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1" r:id="rId3"/>
    <p:sldId id="260" r:id="rId4"/>
    <p:sldId id="257" r:id="rId5"/>
    <p:sldId id="259" r:id="rId6"/>
    <p:sldId id="262" r:id="rId7"/>
    <p:sldId id="264" r:id="rId8"/>
    <p:sldId id="265" r:id="rId9"/>
    <p:sldId id="263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58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5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1030916-AF93-420F-9F47-07B557E53657}" type="doc">
      <dgm:prSet loTypeId="urn:microsoft.com/office/officeart/2005/8/layout/vList6" loCatId="list" qsTypeId="urn:microsoft.com/office/officeart/2005/8/quickstyle/simple1" qsCatId="simple" csTypeId="urn:microsoft.com/office/officeart/2005/8/colors/accent6_3" csCatId="accent6" phldr="1"/>
      <dgm:spPr/>
      <dgm:t>
        <a:bodyPr/>
        <a:lstStyle/>
        <a:p>
          <a:endParaRPr lang="it-IT"/>
        </a:p>
      </dgm:t>
    </dgm:pt>
    <dgm:pt modelId="{90F6D64B-46EE-4838-9906-C4F8C1501519}">
      <dgm:prSet phldrT="[Testo]"/>
      <dgm:spPr/>
      <dgm:t>
        <a:bodyPr/>
        <a:lstStyle/>
        <a:p>
          <a:r>
            <a:rPr lang="it-IT" dirty="0" smtClean="0"/>
            <a:t>Variabile</a:t>
          </a:r>
          <a:endParaRPr lang="it-IT" dirty="0"/>
        </a:p>
      </dgm:t>
    </dgm:pt>
    <dgm:pt modelId="{8E950C83-326D-4F9E-BA06-185C381714B0}" type="parTrans" cxnId="{56157AFA-7A68-49A7-AFD6-B853CEE93AD8}">
      <dgm:prSet/>
      <dgm:spPr/>
      <dgm:t>
        <a:bodyPr/>
        <a:lstStyle/>
        <a:p>
          <a:endParaRPr lang="it-IT"/>
        </a:p>
      </dgm:t>
    </dgm:pt>
    <dgm:pt modelId="{14B4B020-BBC6-4AF1-8C1F-6DE6D9AAFC11}" type="sibTrans" cxnId="{56157AFA-7A68-49A7-AFD6-B853CEE93AD8}">
      <dgm:prSet/>
      <dgm:spPr/>
      <dgm:t>
        <a:bodyPr/>
        <a:lstStyle/>
        <a:p>
          <a:endParaRPr lang="it-IT"/>
        </a:p>
      </dgm:t>
    </dgm:pt>
    <dgm:pt modelId="{A56AFC23-CFB9-4405-93DB-E21614D2D823}">
      <dgm:prSet phldrT="[Testo]"/>
      <dgm:spPr/>
      <dgm:t>
        <a:bodyPr/>
        <a:lstStyle/>
        <a:p>
          <a:r>
            <a:rPr lang="it-IT" dirty="0" smtClean="0"/>
            <a:t>domestici</a:t>
          </a:r>
          <a:endParaRPr lang="it-IT" dirty="0"/>
        </a:p>
      </dgm:t>
    </dgm:pt>
    <dgm:pt modelId="{83C15679-E0D6-422D-82CE-C343AD1118EB}" type="parTrans" cxnId="{1EC2331E-964B-4E77-9D01-CAF19D149390}">
      <dgm:prSet/>
      <dgm:spPr/>
      <dgm:t>
        <a:bodyPr/>
        <a:lstStyle/>
        <a:p>
          <a:endParaRPr lang="it-IT"/>
        </a:p>
      </dgm:t>
    </dgm:pt>
    <dgm:pt modelId="{79BF25BA-1462-421E-BEE6-3D91DFBDF032}" type="sibTrans" cxnId="{1EC2331E-964B-4E77-9D01-CAF19D149390}">
      <dgm:prSet/>
      <dgm:spPr/>
      <dgm:t>
        <a:bodyPr/>
        <a:lstStyle/>
        <a:p>
          <a:endParaRPr lang="it-IT"/>
        </a:p>
      </dgm:t>
    </dgm:pt>
    <dgm:pt modelId="{8343D4C4-8474-49C9-8C8A-10F045578B74}">
      <dgm:prSet phldrT="[Testo]"/>
      <dgm:spPr/>
      <dgm:t>
        <a:bodyPr/>
        <a:lstStyle/>
        <a:p>
          <a:r>
            <a:rPr lang="it-IT" dirty="0" smtClean="0"/>
            <a:t>assimilati</a:t>
          </a:r>
          <a:endParaRPr lang="it-IT" dirty="0"/>
        </a:p>
      </dgm:t>
    </dgm:pt>
    <dgm:pt modelId="{1C45773C-0082-4E10-9182-CF948D0BCB08}" type="parTrans" cxnId="{8FAE6EB9-FFB4-419C-B560-7E7277977D73}">
      <dgm:prSet/>
      <dgm:spPr/>
      <dgm:t>
        <a:bodyPr/>
        <a:lstStyle/>
        <a:p>
          <a:endParaRPr lang="it-IT"/>
        </a:p>
      </dgm:t>
    </dgm:pt>
    <dgm:pt modelId="{DF22CAA5-347C-4062-94D2-9AD1AF610849}" type="sibTrans" cxnId="{8FAE6EB9-FFB4-419C-B560-7E7277977D73}">
      <dgm:prSet/>
      <dgm:spPr/>
      <dgm:t>
        <a:bodyPr/>
        <a:lstStyle/>
        <a:p>
          <a:endParaRPr lang="it-IT"/>
        </a:p>
      </dgm:t>
    </dgm:pt>
    <dgm:pt modelId="{9ECAB0E0-91CB-4B33-8DE3-F79585034F0E}">
      <dgm:prSet phldrT="[Testo]"/>
      <dgm:spPr/>
      <dgm:t>
        <a:bodyPr/>
        <a:lstStyle/>
        <a:p>
          <a:r>
            <a:rPr lang="it-IT" dirty="0" smtClean="0"/>
            <a:t>Fissa</a:t>
          </a:r>
          <a:endParaRPr lang="it-IT" dirty="0"/>
        </a:p>
      </dgm:t>
    </dgm:pt>
    <dgm:pt modelId="{BD54FD24-6FA4-4B23-A587-C41EB668C7D2}" type="parTrans" cxnId="{38803044-5F39-4338-BDA0-32268CAB5697}">
      <dgm:prSet/>
      <dgm:spPr/>
      <dgm:t>
        <a:bodyPr/>
        <a:lstStyle/>
        <a:p>
          <a:endParaRPr lang="it-IT"/>
        </a:p>
      </dgm:t>
    </dgm:pt>
    <dgm:pt modelId="{9DEEC376-FA61-4F70-AB64-FFD58DD70F9E}" type="sibTrans" cxnId="{38803044-5F39-4338-BDA0-32268CAB5697}">
      <dgm:prSet/>
      <dgm:spPr/>
      <dgm:t>
        <a:bodyPr/>
        <a:lstStyle/>
        <a:p>
          <a:endParaRPr lang="it-IT"/>
        </a:p>
      </dgm:t>
    </dgm:pt>
    <dgm:pt modelId="{E181E4E8-73E6-45F2-8967-3CD3E86D8545}">
      <dgm:prSet phldrT="[Testo]"/>
      <dgm:spPr/>
      <dgm:t>
        <a:bodyPr/>
        <a:lstStyle/>
        <a:p>
          <a:r>
            <a:rPr lang="it-IT" dirty="0" smtClean="0"/>
            <a:t>Spazzamento</a:t>
          </a:r>
          <a:endParaRPr lang="it-IT" dirty="0"/>
        </a:p>
      </dgm:t>
    </dgm:pt>
    <dgm:pt modelId="{154141C4-0435-4994-93CA-0717C2C1D33D}" type="parTrans" cxnId="{19BB6A5A-BBE6-4654-8EE9-F2D3BA19A0C6}">
      <dgm:prSet/>
      <dgm:spPr/>
      <dgm:t>
        <a:bodyPr/>
        <a:lstStyle/>
        <a:p>
          <a:endParaRPr lang="it-IT"/>
        </a:p>
      </dgm:t>
    </dgm:pt>
    <dgm:pt modelId="{14AA2EE0-E7BD-4365-8714-B8FC0A1D14AF}" type="sibTrans" cxnId="{19BB6A5A-BBE6-4654-8EE9-F2D3BA19A0C6}">
      <dgm:prSet/>
      <dgm:spPr/>
      <dgm:t>
        <a:bodyPr/>
        <a:lstStyle/>
        <a:p>
          <a:endParaRPr lang="it-IT"/>
        </a:p>
      </dgm:t>
    </dgm:pt>
    <dgm:pt modelId="{2B030B0F-053C-43CB-836A-C779B7D6CBCA}">
      <dgm:prSet phldrT="[Testo]"/>
      <dgm:spPr/>
      <dgm:t>
        <a:bodyPr/>
        <a:lstStyle/>
        <a:p>
          <a:r>
            <a:rPr lang="it-IT" dirty="0" smtClean="0"/>
            <a:t>Cimiteriali </a:t>
          </a:r>
          <a:endParaRPr lang="it-IT" dirty="0"/>
        </a:p>
      </dgm:t>
    </dgm:pt>
    <dgm:pt modelId="{DEEE10AB-CF90-48C1-9AED-6E9D9E18126E}" type="parTrans" cxnId="{A516BC36-C0D9-47FB-877C-698AED9EA008}">
      <dgm:prSet/>
      <dgm:spPr/>
      <dgm:t>
        <a:bodyPr/>
        <a:lstStyle/>
        <a:p>
          <a:endParaRPr lang="it-IT"/>
        </a:p>
      </dgm:t>
    </dgm:pt>
    <dgm:pt modelId="{ACB00E62-EB2C-4CE5-B902-D4FCC60E1558}" type="sibTrans" cxnId="{A516BC36-C0D9-47FB-877C-698AED9EA008}">
      <dgm:prSet/>
      <dgm:spPr/>
      <dgm:t>
        <a:bodyPr/>
        <a:lstStyle/>
        <a:p>
          <a:endParaRPr lang="it-IT"/>
        </a:p>
      </dgm:t>
    </dgm:pt>
    <dgm:pt modelId="{223A3D34-64C4-4C95-BB5E-04DA2C8F8AD5}">
      <dgm:prSet/>
      <dgm:spPr/>
      <dgm:t>
        <a:bodyPr/>
        <a:lstStyle/>
        <a:p>
          <a:r>
            <a:rPr lang="it-IT" dirty="0" smtClean="0"/>
            <a:t>Manutenzione verde</a:t>
          </a:r>
          <a:endParaRPr lang="it-IT" dirty="0"/>
        </a:p>
      </dgm:t>
    </dgm:pt>
    <dgm:pt modelId="{3348F158-FF19-4F47-A725-FB1D9BDF25BE}" type="parTrans" cxnId="{6109465E-7BB2-4679-8DB3-0DEDB3C82328}">
      <dgm:prSet/>
      <dgm:spPr/>
    </dgm:pt>
    <dgm:pt modelId="{A9AB29F2-CD7D-485D-A458-06DB1017DC86}" type="sibTrans" cxnId="{6109465E-7BB2-4679-8DB3-0DEDB3C82328}">
      <dgm:prSet/>
      <dgm:spPr/>
    </dgm:pt>
    <dgm:pt modelId="{2099FEA4-2FE5-4F52-9733-E2981C3EDAD5}">
      <dgm:prSet phldrT="[Testo]"/>
      <dgm:spPr/>
      <dgm:t>
        <a:bodyPr/>
        <a:lstStyle/>
        <a:p>
          <a:r>
            <a:rPr lang="it-IT" dirty="0" smtClean="0"/>
            <a:t>Giacenti su aree pubbliche o ad uso pubblico</a:t>
          </a:r>
          <a:endParaRPr lang="it-IT" dirty="0"/>
        </a:p>
      </dgm:t>
    </dgm:pt>
    <dgm:pt modelId="{9B3EAF8C-F5FA-4F90-94E1-701A39C3FF01}" type="parTrans" cxnId="{ECD44113-48C8-4647-89B7-FCAAE42E0FB9}">
      <dgm:prSet/>
      <dgm:spPr/>
    </dgm:pt>
    <dgm:pt modelId="{61C966D4-2F6C-42EA-B740-5E32550EBC2D}" type="sibTrans" cxnId="{ECD44113-48C8-4647-89B7-FCAAE42E0FB9}">
      <dgm:prSet/>
      <dgm:spPr/>
    </dgm:pt>
    <dgm:pt modelId="{A97685DD-49BD-4ACF-9A49-34FB42FF04E9}">
      <dgm:prSet phldrT="[Testo]"/>
      <dgm:spPr/>
      <dgm:t>
        <a:bodyPr/>
        <a:lstStyle/>
        <a:p>
          <a:endParaRPr lang="it-IT" dirty="0"/>
        </a:p>
      </dgm:t>
    </dgm:pt>
    <dgm:pt modelId="{CE358A27-43D2-4EC3-8AA3-7103037D9B5B}" type="parTrans" cxnId="{E2EA48C7-3C62-4D9C-85D0-448456A58C95}">
      <dgm:prSet/>
      <dgm:spPr/>
    </dgm:pt>
    <dgm:pt modelId="{E5194F43-6BB4-471C-B301-956BDFF12CE2}" type="sibTrans" cxnId="{E2EA48C7-3C62-4D9C-85D0-448456A58C95}">
      <dgm:prSet/>
      <dgm:spPr/>
    </dgm:pt>
    <dgm:pt modelId="{E7067263-8D8C-4414-91F3-B1F212387191}">
      <dgm:prSet phldrT="[Testo]"/>
      <dgm:spPr/>
      <dgm:t>
        <a:bodyPr/>
        <a:lstStyle/>
        <a:p>
          <a:endParaRPr lang="it-IT" dirty="0"/>
        </a:p>
      </dgm:t>
    </dgm:pt>
    <dgm:pt modelId="{533EC29F-8101-46F1-AC6B-70D523B2ACD0}" type="parTrans" cxnId="{EBC87ACB-6F70-4764-B3B3-F3755356946F}">
      <dgm:prSet/>
      <dgm:spPr/>
    </dgm:pt>
    <dgm:pt modelId="{6CF2B817-124E-4E6A-84BC-CAF170E2EBAE}" type="sibTrans" cxnId="{EBC87ACB-6F70-4764-B3B3-F3755356946F}">
      <dgm:prSet/>
      <dgm:spPr/>
    </dgm:pt>
    <dgm:pt modelId="{82EA4A5E-9C51-4236-80EA-62E21338DA75}" type="pres">
      <dgm:prSet presAssocID="{F1030916-AF93-420F-9F47-07B557E53657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it-IT"/>
        </a:p>
      </dgm:t>
    </dgm:pt>
    <dgm:pt modelId="{F7539352-5A1B-4AF1-9328-CCD88BC84A00}" type="pres">
      <dgm:prSet presAssocID="{90F6D64B-46EE-4838-9906-C4F8C1501519}" presName="linNode" presStyleCnt="0"/>
      <dgm:spPr/>
    </dgm:pt>
    <dgm:pt modelId="{EE13EF80-5351-4CFA-9854-DAB6EE424FF5}" type="pres">
      <dgm:prSet presAssocID="{90F6D64B-46EE-4838-9906-C4F8C1501519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A0D1F15-533C-4D76-919D-253F6843ACF3}" type="pres">
      <dgm:prSet presAssocID="{90F6D64B-46EE-4838-9906-C4F8C1501519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02E4FC0-26E6-43C3-844E-368555345450}" type="pres">
      <dgm:prSet presAssocID="{14B4B020-BBC6-4AF1-8C1F-6DE6D9AAFC11}" presName="spacing" presStyleCnt="0"/>
      <dgm:spPr/>
    </dgm:pt>
    <dgm:pt modelId="{B4750929-4A5F-4555-9FB5-3B46EC02368D}" type="pres">
      <dgm:prSet presAssocID="{9ECAB0E0-91CB-4B33-8DE3-F79585034F0E}" presName="linNode" presStyleCnt="0"/>
      <dgm:spPr/>
    </dgm:pt>
    <dgm:pt modelId="{7F8FC074-A783-4C5B-B383-E7C831E37107}" type="pres">
      <dgm:prSet presAssocID="{9ECAB0E0-91CB-4B33-8DE3-F79585034F0E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7FDDCB3-92D6-466F-B8C5-020AC42C575C}" type="pres">
      <dgm:prSet presAssocID="{9ECAB0E0-91CB-4B33-8DE3-F79585034F0E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E2EA48C7-3C62-4D9C-85D0-448456A58C95}" srcId="{90F6D64B-46EE-4838-9906-C4F8C1501519}" destId="{A97685DD-49BD-4ACF-9A49-34FB42FF04E9}" srcOrd="2" destOrd="0" parTransId="{CE358A27-43D2-4EC3-8AA3-7103037D9B5B}" sibTransId="{E5194F43-6BB4-471C-B301-956BDFF12CE2}"/>
    <dgm:cxn modelId="{DE788B47-C826-4E67-8C06-408744F44176}" type="presOf" srcId="{2099FEA4-2FE5-4F52-9733-E2981C3EDAD5}" destId="{97FDDCB3-92D6-466F-B8C5-020AC42C575C}" srcOrd="0" destOrd="1" presId="urn:microsoft.com/office/officeart/2005/8/layout/vList6"/>
    <dgm:cxn modelId="{56157AFA-7A68-49A7-AFD6-B853CEE93AD8}" srcId="{F1030916-AF93-420F-9F47-07B557E53657}" destId="{90F6D64B-46EE-4838-9906-C4F8C1501519}" srcOrd="0" destOrd="0" parTransId="{8E950C83-326D-4F9E-BA06-185C381714B0}" sibTransId="{14B4B020-BBC6-4AF1-8C1F-6DE6D9AAFC11}"/>
    <dgm:cxn modelId="{F0F9014B-B724-4DCD-B1BE-E95B718EA9F4}" type="presOf" srcId="{223A3D34-64C4-4C95-BB5E-04DA2C8F8AD5}" destId="{97FDDCB3-92D6-466F-B8C5-020AC42C575C}" srcOrd="0" destOrd="2" presId="urn:microsoft.com/office/officeart/2005/8/layout/vList6"/>
    <dgm:cxn modelId="{ECD44113-48C8-4647-89B7-FCAAE42E0FB9}" srcId="{9ECAB0E0-91CB-4B33-8DE3-F79585034F0E}" destId="{2099FEA4-2FE5-4F52-9733-E2981C3EDAD5}" srcOrd="1" destOrd="0" parTransId="{9B3EAF8C-F5FA-4F90-94E1-701A39C3FF01}" sibTransId="{61C966D4-2F6C-42EA-B740-5E32550EBC2D}"/>
    <dgm:cxn modelId="{8A7CBAB2-7436-46E9-9B9F-1565995F2B33}" type="presOf" srcId="{E7067263-8D8C-4414-91F3-B1F212387191}" destId="{9A0D1F15-533C-4D76-919D-253F6843ACF3}" srcOrd="0" destOrd="0" presId="urn:microsoft.com/office/officeart/2005/8/layout/vList6"/>
    <dgm:cxn modelId="{2488596E-72F6-47FA-BCF8-7DF24BE94A82}" type="presOf" srcId="{E181E4E8-73E6-45F2-8967-3CD3E86D8545}" destId="{97FDDCB3-92D6-466F-B8C5-020AC42C575C}" srcOrd="0" destOrd="0" presId="urn:microsoft.com/office/officeart/2005/8/layout/vList6"/>
    <dgm:cxn modelId="{20632A0A-5DF0-44B3-87AB-9AD0E5E6A05F}" type="presOf" srcId="{A56AFC23-CFB9-4405-93DB-E21614D2D823}" destId="{9A0D1F15-533C-4D76-919D-253F6843ACF3}" srcOrd="0" destOrd="1" presId="urn:microsoft.com/office/officeart/2005/8/layout/vList6"/>
    <dgm:cxn modelId="{DC7518FA-EEF5-44A9-A084-FA77AC509A35}" type="presOf" srcId="{9ECAB0E0-91CB-4B33-8DE3-F79585034F0E}" destId="{7F8FC074-A783-4C5B-B383-E7C831E37107}" srcOrd="0" destOrd="0" presId="urn:microsoft.com/office/officeart/2005/8/layout/vList6"/>
    <dgm:cxn modelId="{2B924FCC-86B8-43AC-92D3-B6FFD98353C4}" type="presOf" srcId="{90F6D64B-46EE-4838-9906-C4F8C1501519}" destId="{EE13EF80-5351-4CFA-9854-DAB6EE424FF5}" srcOrd="0" destOrd="0" presId="urn:microsoft.com/office/officeart/2005/8/layout/vList6"/>
    <dgm:cxn modelId="{6109465E-7BB2-4679-8DB3-0DEDB3C82328}" srcId="{9ECAB0E0-91CB-4B33-8DE3-F79585034F0E}" destId="{223A3D34-64C4-4C95-BB5E-04DA2C8F8AD5}" srcOrd="2" destOrd="0" parTransId="{3348F158-FF19-4F47-A725-FB1D9BDF25BE}" sibTransId="{A9AB29F2-CD7D-485D-A458-06DB1017DC86}"/>
    <dgm:cxn modelId="{8FAE6EB9-FFB4-419C-B560-7E7277977D73}" srcId="{90F6D64B-46EE-4838-9906-C4F8C1501519}" destId="{8343D4C4-8474-49C9-8C8A-10F045578B74}" srcOrd="3" destOrd="0" parTransId="{1C45773C-0082-4E10-9182-CF948D0BCB08}" sibTransId="{DF22CAA5-347C-4062-94D2-9AD1AF610849}"/>
    <dgm:cxn modelId="{1EC2331E-964B-4E77-9D01-CAF19D149390}" srcId="{90F6D64B-46EE-4838-9906-C4F8C1501519}" destId="{A56AFC23-CFB9-4405-93DB-E21614D2D823}" srcOrd="1" destOrd="0" parTransId="{83C15679-E0D6-422D-82CE-C343AD1118EB}" sibTransId="{79BF25BA-1462-421E-BEE6-3D91DFBDF032}"/>
    <dgm:cxn modelId="{F9B6907C-E067-40B4-B012-4C1939292259}" type="presOf" srcId="{F1030916-AF93-420F-9F47-07B557E53657}" destId="{82EA4A5E-9C51-4236-80EA-62E21338DA75}" srcOrd="0" destOrd="0" presId="urn:microsoft.com/office/officeart/2005/8/layout/vList6"/>
    <dgm:cxn modelId="{8B0000F3-3A2B-4E40-86E3-9A487D4041C7}" type="presOf" srcId="{A97685DD-49BD-4ACF-9A49-34FB42FF04E9}" destId="{9A0D1F15-533C-4D76-919D-253F6843ACF3}" srcOrd="0" destOrd="2" presId="urn:microsoft.com/office/officeart/2005/8/layout/vList6"/>
    <dgm:cxn modelId="{38803044-5F39-4338-BDA0-32268CAB5697}" srcId="{F1030916-AF93-420F-9F47-07B557E53657}" destId="{9ECAB0E0-91CB-4B33-8DE3-F79585034F0E}" srcOrd="1" destOrd="0" parTransId="{BD54FD24-6FA4-4B23-A587-C41EB668C7D2}" sibTransId="{9DEEC376-FA61-4F70-AB64-FFD58DD70F9E}"/>
    <dgm:cxn modelId="{A516BC36-C0D9-47FB-877C-698AED9EA008}" srcId="{9ECAB0E0-91CB-4B33-8DE3-F79585034F0E}" destId="{2B030B0F-053C-43CB-836A-C779B7D6CBCA}" srcOrd="3" destOrd="0" parTransId="{DEEE10AB-CF90-48C1-9AED-6E9D9E18126E}" sibTransId="{ACB00E62-EB2C-4CE5-B902-D4FCC60E1558}"/>
    <dgm:cxn modelId="{19BB6A5A-BBE6-4654-8EE9-F2D3BA19A0C6}" srcId="{9ECAB0E0-91CB-4B33-8DE3-F79585034F0E}" destId="{E181E4E8-73E6-45F2-8967-3CD3E86D8545}" srcOrd="0" destOrd="0" parTransId="{154141C4-0435-4994-93CA-0717C2C1D33D}" sibTransId="{14AA2EE0-E7BD-4365-8714-B8FC0A1D14AF}"/>
    <dgm:cxn modelId="{BBF6312F-0AE7-49A8-A6AD-C5087CA1008D}" type="presOf" srcId="{8343D4C4-8474-49C9-8C8A-10F045578B74}" destId="{9A0D1F15-533C-4D76-919D-253F6843ACF3}" srcOrd="0" destOrd="3" presId="urn:microsoft.com/office/officeart/2005/8/layout/vList6"/>
    <dgm:cxn modelId="{EBC87ACB-6F70-4764-B3B3-F3755356946F}" srcId="{90F6D64B-46EE-4838-9906-C4F8C1501519}" destId="{E7067263-8D8C-4414-91F3-B1F212387191}" srcOrd="0" destOrd="0" parTransId="{533EC29F-8101-46F1-AC6B-70D523B2ACD0}" sibTransId="{6CF2B817-124E-4E6A-84BC-CAF170E2EBAE}"/>
    <dgm:cxn modelId="{F667E92A-5414-418F-A3BE-084617A0C77C}" type="presOf" srcId="{2B030B0F-053C-43CB-836A-C779B7D6CBCA}" destId="{97FDDCB3-92D6-466F-B8C5-020AC42C575C}" srcOrd="0" destOrd="3" presId="urn:microsoft.com/office/officeart/2005/8/layout/vList6"/>
    <dgm:cxn modelId="{A4077D6B-4DE9-46F0-BBD5-3899C7283097}" type="presParOf" srcId="{82EA4A5E-9C51-4236-80EA-62E21338DA75}" destId="{F7539352-5A1B-4AF1-9328-CCD88BC84A00}" srcOrd="0" destOrd="0" presId="urn:microsoft.com/office/officeart/2005/8/layout/vList6"/>
    <dgm:cxn modelId="{35BFA92A-21C9-440B-BEA2-24452E0AADFA}" type="presParOf" srcId="{F7539352-5A1B-4AF1-9328-CCD88BC84A00}" destId="{EE13EF80-5351-4CFA-9854-DAB6EE424FF5}" srcOrd="0" destOrd="0" presId="urn:microsoft.com/office/officeart/2005/8/layout/vList6"/>
    <dgm:cxn modelId="{200C7440-4145-473E-9B33-515582312EDC}" type="presParOf" srcId="{F7539352-5A1B-4AF1-9328-CCD88BC84A00}" destId="{9A0D1F15-533C-4D76-919D-253F6843ACF3}" srcOrd="1" destOrd="0" presId="urn:microsoft.com/office/officeart/2005/8/layout/vList6"/>
    <dgm:cxn modelId="{1B398CA4-25CA-4DCC-9899-83A301165A24}" type="presParOf" srcId="{82EA4A5E-9C51-4236-80EA-62E21338DA75}" destId="{C02E4FC0-26E6-43C3-844E-368555345450}" srcOrd="1" destOrd="0" presId="urn:microsoft.com/office/officeart/2005/8/layout/vList6"/>
    <dgm:cxn modelId="{FE7F4C33-334A-4628-894F-8DC386B5CEB1}" type="presParOf" srcId="{82EA4A5E-9C51-4236-80EA-62E21338DA75}" destId="{B4750929-4A5F-4555-9FB5-3B46EC02368D}" srcOrd="2" destOrd="0" presId="urn:microsoft.com/office/officeart/2005/8/layout/vList6"/>
    <dgm:cxn modelId="{E4DB6C04-C443-4B8E-A2A7-A9FE51839C18}" type="presParOf" srcId="{B4750929-4A5F-4555-9FB5-3B46EC02368D}" destId="{7F8FC074-A783-4C5B-B383-E7C831E37107}" srcOrd="0" destOrd="0" presId="urn:microsoft.com/office/officeart/2005/8/layout/vList6"/>
    <dgm:cxn modelId="{B05D5F61-410F-417B-AFC7-08174588D428}" type="presParOf" srcId="{B4750929-4A5F-4555-9FB5-3B46EC02368D}" destId="{97FDDCB3-92D6-466F-B8C5-020AC42C575C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0D1F15-533C-4D76-919D-253F6843ACF3}">
      <dsp:nvSpPr>
        <dsp:cNvPr id="0" name=""/>
        <dsp:cNvSpPr/>
      </dsp:nvSpPr>
      <dsp:spPr>
        <a:xfrm>
          <a:off x="2986490" y="524"/>
          <a:ext cx="4479736" cy="2045775"/>
        </a:xfrm>
        <a:prstGeom prst="rightArrow">
          <a:avLst>
            <a:gd name="adj1" fmla="val 75000"/>
            <a:gd name="adj2" fmla="val 5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it-IT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900" kern="1200" dirty="0" smtClean="0"/>
            <a:t>domestici</a:t>
          </a:r>
          <a:endParaRPr lang="it-IT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it-IT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900" kern="1200" dirty="0" smtClean="0"/>
            <a:t>assimilati</a:t>
          </a:r>
          <a:endParaRPr lang="it-IT" sz="1900" kern="1200" dirty="0"/>
        </a:p>
      </dsp:txBody>
      <dsp:txXfrm>
        <a:off x="2986490" y="256246"/>
        <a:ext cx="3712570" cy="1534331"/>
      </dsp:txXfrm>
    </dsp:sp>
    <dsp:sp modelId="{EE13EF80-5351-4CFA-9854-DAB6EE424FF5}">
      <dsp:nvSpPr>
        <dsp:cNvPr id="0" name=""/>
        <dsp:cNvSpPr/>
      </dsp:nvSpPr>
      <dsp:spPr>
        <a:xfrm>
          <a:off x="0" y="524"/>
          <a:ext cx="2986490" cy="2045775"/>
        </a:xfrm>
        <a:prstGeom prst="roundRect">
          <a:avLst/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97155" rIns="194310" bIns="97155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5100" kern="1200" dirty="0" smtClean="0"/>
            <a:t>Variabile</a:t>
          </a:r>
          <a:endParaRPr lang="it-IT" sz="5100" kern="1200" dirty="0"/>
        </a:p>
      </dsp:txBody>
      <dsp:txXfrm>
        <a:off x="99867" y="100391"/>
        <a:ext cx="2786756" cy="1846041"/>
      </dsp:txXfrm>
    </dsp:sp>
    <dsp:sp modelId="{97FDDCB3-92D6-466F-B8C5-020AC42C575C}">
      <dsp:nvSpPr>
        <dsp:cNvPr id="0" name=""/>
        <dsp:cNvSpPr/>
      </dsp:nvSpPr>
      <dsp:spPr>
        <a:xfrm>
          <a:off x="2986490" y="2250877"/>
          <a:ext cx="4479736" cy="2045775"/>
        </a:xfrm>
        <a:prstGeom prst="rightArrow">
          <a:avLst>
            <a:gd name="adj1" fmla="val 75000"/>
            <a:gd name="adj2" fmla="val 5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900" kern="1200" dirty="0" smtClean="0"/>
            <a:t>Spazzamento</a:t>
          </a:r>
          <a:endParaRPr lang="it-IT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900" kern="1200" dirty="0" smtClean="0"/>
            <a:t>Giacenti su aree pubbliche o ad uso pubblico</a:t>
          </a:r>
          <a:endParaRPr lang="it-IT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900" kern="1200" dirty="0" smtClean="0"/>
            <a:t>Manutenzione verde</a:t>
          </a:r>
          <a:endParaRPr lang="it-IT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900" kern="1200" dirty="0" smtClean="0"/>
            <a:t>Cimiteriali </a:t>
          </a:r>
          <a:endParaRPr lang="it-IT" sz="1900" kern="1200" dirty="0"/>
        </a:p>
      </dsp:txBody>
      <dsp:txXfrm>
        <a:off x="2986490" y="2506599"/>
        <a:ext cx="3712570" cy="1534331"/>
      </dsp:txXfrm>
    </dsp:sp>
    <dsp:sp modelId="{7F8FC074-A783-4C5B-B383-E7C831E37107}">
      <dsp:nvSpPr>
        <dsp:cNvPr id="0" name=""/>
        <dsp:cNvSpPr/>
      </dsp:nvSpPr>
      <dsp:spPr>
        <a:xfrm>
          <a:off x="0" y="2250877"/>
          <a:ext cx="2986490" cy="2045775"/>
        </a:xfrm>
        <a:prstGeom prst="roundRect">
          <a:avLst/>
        </a:prstGeom>
        <a:solidFill>
          <a:schemeClr val="accent6">
            <a:shade val="80000"/>
            <a:hueOff val="321279"/>
            <a:satOff val="-12909"/>
            <a:lumOff val="27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97155" rIns="194310" bIns="97155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5100" kern="1200" dirty="0" smtClean="0"/>
            <a:t>Fissa</a:t>
          </a:r>
          <a:endParaRPr lang="it-IT" sz="5100" kern="1200" dirty="0"/>
        </a:p>
      </dsp:txBody>
      <dsp:txXfrm>
        <a:off x="99867" y="2350744"/>
        <a:ext cx="2786756" cy="18460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EE9930-7822-F245-9860-F5A4FAF8F1FE}" type="datetimeFigureOut">
              <a:rPr lang="it-IT" smtClean="0"/>
              <a:t>29/01/20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66B1F6-868E-6A42-A6CF-FD7AE1A7137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79210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38ACD-9865-44CB-8B75-265D045237CB}" type="datetimeFigureOut">
              <a:rPr lang="it-IT" smtClean="0"/>
              <a:t>29/01/20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0F6E5-F1DE-42B6-925B-618CC2DC314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0581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38ACD-9865-44CB-8B75-265D045237CB}" type="datetimeFigureOut">
              <a:rPr lang="it-IT" smtClean="0"/>
              <a:t>29/01/20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0F6E5-F1DE-42B6-925B-618CC2DC314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7330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38ACD-9865-44CB-8B75-265D045237CB}" type="datetimeFigureOut">
              <a:rPr lang="it-IT" smtClean="0"/>
              <a:t>29/01/20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0F6E5-F1DE-42B6-925B-618CC2DC314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2685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38ACD-9865-44CB-8B75-265D045237CB}" type="datetimeFigureOut">
              <a:rPr lang="it-IT" smtClean="0"/>
              <a:t>29/01/20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0F6E5-F1DE-42B6-925B-618CC2DC314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3491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38ACD-9865-44CB-8B75-265D045237CB}" type="datetimeFigureOut">
              <a:rPr lang="it-IT" smtClean="0"/>
              <a:t>29/01/20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0F6E5-F1DE-42B6-925B-618CC2DC314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7427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38ACD-9865-44CB-8B75-265D045237CB}" type="datetimeFigureOut">
              <a:rPr lang="it-IT" smtClean="0"/>
              <a:t>29/01/20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0F6E5-F1DE-42B6-925B-618CC2DC314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6330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38ACD-9865-44CB-8B75-265D045237CB}" type="datetimeFigureOut">
              <a:rPr lang="it-IT" smtClean="0"/>
              <a:t>29/01/20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0F6E5-F1DE-42B6-925B-618CC2DC314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6290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38ACD-9865-44CB-8B75-265D045237CB}" type="datetimeFigureOut">
              <a:rPr lang="it-IT" smtClean="0"/>
              <a:t>29/01/20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0F6E5-F1DE-42B6-925B-618CC2DC314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6949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38ACD-9865-44CB-8B75-265D045237CB}" type="datetimeFigureOut">
              <a:rPr lang="it-IT" smtClean="0"/>
              <a:t>29/01/20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0F6E5-F1DE-42B6-925B-618CC2DC314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2147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38ACD-9865-44CB-8B75-265D045237CB}" type="datetimeFigureOut">
              <a:rPr lang="it-IT" smtClean="0"/>
              <a:t>29/01/20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0F6E5-F1DE-42B6-925B-618CC2DC314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1864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38ACD-9865-44CB-8B75-265D045237CB}" type="datetimeFigureOut">
              <a:rPr lang="it-IT" smtClean="0"/>
              <a:t>29/01/20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0F6E5-F1DE-42B6-925B-618CC2DC314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1396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B38ACD-9865-44CB-8B75-265D045237CB}" type="datetimeFigureOut">
              <a:rPr lang="it-IT" smtClean="0"/>
              <a:t>29/01/20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50F6E5-F1DE-42B6-925B-618CC2DC314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638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Ipotesi di recepimento della tariffa puntuale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smtClean="0"/>
          </a:p>
          <a:p>
            <a:r>
              <a:rPr lang="it-IT" smtClean="0"/>
              <a:t>Napoli </a:t>
            </a:r>
            <a:r>
              <a:rPr lang="it-IT" smtClean="0"/>
              <a:t>29 gennaio 2020</a:t>
            </a:r>
          </a:p>
          <a:p>
            <a:r>
              <a:rPr lang="it-IT" dirty="0" smtClean="0"/>
              <a:t>Stefano Leoni</a:t>
            </a:r>
            <a:endParaRPr lang="it-IT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5544" y="25486"/>
            <a:ext cx="1724025" cy="78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0434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95264"/>
          </a:xfrm>
        </p:spPr>
        <p:txBody>
          <a:bodyPr/>
          <a:lstStyle/>
          <a:p>
            <a:r>
              <a:rPr lang="it-IT" b="1" dirty="0" smtClean="0"/>
              <a:t>Determinazione della tariffa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146176"/>
            <a:ext cx="10515600" cy="5030787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it-IT" dirty="0" smtClean="0"/>
              <a:t>La tariffa deve assicurare la copertura integrale </a:t>
            </a:r>
            <a:r>
              <a:rPr lang="it-IT" b="1" u="sng" dirty="0" smtClean="0"/>
              <a:t>dei </a:t>
            </a:r>
            <a:r>
              <a:rPr lang="it-IT" b="1" u="sng" dirty="0"/>
              <a:t>costi di investimento e di esercizio relativi al servizio pubblico, compresivi </a:t>
            </a:r>
            <a:r>
              <a:rPr lang="it-IT" b="1" u="sng" dirty="0" smtClean="0"/>
              <a:t>dell’ecotassa. Essa è composta: </a:t>
            </a:r>
            <a:endParaRPr lang="it-IT" b="1" dirty="0" smtClean="0"/>
          </a:p>
          <a:p>
            <a:pPr algn="just">
              <a:buFontTx/>
              <a:buChar char="-"/>
            </a:pPr>
            <a:endParaRPr lang="it-IT" b="1" u="sng" dirty="0" smtClean="0"/>
          </a:p>
          <a:p>
            <a:pPr algn="just"/>
            <a:r>
              <a:rPr lang="it-IT" dirty="0"/>
              <a:t>per i servizi </a:t>
            </a:r>
            <a:r>
              <a:rPr lang="it-IT" dirty="0" smtClean="0"/>
              <a:t>connessi alla </a:t>
            </a:r>
            <a:r>
              <a:rPr lang="it-IT" b="1" dirty="0" smtClean="0"/>
              <a:t>parte variabile</a:t>
            </a:r>
            <a:r>
              <a:rPr lang="it-IT" dirty="0" smtClean="0"/>
              <a:t>,  </a:t>
            </a:r>
            <a:r>
              <a:rPr lang="it-IT" dirty="0"/>
              <a:t>da una quota determinata in relazione agli </a:t>
            </a:r>
            <a:r>
              <a:rPr lang="it-IT" b="1" dirty="0"/>
              <a:t>investimenti</a:t>
            </a:r>
            <a:r>
              <a:rPr lang="it-IT" dirty="0"/>
              <a:t> e da </a:t>
            </a:r>
            <a:r>
              <a:rPr lang="it-IT" dirty="0" smtClean="0"/>
              <a:t>una </a:t>
            </a:r>
            <a:r>
              <a:rPr lang="it-IT" dirty="0"/>
              <a:t>quota rapportata alla </a:t>
            </a:r>
            <a:r>
              <a:rPr lang="it-IT" b="1" dirty="0"/>
              <a:t>qualità dei servizi </a:t>
            </a:r>
            <a:r>
              <a:rPr lang="it-IT" dirty="0"/>
              <a:t>forniti e alla </a:t>
            </a:r>
            <a:r>
              <a:rPr lang="it-IT" b="1" dirty="0"/>
              <a:t>quantità dei rifiuti </a:t>
            </a:r>
            <a:r>
              <a:rPr lang="it-IT" dirty="0"/>
              <a:t>conferiti;</a:t>
            </a:r>
          </a:p>
          <a:p>
            <a:pPr algn="just"/>
            <a:r>
              <a:rPr lang="it-IT" dirty="0" smtClean="0"/>
              <a:t>per </a:t>
            </a:r>
            <a:r>
              <a:rPr lang="it-IT" dirty="0"/>
              <a:t>i servizi </a:t>
            </a:r>
            <a:r>
              <a:rPr lang="it-IT" dirty="0" smtClean="0"/>
              <a:t>connessi alla </a:t>
            </a:r>
            <a:r>
              <a:rPr lang="it-IT" b="1" dirty="0" smtClean="0"/>
              <a:t>parte fissa</a:t>
            </a:r>
            <a:r>
              <a:rPr lang="it-IT" dirty="0" smtClean="0"/>
              <a:t>, </a:t>
            </a:r>
            <a:r>
              <a:rPr lang="it-IT" dirty="0"/>
              <a:t>da una quota determinata in relazione agli </a:t>
            </a:r>
            <a:r>
              <a:rPr lang="it-IT" b="1" dirty="0"/>
              <a:t>investimenti</a:t>
            </a:r>
            <a:r>
              <a:rPr lang="it-IT" dirty="0"/>
              <a:t> e da </a:t>
            </a:r>
            <a:r>
              <a:rPr lang="it-IT" dirty="0" smtClean="0"/>
              <a:t>una </a:t>
            </a:r>
            <a:r>
              <a:rPr lang="it-IT" dirty="0"/>
              <a:t>quota rapportata alla </a:t>
            </a:r>
            <a:r>
              <a:rPr lang="it-IT" b="1" dirty="0"/>
              <a:t>qualità dei servizi </a:t>
            </a:r>
            <a:r>
              <a:rPr lang="it-IT" b="1" dirty="0" smtClean="0"/>
              <a:t>forniti</a:t>
            </a:r>
            <a:r>
              <a:rPr lang="it-IT" dirty="0" smtClean="0"/>
              <a:t>.</a:t>
            </a:r>
          </a:p>
          <a:p>
            <a:pPr marL="0" indent="0" algn="just">
              <a:buNone/>
            </a:pPr>
            <a:r>
              <a:rPr lang="it-IT" dirty="0" smtClean="0"/>
              <a:t>La tariffa è definita sul base annuale. Per le UNDO che occupano temporaneamente locali o aree pubbliche o di uso pubblico possono essere definite tariffe su base giornaliera.</a:t>
            </a:r>
          </a:p>
          <a:p>
            <a:pPr marL="0" indent="0" algn="just">
              <a:buNone/>
            </a:pPr>
            <a:endParaRPr lang="it-IT" dirty="0"/>
          </a:p>
          <a:p>
            <a:endParaRPr lang="it-IT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0873" y="27374"/>
            <a:ext cx="1724025" cy="78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6158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95264"/>
          </a:xfrm>
        </p:spPr>
        <p:txBody>
          <a:bodyPr/>
          <a:lstStyle/>
          <a:p>
            <a:r>
              <a:rPr lang="it-IT" b="1" dirty="0" smtClean="0"/>
              <a:t>Metodo tariffario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146176"/>
            <a:ext cx="10515600" cy="5030787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t-IT" sz="3600" dirty="0" smtClean="0"/>
              <a:t>Provvede l’ARERA con proprio provvedimento</a:t>
            </a:r>
            <a:endParaRPr lang="it-IT" sz="3600" b="1" dirty="0" smtClean="0"/>
          </a:p>
          <a:p>
            <a:pPr algn="just">
              <a:buFontTx/>
              <a:buChar char="-"/>
            </a:pPr>
            <a:endParaRPr lang="it-IT" b="1" u="sng" dirty="0" smtClean="0"/>
          </a:p>
          <a:p>
            <a:pPr algn="just"/>
            <a:r>
              <a:rPr lang="it-IT" dirty="0"/>
              <a:t>Il metodo tariffario, sulla base del principio “chi inquina paga”, tiene </a:t>
            </a:r>
            <a:r>
              <a:rPr lang="it-IT" dirty="0" smtClean="0"/>
              <a:t>conto:</a:t>
            </a:r>
          </a:p>
          <a:p>
            <a:pPr algn="just"/>
            <a:r>
              <a:rPr lang="it-IT" dirty="0"/>
              <a:t>-</a:t>
            </a:r>
            <a:r>
              <a:rPr lang="it-IT" dirty="0" smtClean="0"/>
              <a:t> </a:t>
            </a:r>
            <a:r>
              <a:rPr lang="it-IT" dirty="0"/>
              <a:t>degli </a:t>
            </a:r>
            <a:r>
              <a:rPr lang="it-IT" b="1" dirty="0"/>
              <a:t>obiettivi di miglioramento della produttività</a:t>
            </a:r>
            <a:r>
              <a:rPr lang="it-IT" dirty="0"/>
              <a:t>, anche mediante la </a:t>
            </a:r>
            <a:r>
              <a:rPr lang="it-IT" b="1" dirty="0"/>
              <a:t>valutazione dei costi efficienti </a:t>
            </a:r>
            <a:r>
              <a:rPr lang="it-IT" dirty="0"/>
              <a:t>e della </a:t>
            </a:r>
            <a:r>
              <a:rPr lang="it-IT" b="1" dirty="0"/>
              <a:t>qualità del servizio </a:t>
            </a:r>
            <a:r>
              <a:rPr lang="it-IT" dirty="0" smtClean="0"/>
              <a:t>fornito;</a:t>
            </a:r>
          </a:p>
          <a:p>
            <a:pPr algn="just"/>
            <a:r>
              <a:rPr lang="it-IT" dirty="0"/>
              <a:t>-</a:t>
            </a:r>
            <a:r>
              <a:rPr lang="it-IT" dirty="0" smtClean="0"/>
              <a:t> dei </a:t>
            </a:r>
            <a:r>
              <a:rPr lang="it-IT" b="1" dirty="0"/>
              <a:t>proventi</a:t>
            </a:r>
            <a:r>
              <a:rPr lang="it-IT" dirty="0"/>
              <a:t> della vendita di materiale ed energia derivante dai </a:t>
            </a:r>
            <a:r>
              <a:rPr lang="it-IT" dirty="0" smtClean="0"/>
              <a:t>rifiuti;</a:t>
            </a:r>
          </a:p>
          <a:p>
            <a:pPr algn="just"/>
            <a:r>
              <a:rPr lang="it-IT" dirty="0"/>
              <a:t>-</a:t>
            </a:r>
            <a:r>
              <a:rPr lang="it-IT" dirty="0" smtClean="0"/>
              <a:t> </a:t>
            </a:r>
            <a:r>
              <a:rPr lang="it-IT" dirty="0"/>
              <a:t>e, nel caso di regimi di </a:t>
            </a:r>
            <a:r>
              <a:rPr lang="it-IT" b="1" dirty="0"/>
              <a:t>responsabilità estesa del produttore</a:t>
            </a:r>
            <a:r>
              <a:rPr lang="it-IT" dirty="0"/>
              <a:t>, della componente dei costi per le attività rese nell’ambito del servizio pubblico. </a:t>
            </a:r>
            <a:endParaRPr lang="it-IT" dirty="0" smtClean="0"/>
          </a:p>
          <a:p>
            <a:pPr marL="0" indent="0" algn="just">
              <a:buNone/>
            </a:pPr>
            <a:endParaRPr lang="it-IT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0873" y="27374"/>
            <a:ext cx="1724025" cy="78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0959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82036"/>
            <a:ext cx="10515600" cy="895264"/>
          </a:xfrm>
        </p:spPr>
        <p:txBody>
          <a:bodyPr/>
          <a:lstStyle/>
          <a:p>
            <a:r>
              <a:rPr lang="it-IT" b="1" dirty="0" smtClean="0"/>
              <a:t>Agevolazioni e Riduzioni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146176"/>
            <a:ext cx="10515600" cy="5567662"/>
          </a:xfrm>
        </p:spPr>
        <p:txBody>
          <a:bodyPr>
            <a:normAutofit fontScale="70000" lnSpcReduction="20000"/>
          </a:bodyPr>
          <a:lstStyle/>
          <a:p>
            <a:r>
              <a:rPr lang="it-IT" dirty="0"/>
              <a:t>Nell’articolazione della tariffa alle utenze sono previste </a:t>
            </a:r>
            <a:r>
              <a:rPr lang="it-IT" b="1" dirty="0"/>
              <a:t>agevolazioni</a:t>
            </a:r>
            <a:r>
              <a:rPr lang="it-IT" dirty="0"/>
              <a:t> per le utenze domestiche in condizioni economicamente disagiate, poste a carico delle restanti utenze. </a:t>
            </a:r>
            <a:endParaRPr lang="it-IT" dirty="0" smtClean="0"/>
          </a:p>
          <a:p>
            <a:endParaRPr lang="it-IT" dirty="0" smtClean="0"/>
          </a:p>
          <a:p>
            <a:pPr algn="just"/>
            <a:r>
              <a:rPr lang="it-IT" dirty="0" smtClean="0"/>
              <a:t>Le </a:t>
            </a:r>
            <a:r>
              <a:rPr lang="it-IT" b="1" dirty="0" smtClean="0"/>
              <a:t>riduzioni</a:t>
            </a:r>
            <a:r>
              <a:rPr lang="it-IT" dirty="0" smtClean="0"/>
              <a:t> sono previste per:</a:t>
            </a:r>
          </a:p>
          <a:p>
            <a:pPr algn="just"/>
            <a:r>
              <a:rPr lang="it-IT" dirty="0"/>
              <a:t>a) le utenze che effettuano l’</a:t>
            </a:r>
            <a:r>
              <a:rPr lang="it-IT" b="1" dirty="0" err="1"/>
              <a:t>autocompostaggio</a:t>
            </a:r>
            <a:r>
              <a:rPr lang="it-IT" dirty="0"/>
              <a:t>; </a:t>
            </a:r>
          </a:p>
          <a:p>
            <a:pPr algn="just"/>
            <a:r>
              <a:rPr lang="it-IT" dirty="0"/>
              <a:t>b) le utenze che effettuano il </a:t>
            </a:r>
            <a:r>
              <a:rPr lang="it-IT" b="1" dirty="0"/>
              <a:t>compostaggio di comunità </a:t>
            </a:r>
            <a:r>
              <a:rPr lang="it-IT" dirty="0"/>
              <a:t>dei propri rifiuti organici;</a:t>
            </a:r>
          </a:p>
          <a:p>
            <a:pPr algn="just"/>
            <a:r>
              <a:rPr lang="it-IT" dirty="0"/>
              <a:t> c) le </a:t>
            </a:r>
            <a:r>
              <a:rPr lang="it-IT" dirty="0" smtClean="0"/>
              <a:t>UNDO conferenti al </a:t>
            </a:r>
            <a:r>
              <a:rPr lang="it-IT" dirty="0"/>
              <a:t>di </a:t>
            </a:r>
            <a:r>
              <a:rPr lang="it-IT" b="1" dirty="0"/>
              <a:t>fuori del servizio pubblico </a:t>
            </a:r>
            <a:r>
              <a:rPr lang="it-IT" dirty="0"/>
              <a:t>e </a:t>
            </a:r>
            <a:r>
              <a:rPr lang="it-IT" b="1" dirty="0"/>
              <a:t>dimostrano di aver avviato al recupero </a:t>
            </a:r>
            <a:r>
              <a:rPr lang="it-IT" dirty="0"/>
              <a:t>i propri rifiuti urbani mediante attestazione rilasciata dal soggetto che effettua l'attività di recupero dei rifiuti stessi;</a:t>
            </a:r>
          </a:p>
          <a:p>
            <a:pPr algn="just"/>
            <a:r>
              <a:rPr lang="it-IT" dirty="0"/>
              <a:t>d) le utenze adibite ad </a:t>
            </a:r>
            <a:r>
              <a:rPr lang="it-IT" b="1" dirty="0"/>
              <a:t>uso stagionale o non continuativo</a:t>
            </a:r>
            <a:r>
              <a:rPr lang="it-IT" dirty="0"/>
              <a:t>, debitamente documentato ed accertato;</a:t>
            </a:r>
          </a:p>
          <a:p>
            <a:pPr algn="just"/>
            <a:r>
              <a:rPr lang="it-IT" dirty="0"/>
              <a:t>e) le </a:t>
            </a:r>
            <a:r>
              <a:rPr lang="it-IT" dirty="0" smtClean="0"/>
              <a:t>UNDO che </a:t>
            </a:r>
            <a:r>
              <a:rPr lang="it-IT" dirty="0"/>
              <a:t>dimostrino di aver adottato </a:t>
            </a:r>
            <a:r>
              <a:rPr lang="it-IT" b="1" dirty="0"/>
              <a:t>sistemi misurabili di riduzione </a:t>
            </a:r>
            <a:r>
              <a:rPr lang="it-IT" dirty="0"/>
              <a:t>della produzione dei rifiuti; </a:t>
            </a:r>
          </a:p>
          <a:p>
            <a:pPr algn="just"/>
            <a:r>
              <a:rPr lang="it-IT" dirty="0"/>
              <a:t>f) le </a:t>
            </a:r>
            <a:r>
              <a:rPr lang="it-IT" dirty="0" smtClean="0"/>
              <a:t>UNDO che </a:t>
            </a:r>
            <a:r>
              <a:rPr lang="it-IT" dirty="0"/>
              <a:t>producono o distribuiscono beni alimentari e che a </a:t>
            </a:r>
            <a:r>
              <a:rPr lang="it-IT" b="1" dirty="0"/>
              <a:t>titolo gratuito cedono </a:t>
            </a:r>
            <a:r>
              <a:rPr lang="it-IT" dirty="0"/>
              <a:t>tali beni agli indigenti e alle persone in maggiori condizioni di bisogno o per l’alimentazione animale;</a:t>
            </a:r>
          </a:p>
          <a:p>
            <a:pPr algn="just"/>
            <a:r>
              <a:rPr lang="it-IT" dirty="0"/>
              <a:t>g) le utenze che effettuano la </a:t>
            </a:r>
            <a:r>
              <a:rPr lang="it-IT" b="1" dirty="0"/>
              <a:t>separazione alla fonte dei rifiuti riciclabili</a:t>
            </a:r>
            <a:r>
              <a:rPr lang="it-IT" dirty="0"/>
              <a:t>;</a:t>
            </a:r>
          </a:p>
          <a:p>
            <a:pPr algn="just"/>
            <a:r>
              <a:rPr lang="it-IT" dirty="0"/>
              <a:t>h) </a:t>
            </a:r>
            <a:r>
              <a:rPr lang="it-IT" b="1" dirty="0"/>
              <a:t>il mancato rispetto </a:t>
            </a:r>
            <a:r>
              <a:rPr lang="it-IT" dirty="0"/>
              <a:t>da parte del gestore del servizio degli standard di qualità definiti nella </a:t>
            </a:r>
            <a:r>
              <a:rPr lang="it-IT" b="1" dirty="0"/>
              <a:t>Carta di servizio</a:t>
            </a:r>
            <a:r>
              <a:rPr lang="it-IT" dirty="0" smtClean="0"/>
              <a:t>.</a:t>
            </a:r>
            <a:endParaRPr lang="it-IT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0873" y="27374"/>
            <a:ext cx="1724025" cy="78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373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82036"/>
            <a:ext cx="10515600" cy="895264"/>
          </a:xfrm>
        </p:spPr>
        <p:txBody>
          <a:bodyPr/>
          <a:lstStyle/>
          <a:p>
            <a:r>
              <a:rPr lang="it-IT" b="1" dirty="0" smtClean="0"/>
              <a:t>Competenza ed entrata in vigore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146176"/>
            <a:ext cx="10515600" cy="5567662"/>
          </a:xfrm>
        </p:spPr>
        <p:txBody>
          <a:bodyPr>
            <a:normAutofit/>
          </a:bodyPr>
          <a:lstStyle/>
          <a:p>
            <a:pPr algn="just"/>
            <a:r>
              <a:rPr lang="it-IT" dirty="0"/>
              <a:t>La tariffa </a:t>
            </a:r>
            <a:r>
              <a:rPr lang="it-IT" b="1" dirty="0"/>
              <a:t>è determinata, entro un anno dalla data di entrata in vigore del </a:t>
            </a:r>
            <a:r>
              <a:rPr lang="it-IT" b="1" dirty="0" smtClean="0"/>
              <a:t>metodo tariffario, </a:t>
            </a:r>
            <a:r>
              <a:rPr lang="it-IT" b="1" dirty="0"/>
              <a:t>dagli Enti di governo dell’ambito territoriale ottimale, o dai comuni</a:t>
            </a:r>
            <a:r>
              <a:rPr lang="it-IT" dirty="0"/>
              <a:t> laddove questi non siano stati </a:t>
            </a:r>
            <a:r>
              <a:rPr lang="it-IT" dirty="0" smtClean="0"/>
              <a:t>costituiti. </a:t>
            </a:r>
          </a:p>
          <a:p>
            <a:pPr algn="just"/>
            <a:r>
              <a:rPr lang="it-IT" dirty="0" smtClean="0"/>
              <a:t>Gli </a:t>
            </a:r>
            <a:r>
              <a:rPr lang="it-IT" dirty="0"/>
              <a:t>Enti di governo dell’ambito territoriale ottimale, o i comuni laddove questi non siano stati costituiti, </a:t>
            </a:r>
            <a:r>
              <a:rPr lang="it-IT" b="1" dirty="0"/>
              <a:t>presentano all’Autorità di Regolazione per Energia Reti e Ambiente (ARERA) il piano </a:t>
            </a:r>
            <a:r>
              <a:rPr lang="it-IT" b="1" dirty="0" smtClean="0"/>
              <a:t>d’ambito (o di gestione dei rifiuti), </a:t>
            </a:r>
            <a:r>
              <a:rPr lang="it-IT" b="1" dirty="0"/>
              <a:t>comprensivo del piano finanziario </a:t>
            </a:r>
            <a:r>
              <a:rPr lang="it-IT" dirty="0"/>
              <a:t>e della  relativa relazione. </a:t>
            </a:r>
            <a:endParaRPr lang="it-IT" dirty="0" smtClean="0"/>
          </a:p>
          <a:p>
            <a:pPr algn="just"/>
            <a:r>
              <a:rPr lang="it-IT" dirty="0"/>
              <a:t>Dall’emanazione del metodo </a:t>
            </a:r>
            <a:r>
              <a:rPr lang="it-IT" dirty="0" smtClean="0"/>
              <a:t>tariffario </a:t>
            </a:r>
            <a:r>
              <a:rPr lang="it-IT" dirty="0"/>
              <a:t>le disposizioni regolamentari e normative di cui alla legge 27 dicembre 2013, n. 147, articolo 1, commi dal 639 al </a:t>
            </a:r>
            <a:r>
              <a:rPr lang="it-IT" dirty="0" smtClean="0"/>
              <a:t>699  </a:t>
            </a:r>
            <a:r>
              <a:rPr lang="it-IT" dirty="0"/>
              <a:t>si coordinano alle disposizioni </a:t>
            </a:r>
            <a:r>
              <a:rPr lang="it-IT" dirty="0" smtClean="0"/>
              <a:t>disposte per la tariffa puntuale.</a:t>
            </a:r>
            <a:endParaRPr lang="it-IT" dirty="0"/>
          </a:p>
          <a:p>
            <a:pPr algn="just"/>
            <a:endParaRPr lang="it-IT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0873" y="27374"/>
            <a:ext cx="1724025" cy="78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455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252150"/>
            <a:ext cx="10515600" cy="5148649"/>
          </a:xfrm>
        </p:spPr>
        <p:txBody>
          <a:bodyPr>
            <a:normAutofit fontScale="70000" lnSpcReduction="20000"/>
          </a:bodyPr>
          <a:lstStyle/>
          <a:p>
            <a:endParaRPr lang="it-IT" dirty="0"/>
          </a:p>
          <a:p>
            <a:pPr algn="just"/>
            <a:r>
              <a:rPr lang="it-IT" dirty="0" smtClean="0"/>
              <a:t>6° considerando: i rifiuti urbani costituiscono </a:t>
            </a:r>
            <a:r>
              <a:rPr lang="it-IT" i="1" dirty="0" smtClean="0"/>
              <a:t>uno </a:t>
            </a:r>
            <a:r>
              <a:rPr lang="it-IT" i="1" dirty="0"/>
              <a:t>dei flussi più complessi da gestire </a:t>
            </a:r>
            <a:r>
              <a:rPr lang="it-IT" i="1" dirty="0" smtClean="0"/>
              <a:t>… sono </a:t>
            </a:r>
            <a:r>
              <a:rPr lang="it-IT" i="1" dirty="0"/>
              <a:t>di difficile gestione a causa della loro composizione, estremamente complessa e mista, dell’immediata prossimità ai cittadini</a:t>
            </a:r>
            <a:r>
              <a:rPr lang="it-IT" dirty="0" smtClean="0"/>
              <a:t>, … … </a:t>
            </a:r>
            <a:r>
              <a:rPr lang="it-IT" i="1" dirty="0" smtClean="0"/>
              <a:t>la </a:t>
            </a:r>
            <a:r>
              <a:rPr lang="it-IT" i="1" dirty="0"/>
              <a:t>gestione </a:t>
            </a:r>
            <a:r>
              <a:rPr lang="it-IT" i="1" dirty="0" smtClean="0"/>
              <a:t>… richiede </a:t>
            </a:r>
            <a:r>
              <a:rPr lang="it-IT" i="1" dirty="0"/>
              <a:t>una struttura estremamente articolata che includa </a:t>
            </a:r>
            <a:r>
              <a:rPr lang="it-IT" i="1" dirty="0" smtClean="0"/>
              <a:t>… anche </a:t>
            </a:r>
            <a:r>
              <a:rPr lang="it-IT" i="1" dirty="0"/>
              <a:t>il </a:t>
            </a:r>
            <a:r>
              <a:rPr lang="it-IT" b="1" i="1" dirty="0"/>
              <a:t>coinvolgimento attivo </a:t>
            </a:r>
            <a:r>
              <a:rPr lang="it-IT" b="1" i="1" dirty="0" smtClean="0"/>
              <a:t>dei </a:t>
            </a:r>
            <a:r>
              <a:rPr lang="it-IT" b="1" i="1" dirty="0"/>
              <a:t>cittadini e imprese</a:t>
            </a:r>
            <a:r>
              <a:rPr lang="it-IT" i="1" dirty="0"/>
              <a:t>, un’infrastruttura adeguata alla composizione dei rifiuti e </a:t>
            </a:r>
            <a:r>
              <a:rPr lang="it-IT" b="1" i="1" dirty="0"/>
              <a:t>predisporre un elaborato sistema di finanziamento</a:t>
            </a:r>
            <a:r>
              <a:rPr lang="it-IT" i="1" dirty="0" smtClean="0"/>
              <a:t>.</a:t>
            </a:r>
          </a:p>
          <a:p>
            <a:pPr algn="just"/>
            <a:endParaRPr lang="it-IT" i="1" dirty="0" smtClean="0"/>
          </a:p>
          <a:p>
            <a:pPr algn="just"/>
            <a:r>
              <a:rPr lang="it-IT" dirty="0" smtClean="0"/>
              <a:t>15° </a:t>
            </a:r>
            <a:r>
              <a:rPr lang="it-IT" dirty="0" smtClean="0"/>
              <a:t>considerando: </a:t>
            </a:r>
            <a:r>
              <a:rPr lang="it-IT" i="1" dirty="0"/>
              <a:t>a</a:t>
            </a:r>
            <a:r>
              <a:rPr lang="it-IT" i="1" dirty="0" smtClean="0"/>
              <a:t>l </a:t>
            </a:r>
            <a:r>
              <a:rPr lang="it-IT" i="1" dirty="0"/>
              <a:t>fine di contribuire al conseguimento degli obiettivi stabiliti nella direttiva 2008/98/CE, gli Stati membri dovrebbero avvalersi di strumenti economici e di altre misure intesi a fornire incentivi per favorire l’applicazione della gerarchia dei rifiuti, quali quelli indicati all’allegato IV bis, che prevede, tra l’altro, tasse sul collocamento in discarica e sull’incenerimento, </a:t>
            </a:r>
            <a:r>
              <a:rPr lang="it-IT" b="1" i="1" dirty="0"/>
              <a:t>tasse sui rifiuti proporzionali alle quantità prodotte</a:t>
            </a:r>
            <a:r>
              <a:rPr lang="it-IT" i="1" dirty="0"/>
              <a:t>, l’agevolazione della donazione di prodotti alimentari e incentivi per le autorità locali, o di altri strumenti e misure adeguati. </a:t>
            </a:r>
            <a:endParaRPr lang="it-IT" i="1" dirty="0" smtClean="0"/>
          </a:p>
          <a:p>
            <a:pPr algn="just"/>
            <a:r>
              <a:rPr lang="it-IT" i="1" dirty="0" smtClean="0"/>
              <a:t>42° considerando: </a:t>
            </a:r>
            <a:r>
              <a:rPr lang="it-IT" i="1" dirty="0"/>
              <a:t>La raccolta differenziata potrebbe essere organizzata mediante un sistema di </a:t>
            </a:r>
            <a:r>
              <a:rPr lang="it-IT" b="1" i="1" dirty="0"/>
              <a:t>raccolta porta a porta</a:t>
            </a:r>
            <a:r>
              <a:rPr lang="it-IT" i="1" dirty="0"/>
              <a:t>, il conferimento a </a:t>
            </a:r>
            <a:r>
              <a:rPr lang="it-IT" b="1" i="1" dirty="0"/>
              <a:t>centri di raccolta </a:t>
            </a:r>
            <a:r>
              <a:rPr lang="it-IT" i="1" dirty="0"/>
              <a:t>e </a:t>
            </a:r>
            <a:r>
              <a:rPr lang="it-IT" b="1" i="1" dirty="0"/>
              <a:t>altre </a:t>
            </a:r>
            <a:r>
              <a:rPr lang="it-IT" b="1" i="1" dirty="0" smtClean="0"/>
              <a:t>modalità </a:t>
            </a:r>
            <a:r>
              <a:rPr lang="it-IT" b="1" i="1" dirty="0"/>
              <a:t>di raccolta</a:t>
            </a:r>
            <a:r>
              <a:rPr lang="it-IT" i="1" dirty="0"/>
              <a:t>. Sebbene l’obbligo di raccolta differenziata preveda che i rifiuti siano tenuti separati in base al tipo e alla natura, dovrebbe essere possibile raccogliere determinati tipi di rifiuti assieme, a condizione che </a:t>
            </a:r>
            <a:r>
              <a:rPr lang="it-IT" i="1" dirty="0" smtClean="0"/>
              <a:t>ciò </a:t>
            </a:r>
            <a:r>
              <a:rPr lang="it-IT" i="1" dirty="0"/>
              <a:t>non impedisca un riciclaggio di elevata </a:t>
            </a:r>
            <a:r>
              <a:rPr lang="it-IT" i="1" dirty="0" smtClean="0"/>
              <a:t>qualità </a:t>
            </a:r>
            <a:r>
              <a:rPr lang="it-IT" i="1" dirty="0"/>
              <a:t>o altri tipi di recupero dei rifiuti in linea con la gerarchia dei rifiuti. </a:t>
            </a:r>
            <a:endParaRPr lang="it-IT" i="1" dirty="0"/>
          </a:p>
          <a:p>
            <a:pPr algn="just"/>
            <a:endParaRPr lang="it-IT" i="1" dirty="0"/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3161270" y="406314"/>
            <a:ext cx="5521411" cy="6563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mtClean="0"/>
              <a:t>Direttiva 852 del 2018</a:t>
            </a:r>
            <a:endParaRPr lang="it-IT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5544" y="25486"/>
            <a:ext cx="1724025" cy="78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0183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161270" y="65904"/>
            <a:ext cx="5521411" cy="617837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smtClean="0"/>
              <a:t>Direttiva 852 del 2018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560173"/>
            <a:ext cx="10515600" cy="6409037"/>
          </a:xfrm>
        </p:spPr>
        <p:txBody>
          <a:bodyPr>
            <a:normAutofit fontScale="47500" lnSpcReduction="20000"/>
          </a:bodyPr>
          <a:lstStyle/>
          <a:p>
            <a:endParaRPr lang="it-IT" dirty="0"/>
          </a:p>
          <a:p>
            <a:r>
              <a:rPr lang="it-IT" dirty="0" smtClean="0"/>
              <a:t>Viene aggiunto il paragrafo 3 all’articolo 4 della direttiva quadro sui rifiuti che dispone che </a:t>
            </a:r>
            <a:r>
              <a:rPr lang="it-IT" i="1" dirty="0" smtClean="0"/>
              <a:t>gli </a:t>
            </a:r>
            <a:r>
              <a:rPr lang="it-IT" i="1" dirty="0"/>
              <a:t>Stati membri ricorrono a strumenti economici e ad altre misure per incentivare l’applicazione della gerarchia dei rifiuti, come quelli di cui all’allegato IV bis o altri strumenti e misure appropriati</a:t>
            </a:r>
            <a:r>
              <a:rPr lang="it-IT" dirty="0" smtClean="0"/>
              <a:t>. </a:t>
            </a:r>
            <a:endParaRPr lang="it-IT" dirty="0"/>
          </a:p>
          <a:p>
            <a:r>
              <a:rPr lang="it-IT" i="1" dirty="0"/>
              <a:t>«ALLEGATO IV </a:t>
            </a:r>
            <a:r>
              <a:rPr lang="it-IT" dirty="0"/>
              <a:t>bis </a:t>
            </a:r>
          </a:p>
          <a:p>
            <a:r>
              <a:rPr lang="it-IT" dirty="0"/>
              <a:t>ESEMPI DI STRUMENTI ECONOMICI E ALTRE MISURE PER INCENTIVARE L’APPLICAZIONE DELLA GERARCHIA DEI RIFIUTI DI CUI ALL’ARTICOLO 4, PARAGRAFO 3 ( 1 ) </a:t>
            </a:r>
          </a:p>
          <a:p>
            <a:r>
              <a:rPr lang="it-IT" dirty="0"/>
              <a:t>1. Tasse e restrizioni per il collocamento in discarica e l’incenerimento dei rifiuti che incentivano la prevenzione e il riciclaggio, lasciando il collocamento in discarica come opzione di gestione dei rifiuti meno preferibile; </a:t>
            </a:r>
          </a:p>
          <a:p>
            <a:r>
              <a:rPr lang="it-IT" b="1" dirty="0"/>
              <a:t>2. regimi di tariffe puntuali (</a:t>
            </a:r>
            <a:r>
              <a:rPr lang="it-IT" b="1" dirty="0" err="1"/>
              <a:t>pay-as-you-throw</a:t>
            </a:r>
            <a:r>
              <a:rPr lang="it-IT" b="1" dirty="0"/>
              <a:t>) che gravano sui produttori di rifiuti sulla base della quantità effettiva di rifiuti prodotti e forniscono incentivi alla separazione alla fonte dei rifiuti riciclabili e alla riduzione dei rifiuti indifferenziati</a:t>
            </a:r>
            <a:r>
              <a:rPr lang="it-IT" dirty="0"/>
              <a:t>; </a:t>
            </a:r>
          </a:p>
          <a:p>
            <a:r>
              <a:rPr lang="it-IT" dirty="0"/>
              <a:t>3. incentivi fiscali per la donazione di prodotti, in particolare quelli alimentari; </a:t>
            </a:r>
          </a:p>
          <a:p>
            <a:r>
              <a:rPr lang="it-IT" dirty="0"/>
              <a:t>4. regimi di responsabilità estesa del produttore per vari tipi di rifiuti e misure per incrementarne l’efficacia, l’efficienza sotto il profilo dei costi e la </a:t>
            </a:r>
            <a:r>
              <a:rPr lang="it-IT" dirty="0" err="1"/>
              <a:t>governance</a:t>
            </a:r>
            <a:r>
              <a:rPr lang="it-IT" dirty="0"/>
              <a:t>; </a:t>
            </a:r>
          </a:p>
          <a:p>
            <a:r>
              <a:rPr lang="it-IT" dirty="0"/>
              <a:t>5. sistemi di cauzione-rimborso e altre misure per incoraggiare la raccolta efficiente di prodotti e materiali usati; </a:t>
            </a:r>
          </a:p>
          <a:p>
            <a:r>
              <a:rPr lang="it-IT" dirty="0"/>
              <a:t>6. solida pianificazione degli investimenti nelle infrastrutture per la gestione dei rifiuti, anche per mezzo dei fondi dell’Unione; </a:t>
            </a:r>
          </a:p>
          <a:p>
            <a:r>
              <a:rPr lang="it-IT" dirty="0"/>
              <a:t>7. appalti pubblici sostenibili per incoraggiare una migliore gestione dei rifiuti e l’uso di prodotti e materiali riciclati; </a:t>
            </a:r>
          </a:p>
          <a:p>
            <a:r>
              <a:rPr lang="it-IT" dirty="0"/>
              <a:t>8. eliminazione graduale delle sovvenzioni in contrasto con la gerarchia dei rifiuti; </a:t>
            </a:r>
          </a:p>
          <a:p>
            <a:r>
              <a:rPr lang="it-IT" dirty="0"/>
              <a:t>9. ricorso a misure fiscali o altri mezzi per promuovere la diffusione di prodotti e materiali che sono preparati per il riutilizzo o riciclati; </a:t>
            </a:r>
          </a:p>
          <a:p>
            <a:r>
              <a:rPr lang="it-IT" dirty="0"/>
              <a:t>10. sostegno alla ricerca e all’innovazione nelle tecnologie avanzate di riciclaggio e nella ricostruzione; </a:t>
            </a:r>
          </a:p>
          <a:p>
            <a:r>
              <a:rPr lang="it-IT" dirty="0"/>
              <a:t>11. utilizzo delle migliori tecniche disponibili per il trattamento dei rifiuti; </a:t>
            </a:r>
          </a:p>
          <a:p>
            <a:r>
              <a:rPr lang="it-IT" dirty="0"/>
              <a:t>12. incentivi economici per le autorità locali e regionali, volti in particolare a promuovere la prevenzione dei rifiuti e intensificare i regimi di raccolta differenziata, evitando nel contempo di sostenere il collocamento in discarica e l’incenerimento; </a:t>
            </a:r>
          </a:p>
          <a:p>
            <a:r>
              <a:rPr lang="it-IT" dirty="0"/>
              <a:t>13. campagne di sensibilizzazione pubblica, in particolare sulla raccolta differenziata, sulla prevenzione della produzione dei rifiuti e sulla riduzione della dispersione dei rifiuti, e integrazione di tali questioni nell’educazione e nella formazione; </a:t>
            </a:r>
          </a:p>
          <a:p>
            <a:r>
              <a:rPr lang="it-IT" dirty="0"/>
              <a:t>14. sistemi di coordinamento, anche per via digitale, tra tutte le autorità pubbliche competenti che intervengono nella gestione dei rifiuti; </a:t>
            </a:r>
          </a:p>
          <a:p>
            <a:r>
              <a:rPr lang="it-IT" dirty="0"/>
              <a:t>15. promozione di un dialogo e una cooperazione continui tra tutte le parti interessate alla gestione dei rifiuti, incoraggiamento di accordi volontari e della trasmissione delle informazioni sui rifiuti da parte delle aziende. 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5544" y="25486"/>
            <a:ext cx="1724025" cy="78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7628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79626" y="26125"/>
            <a:ext cx="8596668" cy="1320800"/>
          </a:xfrm>
        </p:spPr>
        <p:txBody>
          <a:bodyPr/>
          <a:lstStyle/>
          <a:p>
            <a:pPr algn="just"/>
            <a:r>
              <a:rPr lang="it-IT" dirty="0" smtClean="0"/>
              <a:t>La legge di delegazione europea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77334" y="1346925"/>
            <a:ext cx="8596668" cy="5235107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it-IT" dirty="0" smtClean="0"/>
              <a:t>L’art. 16 della legge n. 117/19 al comma 1, </a:t>
            </a:r>
            <a:r>
              <a:rPr lang="it-IT" dirty="0" err="1" smtClean="0"/>
              <a:t>lett</a:t>
            </a:r>
            <a:r>
              <a:rPr lang="it-IT" dirty="0" smtClean="0"/>
              <a:t>. d) dà mandato al Governo di </a:t>
            </a:r>
            <a:r>
              <a:rPr lang="it-IT" b="1" i="1" dirty="0" smtClean="0">
                <a:effectLst/>
              </a:rPr>
              <a:t>razionalizzare e disciplinare il sistema tariffario </a:t>
            </a:r>
            <a:r>
              <a:rPr lang="it-IT" i="1" dirty="0" smtClean="0">
                <a:effectLst/>
              </a:rPr>
              <a:t>al fine di </a:t>
            </a:r>
            <a:r>
              <a:rPr lang="it-IT" b="1" i="1" dirty="0" smtClean="0">
                <a:effectLst/>
              </a:rPr>
              <a:t>incoraggiare l'applicazione della gerarchia dei rifiuti</a:t>
            </a:r>
            <a:r>
              <a:rPr lang="it-IT" i="1" dirty="0" smtClean="0">
                <a:effectLst/>
              </a:rPr>
              <a:t>, ai sensi dell'articolo 4, paragrafo 3, della direttiva 2008/98/CE del Parlamento europeo e del Consiglio, del 19 novembre 2008, di attuare le disposizioni di cui all'allegato </a:t>
            </a:r>
            <a:r>
              <a:rPr lang="it-IT" b="1" i="1" dirty="0" smtClean="0">
                <a:effectLst/>
              </a:rPr>
              <a:t>IV-bis alla medesima direttiva (UE) 2008/98/CE </a:t>
            </a:r>
            <a:r>
              <a:rPr lang="it-IT" i="1" dirty="0" smtClean="0">
                <a:effectLst/>
              </a:rPr>
              <a:t>nonché </a:t>
            </a:r>
            <a:r>
              <a:rPr lang="it-IT" b="1" i="1" dirty="0" smtClean="0">
                <a:effectLst/>
              </a:rPr>
              <a:t>di garantire il perseguimento degli obiettiv</a:t>
            </a:r>
            <a:r>
              <a:rPr lang="it-IT" i="1" dirty="0" smtClean="0">
                <a:effectLst/>
              </a:rPr>
              <a:t>i previsti dalle disposizioni di cui all'articolo 1, numero 12), della direttiva (UE) 2018/851, nel rispetto delle seguenti indicazioni: </a:t>
            </a:r>
          </a:p>
          <a:p>
            <a:pPr algn="just"/>
            <a:r>
              <a:rPr lang="it-IT" i="1" dirty="0" smtClean="0">
                <a:effectLst/>
              </a:rPr>
              <a:t>1) </a:t>
            </a:r>
            <a:r>
              <a:rPr lang="it-IT" b="1" i="1" dirty="0" smtClean="0">
                <a:effectLst/>
              </a:rPr>
              <a:t>prevenire la formazione dei rifiuti</a:t>
            </a:r>
            <a:r>
              <a:rPr lang="it-IT" i="1" dirty="0" smtClean="0">
                <a:effectLst/>
              </a:rPr>
              <a:t>, incentivando comunque una gestione più oculata degli stessi da parte degli utenti; </a:t>
            </a:r>
          </a:p>
          <a:p>
            <a:pPr algn="just"/>
            <a:r>
              <a:rPr lang="it-IT" i="1" dirty="0" smtClean="0">
                <a:effectLst/>
              </a:rPr>
              <a:t>2) i</a:t>
            </a:r>
            <a:r>
              <a:rPr lang="it-IT" b="1" i="1" dirty="0" smtClean="0">
                <a:effectLst/>
              </a:rPr>
              <a:t>ndividuare uno o più sistemi di misurazione puntuale e presuntiva </a:t>
            </a:r>
            <a:r>
              <a:rPr lang="it-IT" i="1" dirty="0" smtClean="0">
                <a:effectLst/>
              </a:rPr>
              <a:t>dei rifiuti prodotti che consentano la definizione di una tariffa correlata al principio «chi inquina paga»; </a:t>
            </a:r>
          </a:p>
          <a:p>
            <a:pPr algn="just"/>
            <a:r>
              <a:rPr lang="it-IT" i="1" dirty="0" smtClean="0">
                <a:effectLst/>
              </a:rPr>
              <a:t>3) </a:t>
            </a:r>
            <a:r>
              <a:rPr lang="it-IT" b="1" i="1" dirty="0" smtClean="0">
                <a:effectLst/>
              </a:rPr>
              <a:t>riformare il tributo per il conferimento in discarica </a:t>
            </a:r>
            <a:r>
              <a:rPr lang="it-IT" i="1" dirty="0" smtClean="0">
                <a:effectLst/>
              </a:rPr>
              <a:t>di cui all'articolo 3, commi 24 e seguenti, della legge 28 dicembre 1995, n. 549; </a:t>
            </a:r>
          </a:p>
          <a:p>
            <a:pPr marL="0" indent="0" algn="just">
              <a:buNone/>
            </a:pPr>
            <a:endParaRPr lang="it-IT" dirty="0" smtClean="0"/>
          </a:p>
          <a:p>
            <a:pPr algn="just"/>
            <a:endParaRPr lang="it-IT" dirty="0"/>
          </a:p>
          <a:p>
            <a:pPr algn="just"/>
            <a:endParaRPr lang="it-IT" dirty="0"/>
          </a:p>
          <a:p>
            <a:endParaRPr lang="it-IT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7879" y="26125"/>
            <a:ext cx="1724025" cy="78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76363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78480" y="98854"/>
            <a:ext cx="8596668" cy="634314"/>
          </a:xfrm>
        </p:spPr>
        <p:txBody>
          <a:bodyPr>
            <a:normAutofit/>
          </a:bodyPr>
          <a:lstStyle/>
          <a:p>
            <a:r>
              <a:rPr lang="it-IT" sz="3200" dirty="0" smtClean="0"/>
              <a:t>Potenziali conflitti: </a:t>
            </a:r>
            <a:r>
              <a:rPr lang="it-IT" sz="3200" dirty="0"/>
              <a:t>Tariffazione rifiuti urbani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-59726" y="781844"/>
            <a:ext cx="2660822" cy="5476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Ministero dell’ambiente</a:t>
            </a:r>
          </a:p>
          <a:p>
            <a:pPr algn="just"/>
            <a:r>
              <a:rPr lang="it-IT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Art</a:t>
            </a:r>
            <a:r>
              <a:rPr lang="it-IT" sz="1200" b="1" dirty="0">
                <a:latin typeface="Arial" panose="020B0604020202020204" pitchFamily="34" charset="0"/>
                <a:cs typeface="Arial" panose="020B0604020202020204" pitchFamily="34" charset="0"/>
              </a:rPr>
              <a:t>. 195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, 1</a:t>
            </a:r>
            <a:r>
              <a:rPr lang="it-IT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°, 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o) </a:t>
            </a:r>
            <a:r>
              <a:rPr lang="it-IT" sz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determinazione, d'intesa con la Conferenza </a:t>
            </a:r>
            <a:r>
              <a:rPr lang="it-IT" sz="12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unificata,  delle linee </a:t>
            </a:r>
            <a:r>
              <a:rPr lang="it-IT" sz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guida inerenti le forme ed i modi della  cooperazione  fra  </a:t>
            </a:r>
            <a:r>
              <a:rPr lang="it-IT" sz="12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gli enti </a:t>
            </a:r>
            <a:r>
              <a:rPr lang="it-IT" sz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locali, anche con riferimento alla riscossione della tariffa </a:t>
            </a:r>
            <a:r>
              <a:rPr lang="it-IT" sz="12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sui rifiuti urbani.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it-IT" sz="1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Art. 206.bis</a:t>
            </a:r>
            <a:r>
              <a:rPr lang="it-IT" sz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1°, e) verifica i </a:t>
            </a:r>
            <a:r>
              <a:rPr lang="it-IT" sz="12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costi di  </a:t>
            </a:r>
            <a:r>
              <a:rPr lang="it-IT" sz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gestione </a:t>
            </a:r>
            <a:r>
              <a:rPr lang="it-IT" sz="12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dei rifiuti</a:t>
            </a:r>
            <a:r>
              <a:rPr lang="it-IT" sz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it-IT" sz="12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delle diverse componenti </a:t>
            </a:r>
            <a:r>
              <a:rPr lang="it-IT" sz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dei costi </a:t>
            </a:r>
            <a:r>
              <a:rPr lang="it-IT" sz="12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medesimi e  </a:t>
            </a:r>
            <a:r>
              <a:rPr lang="it-IT" sz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delle </a:t>
            </a:r>
            <a:r>
              <a:rPr lang="it-IT" sz="12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modalità di gestione ed </a:t>
            </a:r>
            <a:r>
              <a:rPr lang="it-IT" sz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effettua analisi </a:t>
            </a:r>
            <a:r>
              <a:rPr lang="it-IT" sz="12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comparative tra i diversi ambiti di gestione, evidenziando </a:t>
            </a:r>
            <a:r>
              <a:rPr lang="it-IT" sz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eventuali </a:t>
            </a:r>
            <a:r>
              <a:rPr lang="it-IT" sz="12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anomalie.</a:t>
            </a:r>
            <a:endParaRPr lang="it-IT" sz="12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it-IT" sz="1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Art. 206.bis</a:t>
            </a:r>
            <a:r>
              <a:rPr lang="it-IT" sz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1°, g-bis) elabora </a:t>
            </a:r>
            <a:r>
              <a:rPr lang="it-IT" sz="12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  </a:t>
            </a:r>
            <a:r>
              <a:rPr lang="it-IT" sz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parametri  per  l'individuazione  dei  </a:t>
            </a:r>
            <a:r>
              <a:rPr lang="it-IT" sz="12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costi standard</a:t>
            </a:r>
            <a:r>
              <a:rPr lang="it-IT" sz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it-IT" sz="12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 </a:t>
            </a:r>
            <a:r>
              <a:rPr lang="it-IT" sz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 definizione di un sistema tariffario equo e  trasparente  </a:t>
            </a:r>
            <a:r>
              <a:rPr lang="it-IT" sz="12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basato sul principio … «chi inquina paga» e </a:t>
            </a:r>
            <a:r>
              <a:rPr lang="it-IT" sz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sulla copertura integrale dei costi efficienti di  esercizio  e  </a:t>
            </a:r>
            <a:r>
              <a:rPr lang="it-IT" sz="12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 investimento</a:t>
            </a:r>
            <a:endParaRPr lang="it-IT" sz="12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algn="just"/>
            <a:r>
              <a:rPr lang="it-IT" sz="1200" b="1" dirty="0">
                <a:latin typeface="Arial" panose="020B0604020202020204" pitchFamily="34" charset="0"/>
                <a:cs typeface="Arial" panose="020B0604020202020204" pitchFamily="34" charset="0"/>
              </a:rPr>
              <a:t>Art. 238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, 6° disciplina i criteri generali sulla </a:t>
            </a:r>
            <a:r>
              <a:rPr lang="it-IT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base dei  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quali  vengono  definite  le  componenti dei costi e viene determinata  la  tariffa</a:t>
            </a:r>
          </a:p>
          <a:p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3546403" y="551854"/>
            <a:ext cx="2660822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Arera</a:t>
            </a:r>
            <a:r>
              <a:rPr lang="it-IT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(L. 205/17, art. 1, 527°)</a:t>
            </a:r>
          </a:p>
          <a:p>
            <a:pPr algn="just"/>
            <a:r>
              <a:rPr lang="it-IT" sz="1200" b="1" dirty="0"/>
              <a:t>a)</a:t>
            </a:r>
            <a:r>
              <a:rPr lang="it-IT" sz="1200" dirty="0"/>
              <a:t> emanazione di direttive per la separazione contabile e amministrativa della gestione, la valutazione dei costi delle singole prestazioni, anche ai fini della corretta disaggregazione per funzioni, per area geografica e per categorie di utenze, e definizione di indici di valutazione dell'efficienza e dell'economicità delle gestioni a fronte dei servizi </a:t>
            </a:r>
            <a:r>
              <a:rPr lang="it-IT" sz="1200" dirty="0" smtClean="0"/>
              <a:t>resi</a:t>
            </a:r>
            <a:endParaRPr lang="it-IT" sz="1200" dirty="0"/>
          </a:p>
          <a:p>
            <a:pPr algn="just"/>
            <a:r>
              <a:rPr lang="it-IT" sz="1200" b="1" dirty="0" smtClean="0"/>
              <a:t>f</a:t>
            </a:r>
            <a:r>
              <a:rPr lang="it-IT" sz="1200" b="1" dirty="0"/>
              <a:t>) </a:t>
            </a:r>
            <a:r>
              <a:rPr lang="it-IT" sz="1200" dirty="0"/>
              <a:t>predisposizione </a:t>
            </a:r>
            <a:r>
              <a:rPr lang="it-IT" sz="1200" dirty="0" smtClean="0"/>
              <a:t>ed aggiornamento </a:t>
            </a:r>
            <a:r>
              <a:rPr lang="it-IT" sz="1200" dirty="0"/>
              <a:t>del metodo tariffario per la determinazione dei corrispettivi del servizio integrato dei rifiuti e dei singoli servizi che costituiscono attività di gestione, a copertura dei costi di esercizio e di investimento, compresa la remunerazione dei capitali, sulla base della valutazione dei costi efficienti e del principio «chi inquina paga</a:t>
            </a:r>
            <a:r>
              <a:rPr lang="it-IT" sz="1200" dirty="0" smtClean="0"/>
              <a:t>»</a:t>
            </a:r>
          </a:p>
          <a:p>
            <a:pPr algn="just"/>
            <a:r>
              <a:rPr lang="it-IT" sz="1200" b="1" dirty="0"/>
              <a:t>g) </a:t>
            </a:r>
            <a:r>
              <a:rPr lang="it-IT" sz="1200" dirty="0"/>
              <a:t>fissazione dei criteri per la definizione delle tariffe di accesso agli impianti di </a:t>
            </a:r>
            <a:r>
              <a:rPr lang="it-IT" sz="1200" dirty="0" smtClean="0"/>
              <a:t>trattamento</a:t>
            </a:r>
          </a:p>
          <a:p>
            <a:pPr algn="just"/>
            <a:r>
              <a:rPr lang="it-IT" sz="1200" b="1" dirty="0"/>
              <a:t>h)</a:t>
            </a:r>
            <a:r>
              <a:rPr lang="it-IT" sz="1200" dirty="0"/>
              <a:t> approvazione delle tariffe definite, ai sensi della legislazione vigente, dall'ente di governo dell'ambito territoriale ottimale per il servizio integrato e dai gestori degli impianti di </a:t>
            </a:r>
            <a:r>
              <a:rPr lang="it-IT" sz="1200" dirty="0" smtClean="0"/>
              <a:t>trattamento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6974742" y="551854"/>
            <a:ext cx="2660822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ATO </a:t>
            </a:r>
            <a:r>
              <a:rPr lang="it-IT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Art</a:t>
            </a:r>
            <a:r>
              <a:rPr lang="it-IT" sz="12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it-IT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238</a:t>
            </a:r>
            <a:r>
              <a:rPr lang="it-IT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it-IT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3° </a:t>
            </a:r>
            <a:r>
              <a:rPr lang="it-IT" sz="1200" dirty="0"/>
              <a:t>La tariffa </a:t>
            </a:r>
            <a:r>
              <a:rPr lang="it-IT" sz="1200" dirty="0" smtClean="0"/>
              <a:t>è determinata </a:t>
            </a:r>
            <a:r>
              <a:rPr lang="it-IT" sz="1200" dirty="0"/>
              <a:t>dalle </a:t>
            </a:r>
            <a:r>
              <a:rPr lang="it-IT" sz="1200" dirty="0" smtClean="0"/>
              <a:t>Autorità </a:t>
            </a:r>
            <a:r>
              <a:rPr lang="it-IT" sz="1200" dirty="0"/>
              <a:t>d'ambito </a:t>
            </a:r>
            <a:r>
              <a:rPr lang="it-IT" sz="1200" dirty="0" smtClean="0"/>
              <a:t>ed è  </a:t>
            </a:r>
            <a:r>
              <a:rPr lang="it-IT" sz="1200" dirty="0"/>
              <a:t>applicata  e  riscossa  dai  soggetti  affidatari del servizio </a:t>
            </a:r>
            <a:r>
              <a:rPr lang="it-IT" sz="1200" dirty="0" smtClean="0"/>
              <a:t>di gestione  </a:t>
            </a:r>
            <a:r>
              <a:rPr lang="it-IT" sz="1200" dirty="0"/>
              <a:t>integrata sulla base dei criteri fissati dal regolamento </a:t>
            </a:r>
            <a:r>
              <a:rPr lang="it-IT" sz="1200" dirty="0" smtClean="0"/>
              <a:t>di cui  </a:t>
            </a:r>
            <a:r>
              <a:rPr lang="it-IT" sz="1200" dirty="0"/>
              <a:t>al  comma  6. </a:t>
            </a:r>
            <a:endParaRPr lang="it-IT" sz="1200" dirty="0" smtClean="0"/>
          </a:p>
          <a:p>
            <a:pPr algn="just"/>
            <a:r>
              <a:rPr lang="it-IT" sz="1200" dirty="0" smtClean="0"/>
              <a:t>5° Le  Autorità  </a:t>
            </a:r>
            <a:r>
              <a:rPr lang="it-IT" sz="1200" dirty="0"/>
              <a:t>d'ambito approvano e presentano </a:t>
            </a:r>
            <a:r>
              <a:rPr lang="it-IT" sz="1200" dirty="0" smtClean="0"/>
              <a:t>all'Autorità di cui  </a:t>
            </a:r>
            <a:r>
              <a:rPr lang="it-IT" sz="1200" dirty="0"/>
              <a:t>all'articolo  207  il  piano finanziario e la relativa </a:t>
            </a:r>
            <a:r>
              <a:rPr lang="it-IT" sz="1200" dirty="0" smtClean="0"/>
              <a:t>relazione redatta  </a:t>
            </a:r>
            <a:r>
              <a:rPr lang="it-IT" sz="1200" dirty="0"/>
              <a:t>dal soggetto affidatario del servizio di gestione integrata.</a:t>
            </a:r>
            <a:endParaRPr lang="it-IT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6974742" y="3075622"/>
            <a:ext cx="2660822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Comune</a:t>
            </a:r>
          </a:p>
          <a:p>
            <a:pPr algn="just"/>
            <a:r>
              <a:rPr lang="it-IT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TARES D.L. 201/11</a:t>
            </a:r>
          </a:p>
          <a:p>
            <a:pPr algn="just"/>
            <a:r>
              <a:rPr lang="it-IT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Art. 14, </a:t>
            </a:r>
            <a:r>
              <a:rPr lang="it-IT" sz="1200" b="1" dirty="0" smtClean="0"/>
              <a:t>23°</a:t>
            </a:r>
            <a:r>
              <a:rPr lang="it-IT" sz="1200" dirty="0" smtClean="0"/>
              <a:t>.</a:t>
            </a:r>
            <a:r>
              <a:rPr lang="it-IT" sz="1200" dirty="0"/>
              <a:t>  Il consiglio comunale deve approvare le tariffe del tributo </a:t>
            </a:r>
            <a:r>
              <a:rPr lang="it-IT" sz="1200" dirty="0" smtClean="0"/>
              <a:t>…</a:t>
            </a:r>
            <a:endParaRPr lang="it-IT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it-IT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TARI L. 147/13, </a:t>
            </a:r>
          </a:p>
          <a:p>
            <a:pPr algn="just"/>
            <a:r>
              <a:rPr lang="it-IT" sz="1200" b="1" dirty="0" smtClean="0"/>
              <a:t>651°</a:t>
            </a:r>
            <a:r>
              <a:rPr lang="it-IT" sz="1200" dirty="0" smtClean="0"/>
              <a:t>Il </a:t>
            </a:r>
            <a:r>
              <a:rPr lang="it-IT" sz="1200" dirty="0"/>
              <a:t>comune </a:t>
            </a:r>
            <a:r>
              <a:rPr lang="it-IT" sz="1200" dirty="0" smtClean="0"/>
              <a:t> nella </a:t>
            </a:r>
            <a:r>
              <a:rPr lang="it-IT" sz="1200" dirty="0"/>
              <a:t>commisurazione della tariffa tiene  conto  </a:t>
            </a:r>
            <a:r>
              <a:rPr lang="it-IT" sz="1200" dirty="0" smtClean="0"/>
              <a:t>dei criteri  </a:t>
            </a:r>
            <a:r>
              <a:rPr lang="it-IT" sz="1200" dirty="0"/>
              <a:t>determinati  con  il  regolamento  </a:t>
            </a:r>
            <a:r>
              <a:rPr lang="it-IT" sz="1200" dirty="0" smtClean="0"/>
              <a:t>(</a:t>
            </a:r>
            <a:r>
              <a:rPr lang="it-IT" sz="1200" dirty="0" err="1" smtClean="0"/>
              <a:t>d.P.R.</a:t>
            </a:r>
            <a:r>
              <a:rPr lang="it-IT" sz="1200" dirty="0" smtClean="0"/>
              <a:t> n. 158/99)</a:t>
            </a:r>
          </a:p>
          <a:p>
            <a:pPr algn="just"/>
            <a:r>
              <a:rPr lang="it-IT" sz="1200" b="1" dirty="0" smtClean="0"/>
              <a:t>652°</a:t>
            </a:r>
            <a:r>
              <a:rPr lang="it-IT" sz="1200" dirty="0" smtClean="0"/>
              <a:t> </a:t>
            </a:r>
            <a:r>
              <a:rPr lang="it-IT" sz="1200" dirty="0"/>
              <a:t>Il comune, in </a:t>
            </a:r>
            <a:r>
              <a:rPr lang="it-IT" sz="1200" dirty="0" smtClean="0"/>
              <a:t>alternativa ..., può  </a:t>
            </a:r>
            <a:r>
              <a:rPr lang="it-IT" sz="1200" dirty="0"/>
              <a:t>commisurare  </a:t>
            </a:r>
            <a:r>
              <a:rPr lang="it-IT" sz="1200" dirty="0" smtClean="0"/>
              <a:t>la tariffa </a:t>
            </a:r>
            <a:r>
              <a:rPr lang="it-IT" sz="1200" dirty="0"/>
              <a:t>alle </a:t>
            </a:r>
            <a:r>
              <a:rPr lang="it-IT" sz="1200" dirty="0" smtClean="0"/>
              <a:t>quantità </a:t>
            </a:r>
            <a:r>
              <a:rPr lang="it-IT" sz="1200" dirty="0"/>
              <a:t>e </a:t>
            </a:r>
            <a:r>
              <a:rPr lang="it-IT" sz="1200" dirty="0" smtClean="0"/>
              <a:t>qualità </a:t>
            </a:r>
            <a:r>
              <a:rPr lang="it-IT" sz="1200" dirty="0"/>
              <a:t>medie ordinarie di rifiuti </a:t>
            </a:r>
            <a:r>
              <a:rPr lang="it-IT" sz="1200" dirty="0" smtClean="0"/>
              <a:t>prodotti per unità </a:t>
            </a:r>
            <a:r>
              <a:rPr lang="it-IT" sz="1200" dirty="0"/>
              <a:t>di superficie</a:t>
            </a:r>
            <a:endParaRPr lang="it-IT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6974742" y="5700033"/>
            <a:ext cx="266082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Sistemi </a:t>
            </a:r>
            <a:r>
              <a:rPr lang="it-IT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Epr</a:t>
            </a:r>
            <a:endParaRPr lang="it-IT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it-IT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Accordi con ANCI</a:t>
            </a:r>
          </a:p>
          <a:p>
            <a:pPr algn="just"/>
            <a:r>
              <a:rPr lang="it-IT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Nuova direttiva (definizione concordata dei costi efficienti)</a:t>
            </a:r>
            <a:endParaRPr lang="it-IT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3" name="Connettore 2 22"/>
          <p:cNvCxnSpPr/>
          <p:nvPr/>
        </p:nvCxnSpPr>
        <p:spPr>
          <a:xfrm flipH="1">
            <a:off x="6207225" y="3888336"/>
            <a:ext cx="807677" cy="14795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2 24"/>
          <p:cNvCxnSpPr/>
          <p:nvPr/>
        </p:nvCxnSpPr>
        <p:spPr>
          <a:xfrm flipH="1">
            <a:off x="6266923" y="5502876"/>
            <a:ext cx="825884" cy="1522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2 26"/>
          <p:cNvCxnSpPr>
            <a:stCxn id="21" idx="1"/>
          </p:cNvCxnSpPr>
          <p:nvPr/>
        </p:nvCxnSpPr>
        <p:spPr>
          <a:xfrm flipH="1" flipV="1">
            <a:off x="6163118" y="5768481"/>
            <a:ext cx="811624" cy="3624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2 34"/>
          <p:cNvCxnSpPr/>
          <p:nvPr/>
        </p:nvCxnSpPr>
        <p:spPr>
          <a:xfrm flipH="1">
            <a:off x="6207225" y="1466336"/>
            <a:ext cx="767517" cy="36959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2 40"/>
          <p:cNvCxnSpPr/>
          <p:nvPr/>
        </p:nvCxnSpPr>
        <p:spPr>
          <a:xfrm flipH="1">
            <a:off x="8608541" y="2928435"/>
            <a:ext cx="8237" cy="40110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nettore 2 3"/>
          <p:cNvCxnSpPr/>
          <p:nvPr/>
        </p:nvCxnSpPr>
        <p:spPr>
          <a:xfrm>
            <a:off x="2520778" y="2586681"/>
            <a:ext cx="1095633" cy="29985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2 8"/>
          <p:cNvCxnSpPr/>
          <p:nvPr/>
        </p:nvCxnSpPr>
        <p:spPr>
          <a:xfrm flipV="1">
            <a:off x="2520778" y="1894703"/>
            <a:ext cx="1025625" cy="34022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2 11"/>
          <p:cNvCxnSpPr/>
          <p:nvPr/>
        </p:nvCxnSpPr>
        <p:spPr>
          <a:xfrm flipV="1">
            <a:off x="2580504" y="3739978"/>
            <a:ext cx="965899" cy="3624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/>
          <p:cNvCxnSpPr/>
          <p:nvPr/>
        </p:nvCxnSpPr>
        <p:spPr>
          <a:xfrm flipV="1">
            <a:off x="2580504" y="4102443"/>
            <a:ext cx="1035907" cy="14004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Immagine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5544" y="25486"/>
            <a:ext cx="1724025" cy="78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8821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2886"/>
          </a:xfrm>
        </p:spPr>
        <p:txBody>
          <a:bodyPr/>
          <a:lstStyle/>
          <a:p>
            <a:r>
              <a:rPr lang="it-IT" dirty="0" smtClean="0"/>
              <a:t>Tariffa: la bozza in corso di esame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087395"/>
            <a:ext cx="10515600" cy="508956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it-IT" dirty="0" smtClean="0"/>
              <a:t>L’elaborazione in corso prevede una definizione della tariffa tenendo conto della composizione di rifiuto urbano definita dall’attuale comma 2 dell’art. 184:</a:t>
            </a:r>
          </a:p>
          <a:p>
            <a:pPr algn="just"/>
            <a:r>
              <a:rPr lang="it-IT" dirty="0" smtClean="0">
                <a:effectLst/>
              </a:rPr>
              <a:t>a) i rifiuti domestici; </a:t>
            </a:r>
          </a:p>
          <a:p>
            <a:pPr algn="just"/>
            <a:r>
              <a:rPr lang="it-IT" dirty="0" smtClean="0">
                <a:effectLst/>
              </a:rPr>
              <a:t>b) i rifiuti assimilati; </a:t>
            </a:r>
          </a:p>
          <a:p>
            <a:pPr algn="just"/>
            <a:r>
              <a:rPr lang="it-IT" dirty="0" smtClean="0">
                <a:effectLst/>
              </a:rPr>
              <a:t>c) i rifiuti provenienti dallo spazzamento delle strade; </a:t>
            </a:r>
          </a:p>
          <a:p>
            <a:pPr algn="just"/>
            <a:r>
              <a:rPr lang="it-IT" dirty="0" smtClean="0">
                <a:effectLst/>
              </a:rPr>
              <a:t>d) i rifiuti di qualunque natura o provenienza, giacenti sulle strade ed aree pubbliche o sulle strade ed aree private comunque soggette ad uso pubblico o sulle spiagge marittime e lacuali e sulle rive dei corsi d'acqua; </a:t>
            </a:r>
          </a:p>
          <a:p>
            <a:pPr algn="just"/>
            <a:r>
              <a:rPr lang="it-IT" dirty="0" smtClean="0">
                <a:effectLst/>
              </a:rPr>
              <a:t>e) i rifiuti vegetali provenienti dalla manutenzione del verde pubblico; </a:t>
            </a:r>
          </a:p>
          <a:p>
            <a:pPr algn="just"/>
            <a:r>
              <a:rPr lang="it-IT" dirty="0" smtClean="0">
                <a:effectLst/>
              </a:rPr>
              <a:t>f) i rifiuti provenienti da aree cimiteriali, esumazioni ed estumulazioni, nonché gli altri rifiuti provenienti da attività cimiteriale diversi da quelli di cui alle lettere b), c) ed e). </a:t>
            </a:r>
          </a:p>
          <a:p>
            <a:pPr algn="just"/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5544" y="25486"/>
            <a:ext cx="1724025" cy="78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66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6410"/>
          </a:xfrm>
        </p:spPr>
        <p:txBody>
          <a:bodyPr>
            <a:noAutofit/>
          </a:bodyPr>
          <a:lstStyle/>
          <a:p>
            <a:r>
              <a:rPr lang="it-IT" sz="5400" b="1" dirty="0" smtClean="0"/>
              <a:t>Tariffa: la bozza in corso di esame</a:t>
            </a:r>
            <a:endParaRPr lang="it-IT" sz="54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146176"/>
            <a:ext cx="10515600" cy="5030787"/>
          </a:xfrm>
        </p:spPr>
        <p:txBody>
          <a:bodyPr>
            <a:normAutofit/>
          </a:bodyPr>
          <a:lstStyle/>
          <a:p>
            <a:r>
              <a:rPr lang="it-IT" sz="4800" dirty="0" smtClean="0"/>
              <a:t>Componenti della tariffa</a:t>
            </a:r>
            <a:endParaRPr lang="it-IT" sz="4800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5544" y="25486"/>
            <a:ext cx="1724025" cy="781050"/>
          </a:xfrm>
          <a:prstGeom prst="rect">
            <a:avLst/>
          </a:prstGeom>
        </p:spPr>
      </p:pic>
      <p:graphicFrame>
        <p:nvGraphicFramePr>
          <p:cNvPr id="6" name="Diagramma 5"/>
          <p:cNvGraphicFramePr/>
          <p:nvPr>
            <p:extLst>
              <p:ext uri="{D42A27DB-BD31-4B8C-83A1-F6EECF244321}">
                <p14:modId xmlns:p14="http://schemas.microsoft.com/office/powerpoint/2010/main" val="389026240"/>
              </p:ext>
            </p:extLst>
          </p:nvPr>
        </p:nvGraphicFramePr>
        <p:xfrm>
          <a:off x="1348260" y="2358996"/>
          <a:ext cx="7466227" cy="42971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71385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2313"/>
          </a:xfrm>
        </p:spPr>
        <p:txBody>
          <a:bodyPr/>
          <a:lstStyle/>
          <a:p>
            <a:r>
              <a:rPr lang="it-IT" b="1" dirty="0" smtClean="0"/>
              <a:t>Soggetti obbligati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400432"/>
            <a:ext cx="10515600" cy="4776531"/>
          </a:xfrm>
        </p:spPr>
        <p:txBody>
          <a:bodyPr/>
          <a:lstStyle/>
          <a:p>
            <a:pPr marL="0" indent="0" algn="just">
              <a:buNone/>
            </a:pPr>
            <a:r>
              <a:rPr lang="it-IT" dirty="0" smtClean="0"/>
              <a:t>Per la </a:t>
            </a:r>
            <a:r>
              <a:rPr lang="it-IT" b="1" dirty="0" smtClean="0"/>
              <a:t>parte variabile:</a:t>
            </a:r>
          </a:p>
          <a:p>
            <a:pPr marL="0" indent="0" algn="just">
              <a:buNone/>
            </a:pPr>
            <a:r>
              <a:rPr lang="it-IT" b="1" dirty="0"/>
              <a:t>-</a:t>
            </a:r>
            <a:r>
              <a:rPr lang="it-IT" b="1" dirty="0" smtClean="0"/>
              <a:t> </a:t>
            </a:r>
            <a:r>
              <a:rPr lang="it-IT" b="1" u="sng" dirty="0"/>
              <a:t>chiunque abbia attitudine a produrre rifiuti </a:t>
            </a:r>
            <a:r>
              <a:rPr lang="it-IT" b="1" u="sng" dirty="0" smtClean="0"/>
              <a:t>urbani.</a:t>
            </a:r>
          </a:p>
          <a:p>
            <a:pPr marL="0" indent="0" algn="just">
              <a:buNone/>
            </a:pPr>
            <a:endParaRPr lang="it-IT" b="1" u="sng" dirty="0"/>
          </a:p>
          <a:p>
            <a:pPr marL="0" indent="0" algn="just">
              <a:buNone/>
            </a:pPr>
            <a:r>
              <a:rPr lang="it-IT" dirty="0" smtClean="0"/>
              <a:t>Le modalità di misurazione della parte variabile sono:</a:t>
            </a:r>
          </a:p>
          <a:p>
            <a:pPr marL="0" indent="0" algn="just">
              <a:buNone/>
            </a:pPr>
            <a:r>
              <a:rPr lang="it-IT" dirty="0" smtClean="0"/>
              <a:t>- </a:t>
            </a:r>
            <a:r>
              <a:rPr lang="it-IT" b="1" u="sng" dirty="0"/>
              <a:t>l</a:t>
            </a:r>
            <a:r>
              <a:rPr lang="it-IT" b="1" u="sng" dirty="0" smtClean="0"/>
              <a:t>a q</a:t>
            </a:r>
            <a:r>
              <a:rPr lang="it-IT" b="1" u="sng" dirty="0" smtClean="0"/>
              <a:t>uantità </a:t>
            </a:r>
            <a:r>
              <a:rPr lang="it-IT" b="1" u="sng" dirty="0"/>
              <a:t>effettivamente conferita al servizio pubblico (nuclei domestici)</a:t>
            </a:r>
          </a:p>
          <a:p>
            <a:pPr marL="0" indent="0" algn="just">
              <a:buNone/>
            </a:pPr>
            <a:r>
              <a:rPr lang="it-IT" dirty="0" smtClean="0"/>
              <a:t>- </a:t>
            </a:r>
            <a:r>
              <a:rPr lang="it-IT" dirty="0"/>
              <a:t>o</a:t>
            </a:r>
            <a:r>
              <a:rPr lang="it-IT" dirty="0" smtClean="0"/>
              <a:t>ppure i </a:t>
            </a:r>
            <a:r>
              <a:rPr lang="it-IT" b="1" u="sng" dirty="0"/>
              <a:t>c</a:t>
            </a:r>
            <a:r>
              <a:rPr lang="it-IT" b="1" u="sng" dirty="0" smtClean="0"/>
              <a:t>oefficienti </a:t>
            </a:r>
            <a:r>
              <a:rPr lang="it-IT" b="1" u="sng" dirty="0"/>
              <a:t>di produzione media per tipologia di attività e di utenza, anche di tipo presuntivo e in relazione alla qualità dei servizi </a:t>
            </a:r>
            <a:r>
              <a:rPr lang="it-IT" b="1" u="sng" dirty="0" smtClean="0"/>
              <a:t>forniti (utenze non domestiche – UNDO)</a:t>
            </a: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5544" y="25486"/>
            <a:ext cx="1724025" cy="78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1733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95264"/>
          </a:xfrm>
        </p:spPr>
        <p:txBody>
          <a:bodyPr/>
          <a:lstStyle/>
          <a:p>
            <a:r>
              <a:rPr lang="it-IT" b="1" dirty="0" smtClean="0"/>
              <a:t>Soggetti obbligati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146176"/>
            <a:ext cx="10515600" cy="5030787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t-IT" dirty="0" smtClean="0"/>
              <a:t>Per la </a:t>
            </a:r>
            <a:r>
              <a:rPr lang="it-IT" b="1" dirty="0" smtClean="0"/>
              <a:t>parte </a:t>
            </a:r>
            <a:r>
              <a:rPr lang="it-IT" b="1" dirty="0" smtClean="0"/>
              <a:t>fissa:</a:t>
            </a:r>
            <a:endParaRPr lang="it-IT" b="1" dirty="0" smtClean="0"/>
          </a:p>
          <a:p>
            <a:pPr algn="just">
              <a:buFontTx/>
              <a:buChar char="-"/>
            </a:pPr>
            <a:endParaRPr lang="it-IT" b="1" u="sng" dirty="0" smtClean="0"/>
          </a:p>
          <a:p>
            <a:pPr algn="just">
              <a:buFontTx/>
              <a:buChar char="-"/>
            </a:pPr>
            <a:r>
              <a:rPr lang="it-IT" b="1" u="sng" dirty="0" smtClean="0"/>
              <a:t>chiunque </a:t>
            </a:r>
            <a:r>
              <a:rPr lang="it-IT" b="1" u="sng" dirty="0"/>
              <a:t>possegga o detenga a qualsiasi titolo locali o aree scoperte a qualsiasi uso adibiti, esistenti nel territorio comunale. </a:t>
            </a:r>
            <a:endParaRPr lang="it-IT" b="1" u="sng" dirty="0" smtClean="0"/>
          </a:p>
          <a:p>
            <a:pPr algn="just">
              <a:buFontTx/>
              <a:buChar char="-"/>
            </a:pPr>
            <a:endParaRPr lang="it-IT" b="1" u="sng" dirty="0" smtClean="0"/>
          </a:p>
          <a:p>
            <a:pPr algn="just">
              <a:buFontTx/>
              <a:buChar char="-"/>
            </a:pPr>
            <a:r>
              <a:rPr lang="it-IT" b="1" u="sng" dirty="0"/>
              <a:t>s</a:t>
            </a:r>
            <a:r>
              <a:rPr lang="it-IT" b="1" u="sng" dirty="0" smtClean="0"/>
              <a:t>ono </a:t>
            </a:r>
            <a:r>
              <a:rPr lang="it-IT" b="1" u="sng" dirty="0"/>
              <a:t>escluse le aree scoperte pertinenziali o accessorie ai locali, non operative, e le aree comuni condominiali di cui </a:t>
            </a:r>
            <a:r>
              <a:rPr lang="it-IT" b="1" u="sng" dirty="0" smtClean="0"/>
              <a:t>all’art. </a:t>
            </a:r>
            <a:r>
              <a:rPr lang="it-IT" b="1" u="sng" dirty="0"/>
              <a:t>1117 del </a:t>
            </a:r>
            <a:r>
              <a:rPr lang="it-IT" b="1" u="sng" dirty="0" smtClean="0"/>
              <a:t>c.c. </a:t>
            </a:r>
            <a:r>
              <a:rPr lang="it-IT" b="1" u="sng" dirty="0"/>
              <a:t>che non siano detenute o occupate in via esclusiva. </a:t>
            </a:r>
            <a:endParaRPr lang="it-IT" b="1" u="sng" dirty="0" smtClean="0"/>
          </a:p>
          <a:p>
            <a:pPr algn="just">
              <a:buFontTx/>
              <a:buChar char="-"/>
            </a:pPr>
            <a:endParaRPr lang="it-IT" b="1" u="sng" dirty="0" smtClean="0"/>
          </a:p>
          <a:p>
            <a:pPr algn="just">
              <a:buFontTx/>
              <a:buChar char="-"/>
            </a:pPr>
            <a:r>
              <a:rPr lang="it-IT" b="1" u="sng" dirty="0"/>
              <a:t>i</a:t>
            </a:r>
            <a:r>
              <a:rPr lang="it-IT" b="1" u="sng" dirty="0" smtClean="0"/>
              <a:t>n </a:t>
            </a:r>
            <a:r>
              <a:rPr lang="it-IT" b="1" u="sng" dirty="0"/>
              <a:t>caso di pluralità di possessori o di detentori, </a:t>
            </a:r>
            <a:r>
              <a:rPr lang="it-IT" b="1" u="sng" dirty="0" smtClean="0"/>
              <a:t>questi sono </a:t>
            </a:r>
            <a:r>
              <a:rPr lang="it-IT" b="1" u="sng" dirty="0"/>
              <a:t>tenuti in solido all’adempimento tariffario</a:t>
            </a:r>
            <a:r>
              <a:rPr lang="it-IT" b="1" u="sng" dirty="0" smtClean="0"/>
              <a:t>.</a:t>
            </a:r>
          </a:p>
          <a:p>
            <a:endParaRPr lang="it-IT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0873" y="27374"/>
            <a:ext cx="1724025" cy="78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8399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</TotalTime>
  <Words>2206</Words>
  <Application>Microsoft Macintosh PowerPoint</Application>
  <PresentationFormat>Widescreen</PresentationFormat>
  <Paragraphs>122</Paragraphs>
  <Slides>13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8" baseType="lpstr">
      <vt:lpstr>Calibri</vt:lpstr>
      <vt:lpstr>Calibri Light</vt:lpstr>
      <vt:lpstr>Times New Roman</vt:lpstr>
      <vt:lpstr>Arial</vt:lpstr>
      <vt:lpstr>Tema di Office</vt:lpstr>
      <vt:lpstr>Ipotesi di recepimento della tariffa puntuale</vt:lpstr>
      <vt:lpstr>Presentazione di PowerPoint</vt:lpstr>
      <vt:lpstr>Direttiva 852 del 2018</vt:lpstr>
      <vt:lpstr>La legge di delegazione europea</vt:lpstr>
      <vt:lpstr>Potenziali conflitti: Tariffazione rifiuti urbani</vt:lpstr>
      <vt:lpstr>Tariffa: la bozza in corso di esame</vt:lpstr>
      <vt:lpstr>Tariffa: la bozza in corso di esame</vt:lpstr>
      <vt:lpstr>Soggetti obbligati</vt:lpstr>
      <vt:lpstr>Soggetti obbligati</vt:lpstr>
      <vt:lpstr>Determinazione della tariffa</vt:lpstr>
      <vt:lpstr>Metodo tariffario</vt:lpstr>
      <vt:lpstr>Agevolazioni e Riduzioni</vt:lpstr>
      <vt:lpstr>Competenza ed entrata in vigore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PC</dc:creator>
  <cp:lastModifiedBy>Stefano Leoni</cp:lastModifiedBy>
  <cp:revision>20</cp:revision>
  <dcterms:created xsi:type="dcterms:W3CDTF">2020-01-28T10:38:52Z</dcterms:created>
  <dcterms:modified xsi:type="dcterms:W3CDTF">2020-01-29T06:31:45Z</dcterms:modified>
</cp:coreProperties>
</file>