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2"/>
  </p:notesMasterIdLst>
  <p:sldIdLst>
    <p:sldId id="256" r:id="rId2"/>
    <p:sldId id="1658" r:id="rId3"/>
    <p:sldId id="260" r:id="rId4"/>
    <p:sldId id="262" r:id="rId5"/>
    <p:sldId id="263" r:id="rId6"/>
    <p:sldId id="1668" r:id="rId7"/>
    <p:sldId id="261" r:id="rId8"/>
    <p:sldId id="269" r:id="rId9"/>
    <p:sldId id="270" r:id="rId10"/>
    <p:sldId id="264" r:id="rId11"/>
    <p:sldId id="271" r:id="rId12"/>
    <p:sldId id="272" r:id="rId13"/>
    <p:sldId id="273" r:id="rId14"/>
    <p:sldId id="1665" r:id="rId15"/>
    <p:sldId id="1666" r:id="rId16"/>
    <p:sldId id="276" r:id="rId17"/>
    <p:sldId id="283" r:id="rId18"/>
    <p:sldId id="284" r:id="rId19"/>
    <p:sldId id="285" r:id="rId20"/>
    <p:sldId id="1667" r:id="rId21"/>
    <p:sldId id="257" r:id="rId22"/>
    <p:sldId id="1659" r:id="rId23"/>
    <p:sldId id="1662" r:id="rId24"/>
    <p:sldId id="279" r:id="rId25"/>
    <p:sldId id="280" r:id="rId26"/>
    <p:sldId id="259" r:id="rId27"/>
    <p:sldId id="1660" r:id="rId28"/>
    <p:sldId id="1663" r:id="rId29"/>
    <p:sldId id="287" r:id="rId30"/>
    <p:sldId id="277" r:id="rId31"/>
    <p:sldId id="278" r:id="rId32"/>
    <p:sldId id="266" r:id="rId33"/>
    <p:sldId id="1664" r:id="rId34"/>
    <p:sldId id="288" r:id="rId35"/>
    <p:sldId id="289" r:id="rId36"/>
    <p:sldId id="265" r:id="rId37"/>
    <p:sldId id="304" r:id="rId38"/>
    <p:sldId id="290" r:id="rId39"/>
    <p:sldId id="292" r:id="rId40"/>
    <p:sldId id="293" r:id="rId41"/>
    <p:sldId id="294" r:id="rId42"/>
    <p:sldId id="1609" r:id="rId43"/>
    <p:sldId id="1394" r:id="rId44"/>
    <p:sldId id="1395" r:id="rId45"/>
    <p:sldId id="1611" r:id="rId46"/>
    <p:sldId id="1396" r:id="rId47"/>
    <p:sldId id="1610" r:id="rId48"/>
    <p:sldId id="1612" r:id="rId49"/>
    <p:sldId id="1613" r:id="rId50"/>
    <p:sldId id="1614" r:id="rId51"/>
    <p:sldId id="1397" r:id="rId52"/>
    <p:sldId id="1398" r:id="rId53"/>
    <p:sldId id="1399" r:id="rId54"/>
    <p:sldId id="1615" r:id="rId55"/>
    <p:sldId id="1616" r:id="rId56"/>
    <p:sldId id="1617" r:id="rId57"/>
    <p:sldId id="1618" r:id="rId58"/>
    <p:sldId id="1619" r:id="rId59"/>
    <p:sldId id="1620" r:id="rId60"/>
    <p:sldId id="1621" r:id="rId61"/>
    <p:sldId id="1622" r:id="rId62"/>
    <p:sldId id="1623" r:id="rId63"/>
    <p:sldId id="1625" r:id="rId64"/>
    <p:sldId id="1624" r:id="rId65"/>
    <p:sldId id="1656" r:id="rId66"/>
    <p:sldId id="1640" r:id="rId67"/>
    <p:sldId id="1641" r:id="rId68"/>
    <p:sldId id="1642" r:id="rId69"/>
    <p:sldId id="1643" r:id="rId70"/>
    <p:sldId id="1644" r:id="rId71"/>
    <p:sldId id="1648" r:id="rId72"/>
    <p:sldId id="1649" r:id="rId73"/>
    <p:sldId id="1650" r:id="rId74"/>
    <p:sldId id="1651" r:id="rId75"/>
    <p:sldId id="1655" r:id="rId76"/>
    <p:sldId id="1652" r:id="rId77"/>
    <p:sldId id="1654" r:id="rId78"/>
    <p:sldId id="1645" r:id="rId79"/>
    <p:sldId id="1653" r:id="rId80"/>
    <p:sldId id="295" r:id="rId81"/>
  </p:sldIdLst>
  <p:sldSz cx="9144000" cy="6858000" type="screen4x3"/>
  <p:notesSz cx="6858000" cy="9144000"/>
  <p:defaultTextStyle>
    <a:defPPr>
      <a:defRPr lang="it-IT"/>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89" autoAdjust="0"/>
    <p:restoredTop sz="80315" autoAdjust="0"/>
  </p:normalViewPr>
  <p:slideViewPr>
    <p:cSldViewPr snapToGrid="0" snapToObjects="1" showGuides="1">
      <p:cViewPr>
        <p:scale>
          <a:sx n="122" d="100"/>
          <a:sy n="122" d="100"/>
        </p:scale>
        <p:origin x="144" y="-232"/>
      </p:cViewPr>
      <p:guideLst>
        <p:guide orient="horz" pos="2160"/>
        <p:guide pos="2880"/>
      </p:guideLst>
    </p:cSldViewPr>
  </p:slideViewPr>
  <p:notesTextViewPr>
    <p:cViewPr>
      <p:scale>
        <a:sx n="100" d="100"/>
        <a:sy n="100" d="100"/>
      </p:scale>
      <p:origin x="0" y="-1424"/>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3414684-237A-814D-AC72-593E17502D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a:extLst>
              <a:ext uri="{FF2B5EF4-FFF2-40B4-BE49-F238E27FC236}">
                <a16:creationId xmlns:a16="http://schemas.microsoft.com/office/drawing/2014/main" id="{8AD32AF1-6C06-9B47-B6C5-33D2487F2C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298CDFAC-7E4A-654B-8C79-016114D292F6}" type="datetimeFigureOut">
              <a:rPr lang="it-IT"/>
              <a:pPr>
                <a:defRPr/>
              </a:pPr>
              <a:t>28/01/20</a:t>
            </a:fld>
            <a:endParaRPr lang="it-IT"/>
          </a:p>
        </p:txBody>
      </p:sp>
      <p:sp>
        <p:nvSpPr>
          <p:cNvPr id="4" name="Segnaposto immagine diapositiva 3">
            <a:extLst>
              <a:ext uri="{FF2B5EF4-FFF2-40B4-BE49-F238E27FC236}">
                <a16:creationId xmlns:a16="http://schemas.microsoft.com/office/drawing/2014/main" id="{5E071978-686A-274C-8FF7-7702AF4453E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EF9A4FB6-4EA2-1947-B5C8-1BAD5FCF6F5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BEBB55D5-9515-1841-95C1-12197046F08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a:extLst>
              <a:ext uri="{FF2B5EF4-FFF2-40B4-BE49-F238E27FC236}">
                <a16:creationId xmlns:a16="http://schemas.microsoft.com/office/drawing/2014/main" id="{A9E8F56F-FC4D-9045-9F8F-609988759C1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599B5A48-8868-CB4B-9431-143A8C3ACEF1}"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it-IT" sz="1200" dirty="0">
                <a:solidFill>
                  <a:srgbClr val="FF0000"/>
                </a:solidFill>
              </a:rPr>
              <a:t>Non sono ricomprese </a:t>
            </a:r>
            <a:r>
              <a:rPr lang="it-IT" sz="1200" dirty="0"/>
              <a:t>nel perimetro del servizio di gestione del ciclo integrato dei rifiuti urbani, e pertanto non sono coperte dalla tariffa definita dall’Autorità in quanto non costituiscono attività regolate, </a:t>
            </a:r>
            <a:r>
              <a:rPr lang="it-IT" sz="1200" dirty="0">
                <a:solidFill>
                  <a:srgbClr val="FF0000"/>
                </a:solidFill>
              </a:rPr>
              <a:t>le attività esterne non strettamente riferibili al servizio</a:t>
            </a:r>
            <a:r>
              <a:rPr lang="it-IT" sz="1200" dirty="0"/>
              <a:t>, </a:t>
            </a:r>
            <a:r>
              <a:rPr lang="it-IT" sz="1200" u="sng" dirty="0">
                <a:solidFill>
                  <a:srgbClr val="FF0000"/>
                </a:solidFill>
              </a:rPr>
              <a:t>anche qualora siano state incluse nella concessione di affidamento del servizio di gestione integrata del ciclo dei rifiuti</a:t>
            </a:r>
          </a:p>
          <a:p>
            <a:endParaRPr lang="it-IT" dirty="0"/>
          </a:p>
          <a:p>
            <a:endParaRPr lang="it-IT" dirty="0"/>
          </a:p>
          <a:p>
            <a:endParaRPr lang="it-IT" dirty="0"/>
          </a:p>
          <a:p>
            <a:r>
              <a:rPr lang="it-IT" dirty="0"/>
              <a:t>Sono altresì inclusi nel perimetro dei costi riconosciuti, i costi della raccolta dei rifiuti abbandonati su strade o aree pubbliche, o su strade private soggette ad uso pubblico, su arenili e rive fluviali e lacuali, nonché aree cimiteriali (inusualmente inclusi nei costi di spazzamento e lavaggio ) In merito ai costi della gestione post-operativa e di chiusura delle discariche autorizzate, l’Autorità dispone inoltre che l’ETC (ente di governo d’ambito, oppure il Comune in tutti quei contesti nei quali gli EGATO non sono stati definiti o non sono ancora operativi, oppure non sono in grado di svolgere le funzioni previste) possa includerli tra i costi riconosciuti nel caso in cui le risorse precedentemente accantonate ai sensi delle norme vigenti risultino insufficienti a garantire il ripristino ambientale del sito medesimo</a:t>
            </a:r>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14</a:t>
            </a:fld>
            <a:endParaRPr lang="it-IT"/>
          </a:p>
        </p:txBody>
      </p:sp>
    </p:spTree>
    <p:extLst>
      <p:ext uri="{BB962C8B-B14F-4D97-AF65-F5344CB8AC3E}">
        <p14:creationId xmlns:p14="http://schemas.microsoft.com/office/powerpoint/2010/main" val="421822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E752CDEA-0014-9347-B347-261D28D473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13A85479-2E71-D145-AA52-58EB4F829E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200" b="0" i="0" u="none" strike="noStrike" kern="1200" baseline="0" dirty="0">
                <a:solidFill>
                  <a:schemeClr val="tx1"/>
                </a:solidFill>
                <a:latin typeface="Arial" charset="0"/>
                <a:ea typeface="+mn-ea"/>
                <a:cs typeface="Arial" charset="0"/>
              </a:rPr>
              <a:t>Motivazione della limitazione annuale alla crescita dei costi</a:t>
            </a:r>
          </a:p>
          <a:p>
            <a:r>
              <a:rPr lang="it-IT" sz="1200" b="0" i="0" u="none" strike="noStrike" kern="1200" baseline="0" dirty="0">
                <a:solidFill>
                  <a:schemeClr val="tx1"/>
                </a:solidFill>
                <a:latin typeface="Arial" charset="0"/>
                <a:ea typeface="+mn-ea"/>
                <a:cs typeface="Arial" charset="0"/>
              </a:rPr>
              <a:t>§ Stimolare la </a:t>
            </a:r>
            <a:r>
              <a:rPr lang="it-IT" sz="1200" b="1" i="0" u="none" strike="noStrike" kern="1200" baseline="0" dirty="0">
                <a:solidFill>
                  <a:schemeClr val="tx1"/>
                </a:solidFill>
                <a:latin typeface="Arial" charset="0"/>
                <a:ea typeface="+mn-ea"/>
                <a:cs typeface="Arial" charset="0"/>
              </a:rPr>
              <a:t>crescita dell’efficienza </a:t>
            </a:r>
            <a:r>
              <a:rPr lang="it-IT" sz="1200" b="0" i="0" u="none" strike="noStrike" kern="1200" baseline="0" dirty="0">
                <a:solidFill>
                  <a:schemeClr val="tx1"/>
                </a:solidFill>
                <a:latin typeface="Arial" charset="0"/>
                <a:ea typeface="+mn-ea"/>
                <a:cs typeface="Arial" charset="0"/>
              </a:rPr>
              <a:t>degli </a:t>
            </a:r>
            <a:r>
              <a:rPr lang="it-IT" sz="1200" b="1" i="0" u="none" strike="noStrike" kern="1200" baseline="0" dirty="0">
                <a:solidFill>
                  <a:schemeClr val="tx1"/>
                </a:solidFill>
                <a:latin typeface="Arial" charset="0"/>
                <a:ea typeface="+mn-ea"/>
                <a:cs typeface="Arial" charset="0"/>
              </a:rPr>
              <a:t>operatori </a:t>
            </a:r>
            <a:r>
              <a:rPr lang="it-IT" sz="1200" b="0" i="0" u="none" strike="noStrike" kern="1200" baseline="0" dirty="0">
                <a:solidFill>
                  <a:schemeClr val="tx1"/>
                </a:solidFill>
                <a:latin typeface="Arial" charset="0"/>
                <a:ea typeface="+mn-ea"/>
                <a:cs typeface="Arial" charset="0"/>
              </a:rPr>
              <a:t>§ </a:t>
            </a:r>
            <a:r>
              <a:rPr lang="it-IT" sz="1200" b="1" i="0" u="none" strike="noStrike" kern="1200" baseline="0" dirty="0">
                <a:solidFill>
                  <a:schemeClr val="tx1"/>
                </a:solidFill>
                <a:latin typeface="Arial" charset="0"/>
                <a:ea typeface="+mn-ea"/>
                <a:cs typeface="Arial" charset="0"/>
              </a:rPr>
              <a:t>Sostenibilità delle tariffe </a:t>
            </a:r>
            <a:r>
              <a:rPr lang="it-IT" sz="1200" b="0" i="0" u="none" strike="noStrike" kern="1200" baseline="0" dirty="0">
                <a:solidFill>
                  <a:schemeClr val="tx1"/>
                </a:solidFill>
                <a:latin typeface="Arial" charset="0"/>
                <a:ea typeface="+mn-ea"/>
                <a:cs typeface="Arial" charset="0"/>
              </a:rPr>
              <a:t>per gli </a:t>
            </a:r>
            <a:r>
              <a:rPr lang="it-IT" sz="1200" b="1" i="0" u="none" strike="noStrike" kern="1200" baseline="0" dirty="0">
                <a:solidFill>
                  <a:schemeClr val="tx1"/>
                </a:solidFill>
                <a:latin typeface="Arial" charset="0"/>
                <a:ea typeface="+mn-ea"/>
                <a:cs typeface="Arial" charset="0"/>
              </a:rPr>
              <a:t>utenti</a:t>
            </a:r>
            <a:r>
              <a:rPr lang="it-IT" sz="1200" b="0" i="0" u="none" strike="noStrike" kern="1200" baseline="0" dirty="0">
                <a:solidFill>
                  <a:schemeClr val="tx1"/>
                </a:solidFill>
                <a:latin typeface="Arial" charset="0"/>
                <a:ea typeface="+mn-ea"/>
                <a:cs typeface="Arial" charset="0"/>
              </a:rPr>
              <a:t>, minimizzando gli oneri</a:t>
            </a:r>
          </a:p>
          <a:p>
            <a:r>
              <a:rPr lang="it-IT" sz="1200" b="0" i="0" u="none" strike="noStrike" kern="1200" baseline="0" dirty="0">
                <a:solidFill>
                  <a:schemeClr val="tx1"/>
                </a:solidFill>
                <a:latin typeface="Arial" charset="0"/>
                <a:ea typeface="+mn-ea"/>
                <a:cs typeface="Arial" charset="0"/>
              </a:rPr>
              <a:t>complessivi recuperabili</a:t>
            </a:r>
          </a:p>
          <a:p>
            <a:r>
              <a:rPr lang="it-IT" sz="1200" b="0" i="0" u="none" strike="noStrike" kern="1200" baseline="0" dirty="0">
                <a:solidFill>
                  <a:schemeClr val="tx1"/>
                </a:solidFill>
                <a:latin typeface="Arial" charset="0"/>
                <a:ea typeface="+mn-ea"/>
                <a:cs typeface="Arial" charset="0"/>
              </a:rPr>
              <a:t>§ </a:t>
            </a:r>
            <a:r>
              <a:rPr lang="it-IT" sz="1200" b="1" i="0" u="none" strike="noStrike" kern="1200" baseline="0" dirty="0">
                <a:solidFill>
                  <a:schemeClr val="tx1"/>
                </a:solidFill>
                <a:latin typeface="Arial" charset="0"/>
                <a:ea typeface="+mn-ea"/>
                <a:cs typeface="Arial" charset="0"/>
              </a:rPr>
              <a:t>Rafforzamento del monitoraggio </a:t>
            </a:r>
            <a:r>
              <a:rPr lang="it-IT" sz="1200" b="0" i="0" u="none" strike="noStrike" kern="1200" baseline="0" dirty="0">
                <a:solidFill>
                  <a:schemeClr val="tx1"/>
                </a:solidFill>
                <a:latin typeface="Arial" charset="0"/>
                <a:ea typeface="+mn-ea"/>
                <a:cs typeface="Arial" charset="0"/>
              </a:rPr>
              <a:t>e verifica da parte dei </a:t>
            </a:r>
            <a:r>
              <a:rPr lang="it-IT" sz="1200" b="1" i="0" u="none" strike="noStrike" kern="1200" baseline="0" dirty="0">
                <a:solidFill>
                  <a:schemeClr val="tx1"/>
                </a:solidFill>
                <a:latin typeface="Arial" charset="0"/>
                <a:ea typeface="+mn-ea"/>
                <a:cs typeface="Arial" charset="0"/>
              </a:rPr>
              <a:t>soggetti che determinano i corrispettivi</a:t>
            </a:r>
            <a:r>
              <a:rPr lang="it-IT" sz="1200" b="0" i="0" u="none" strike="noStrike" kern="1200" baseline="0" dirty="0">
                <a:solidFill>
                  <a:schemeClr val="tx1"/>
                </a:solidFill>
                <a:latin typeface="Arial" charset="0"/>
                <a:ea typeface="+mn-ea"/>
                <a:cs typeface="Arial" charset="0"/>
              </a:rPr>
              <a:t>, evitando di inserire</a:t>
            </a:r>
          </a:p>
          <a:p>
            <a:r>
              <a:rPr lang="it-IT" sz="1200" b="0" i="0" u="none" strike="noStrike" kern="1200" baseline="0" dirty="0">
                <a:solidFill>
                  <a:schemeClr val="tx1"/>
                </a:solidFill>
                <a:latin typeface="Arial" charset="0"/>
                <a:ea typeface="+mn-ea"/>
                <a:cs typeface="Arial" charset="0"/>
              </a:rPr>
              <a:t>oneri impropri</a:t>
            </a:r>
          </a:p>
          <a:p>
            <a:r>
              <a:rPr lang="it-IT" sz="1200" b="0" i="0" u="none" strike="noStrike" kern="1200" baseline="0" dirty="0">
                <a:solidFill>
                  <a:schemeClr val="tx1"/>
                </a:solidFill>
                <a:latin typeface="Arial" charset="0"/>
                <a:ea typeface="+mn-ea"/>
                <a:cs typeface="Arial" charset="0"/>
              </a:rPr>
              <a:t>Le entrate tariffarie determinate con il MTR sono limiti massimi, e possibile applicare valori inferiori </a:t>
            </a:r>
            <a:r>
              <a:rPr lang="it-IT" sz="1200" b="0" i="1" u="none" strike="noStrike" kern="1200" baseline="0" dirty="0">
                <a:solidFill>
                  <a:schemeClr val="tx1"/>
                </a:solidFill>
                <a:latin typeface="Arial" charset="0"/>
                <a:ea typeface="+mn-ea"/>
                <a:cs typeface="Arial" charset="0"/>
              </a:rPr>
              <a:t>(art. 4, c. 5, deliberazione)</a:t>
            </a:r>
          </a:p>
          <a:p>
            <a:r>
              <a:rPr lang="it-IT" sz="1200" b="0" i="0" u="none" strike="noStrike" kern="1200" baseline="0" dirty="0">
                <a:solidFill>
                  <a:schemeClr val="tx1"/>
                </a:solidFill>
                <a:latin typeface="Arial" charset="0"/>
                <a:ea typeface="+mn-ea"/>
                <a:cs typeface="Arial" charset="0"/>
              </a:rPr>
              <a:t>§ Introdotto per preservare le gestioni che già stanno avviando percorsi efficienti</a:t>
            </a:r>
            <a:endParaRPr lang="it-IT" dirty="0"/>
          </a:p>
          <a:p>
            <a:pPr>
              <a:spcBef>
                <a:spcPct val="0"/>
              </a:spcBef>
            </a:pPr>
            <a:endParaRPr lang="it-IT" altLang="it-IT" dirty="0"/>
          </a:p>
          <a:p>
            <a:pPr>
              <a:spcBef>
                <a:spcPct val="0"/>
              </a:spcBef>
            </a:pPr>
            <a:r>
              <a:rPr lang="it-IT" altLang="it-IT" dirty="0"/>
              <a:t>Le valutazioni e i calcoli sottesi alle singole componenti di costo, in situazioni di equilibrio economico e finanziario, possono riflettersi in incrementi dei corrispettivi nella misura in cui si ritenga necessario assegnare obiettivi di miglioramento gestionali, nella forma di più elevate prestazioni erogate agli utenti 𝑄𝐿𝑎 o di modifiche del perimetro gestionale 𝑃𝐺𝑎</a:t>
            </a:r>
          </a:p>
          <a:p>
            <a:r>
              <a:rPr lang="it-IT" sz="1200" kern="1200" dirty="0">
                <a:solidFill>
                  <a:schemeClr val="tx1"/>
                </a:solidFill>
                <a:effectLst/>
                <a:latin typeface="+mn-lt"/>
                <a:ea typeface="+mn-ea"/>
                <a:cs typeface="+mn-cs"/>
              </a:rPr>
              <a:t>𝑟𝑝𝑖𝑎 è il tasso di inflazione programmata, pari a 1,7%;</a:t>
            </a:r>
          </a:p>
          <a:p>
            <a:r>
              <a:rPr lang="it-IT" sz="1200" kern="1200" dirty="0">
                <a:solidFill>
                  <a:schemeClr val="tx1"/>
                </a:solidFill>
                <a:effectLst/>
                <a:latin typeface="+mn-lt"/>
                <a:ea typeface="+mn-ea"/>
                <a:cs typeface="+mn-cs"/>
              </a:rPr>
              <a:t>• 𝑋𝑎 è il coefficiente di recupero di produttività, determinato dall’Ente</a:t>
            </a:r>
          </a:p>
          <a:p>
            <a:r>
              <a:rPr lang="it-IT" sz="1200" kern="1200" dirty="0">
                <a:solidFill>
                  <a:schemeClr val="tx1"/>
                </a:solidFill>
                <a:effectLst/>
                <a:latin typeface="+mn-lt"/>
                <a:ea typeface="+mn-ea"/>
                <a:cs typeface="+mn-cs"/>
              </a:rPr>
              <a:t>territorialmente competente, nell’ambito dell’intervallo di valori compreso</a:t>
            </a:r>
          </a:p>
          <a:p>
            <a:r>
              <a:rPr lang="it-IT" sz="1200" kern="1200" dirty="0">
                <a:solidFill>
                  <a:schemeClr val="tx1"/>
                </a:solidFill>
                <a:effectLst/>
                <a:latin typeface="+mn-lt"/>
                <a:ea typeface="+mn-ea"/>
                <a:cs typeface="+mn-cs"/>
              </a:rPr>
              <a:t>fra 0,1% e 0,5%;</a:t>
            </a:r>
          </a:p>
          <a:p>
            <a:r>
              <a:rPr lang="it-IT" sz="1200" kern="1200" dirty="0">
                <a:solidFill>
                  <a:schemeClr val="tx1"/>
                </a:solidFill>
                <a:effectLst/>
                <a:latin typeface="+mn-lt"/>
                <a:ea typeface="+mn-ea"/>
                <a:cs typeface="+mn-cs"/>
              </a:rPr>
              <a:t>• 𝑄𝐿𝑎 è il coefficiente per il miglioramento previsto della qualità e delle</a:t>
            </a:r>
          </a:p>
          <a:p>
            <a:r>
              <a:rPr lang="it-IT" sz="1200" kern="1200" dirty="0">
                <a:solidFill>
                  <a:schemeClr val="tx1"/>
                </a:solidFill>
                <a:effectLst/>
                <a:latin typeface="+mn-lt"/>
                <a:ea typeface="+mn-ea"/>
                <a:cs typeface="+mn-cs"/>
              </a:rPr>
              <a:t>caratteristiche delle prestazioni erogate agli utenti, che può assumere un</a:t>
            </a:r>
          </a:p>
          <a:p>
            <a:r>
              <a:rPr lang="it-IT" sz="1200" kern="1200" dirty="0">
                <a:solidFill>
                  <a:schemeClr val="tx1"/>
                </a:solidFill>
                <a:effectLst/>
                <a:latin typeface="+mn-lt"/>
                <a:ea typeface="+mn-ea"/>
                <a:cs typeface="+mn-cs"/>
              </a:rPr>
              <a:t>valore nei limiti della tabella di cui al comma 4.4;</a:t>
            </a:r>
          </a:p>
          <a:p>
            <a:r>
              <a:rPr lang="it-IT" sz="1200" kern="1200" dirty="0">
                <a:solidFill>
                  <a:schemeClr val="tx1"/>
                </a:solidFill>
                <a:effectLst/>
                <a:latin typeface="+mn-lt"/>
                <a:ea typeface="+mn-ea"/>
                <a:cs typeface="+mn-cs"/>
              </a:rPr>
              <a:t>𝑃𝐺𝑎 è il coefficiente per la valorizzazione di modifiche del perimetro</a:t>
            </a:r>
          </a:p>
          <a:p>
            <a:r>
              <a:rPr lang="it-IT" sz="1200" kern="1200" dirty="0">
                <a:solidFill>
                  <a:schemeClr val="tx1"/>
                </a:solidFill>
                <a:effectLst/>
                <a:latin typeface="+mn-lt"/>
                <a:ea typeface="+mn-ea"/>
                <a:cs typeface="+mn-cs"/>
              </a:rPr>
              <a:t>gestionale con riferimento ad aspetti tecnici e/o operativi, che può assumere</a:t>
            </a:r>
          </a:p>
          <a:p>
            <a:r>
              <a:rPr lang="it-IT" sz="1200" kern="1200" dirty="0">
                <a:solidFill>
                  <a:schemeClr val="tx1"/>
                </a:solidFill>
                <a:effectLst/>
                <a:latin typeface="+mn-lt"/>
                <a:ea typeface="+mn-ea"/>
                <a:cs typeface="+mn-cs"/>
              </a:rPr>
              <a:t>un valore nei limiti della tabella di cui al comma 4.4.</a:t>
            </a:r>
          </a:p>
          <a:p>
            <a:r>
              <a:rPr lang="it-IT" sz="1200" kern="1200" dirty="0">
                <a:solidFill>
                  <a:schemeClr val="tx1"/>
                </a:solidFill>
                <a:effectLst/>
                <a:latin typeface="+mn-lt"/>
                <a:ea typeface="+mn-ea"/>
                <a:cs typeface="+mn-cs"/>
              </a:rPr>
              <a:t>4.4 In ciascun anno 𝑎 = {2020,2021}, i coefficienti 𝑄𝐿𝑎 e 𝑃𝐺𝑎 sono determinati</a:t>
            </a:r>
          </a:p>
          <a:p>
            <a:r>
              <a:rPr lang="it-IT" sz="1200" kern="1200" dirty="0">
                <a:solidFill>
                  <a:schemeClr val="tx1"/>
                </a:solidFill>
                <a:effectLst/>
                <a:latin typeface="+mn-lt"/>
                <a:ea typeface="+mn-ea"/>
                <a:cs typeface="+mn-cs"/>
              </a:rPr>
              <a:t>dall’Ente territorialmente competente, sulla base dei valori indicati nella seguente</a:t>
            </a:r>
          </a:p>
          <a:p>
            <a:r>
              <a:rPr lang="it-IT" sz="1200" kern="1200" dirty="0">
                <a:solidFill>
                  <a:schemeClr val="tx1"/>
                </a:solidFill>
                <a:effectLst/>
                <a:latin typeface="+mn-lt"/>
                <a:ea typeface="+mn-ea"/>
                <a:cs typeface="+mn-cs"/>
              </a:rPr>
              <a:t>tabella</a:t>
            </a:r>
          </a:p>
          <a:p>
            <a:pPr>
              <a:spcBef>
                <a:spcPct val="0"/>
              </a:spcBef>
            </a:pPr>
            <a:endParaRPr lang="it-IT" altLang="it-IT" dirty="0"/>
          </a:p>
          <a:p>
            <a:pPr>
              <a:spcBef>
                <a:spcPct val="0"/>
              </a:spcBef>
            </a:pPr>
            <a:endParaRPr lang="it-IT" altLang="it-IT" dirty="0"/>
          </a:p>
        </p:txBody>
      </p:sp>
      <p:sp>
        <p:nvSpPr>
          <p:cNvPr id="20484" name="Segnaposto numero diapositiva 3">
            <a:extLst>
              <a:ext uri="{FF2B5EF4-FFF2-40B4-BE49-F238E27FC236}">
                <a16:creationId xmlns:a16="http://schemas.microsoft.com/office/drawing/2014/main" id="{C3795DB9-0E2A-F842-9B9A-A7689BD421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82B0E8D-6AE3-5044-BD3D-588CC8E8288D}" type="slidenum">
              <a:rPr lang="it-IT" altLang="it-IT"/>
              <a:pPr/>
              <a:t>30</a:t>
            </a:fld>
            <a:endParaRPr lang="it-IT" altLang="it-IT"/>
          </a:p>
        </p:txBody>
      </p:sp>
    </p:spTree>
    <p:extLst>
      <p:ext uri="{BB962C8B-B14F-4D97-AF65-F5344CB8AC3E}">
        <p14:creationId xmlns:p14="http://schemas.microsoft.com/office/powerpoint/2010/main" val="285705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Ove gli Enti territorialmente competenti ritengano necessario - per assicurare il</a:t>
            </a:r>
          </a:p>
          <a:p>
            <a:r>
              <a:rPr lang="it-IT" sz="1200" kern="1200" dirty="0">
                <a:solidFill>
                  <a:schemeClr val="tx1"/>
                </a:solidFill>
                <a:effectLst/>
                <a:latin typeface="+mn-lt"/>
                <a:ea typeface="+mn-ea"/>
                <a:cs typeface="+mn-cs"/>
              </a:rPr>
              <a:t>raggiungimento dei previsti miglioramenti di qualità ovvero per sostenere il</a:t>
            </a:r>
          </a:p>
          <a:p>
            <a:r>
              <a:rPr lang="it-IT" sz="1200" kern="1200" dirty="0">
                <a:solidFill>
                  <a:schemeClr val="tx1"/>
                </a:solidFill>
                <a:effectLst/>
                <a:latin typeface="+mn-lt"/>
                <a:ea typeface="+mn-ea"/>
                <a:cs typeface="+mn-cs"/>
              </a:rPr>
              <a:t>processo di integrazione delle attività gestite - il superamento del limite di cui al</a:t>
            </a:r>
          </a:p>
          <a:p>
            <a:r>
              <a:rPr lang="it-IT" sz="1200" kern="1200" dirty="0">
                <a:solidFill>
                  <a:schemeClr val="tx1"/>
                </a:solidFill>
                <a:effectLst/>
                <a:latin typeface="+mn-lt"/>
                <a:ea typeface="+mn-ea"/>
                <a:cs typeface="+mn-cs"/>
              </a:rPr>
              <a:t>comma 4.3, i medesimi presentano all’Autorità una relazione attestante:</a:t>
            </a:r>
          </a:p>
          <a:p>
            <a:r>
              <a:rPr lang="it-IT" sz="1200" kern="1200" dirty="0">
                <a:solidFill>
                  <a:schemeClr val="tx1"/>
                </a:solidFill>
                <a:effectLst/>
                <a:latin typeface="+mn-lt"/>
                <a:ea typeface="+mn-ea"/>
                <a:cs typeface="+mn-cs"/>
              </a:rPr>
              <a:t>• le valutazioni di congruità compiute sulla base delle risultanze dei fabbisogni</a:t>
            </a:r>
          </a:p>
          <a:p>
            <a:r>
              <a:rPr lang="it-IT" sz="1200" kern="1200" dirty="0">
                <a:solidFill>
                  <a:schemeClr val="tx1"/>
                </a:solidFill>
                <a:effectLst/>
                <a:latin typeface="+mn-lt"/>
                <a:ea typeface="+mn-ea"/>
                <a:cs typeface="+mn-cs"/>
              </a:rPr>
              <a:t>standard di cui all’articolo 1, comma 653, della legge n. 147/13 (ovvero, per</a:t>
            </a:r>
          </a:p>
          <a:p>
            <a:r>
              <a:rPr lang="it-IT" sz="1200" kern="1200" dirty="0">
                <a:solidFill>
                  <a:schemeClr val="tx1"/>
                </a:solidFill>
                <a:effectLst/>
                <a:latin typeface="+mn-lt"/>
                <a:ea typeface="+mn-ea"/>
                <a:cs typeface="+mn-cs"/>
              </a:rPr>
              <a:t>le Regioni a Statuto speciale e le Province autonome di Trento e Bolzano,</a:t>
            </a:r>
          </a:p>
          <a:p>
            <a:r>
              <a:rPr lang="it-IT" sz="1200" kern="1200" dirty="0">
                <a:solidFill>
                  <a:schemeClr val="tx1"/>
                </a:solidFill>
                <a:effectLst/>
                <a:latin typeface="+mn-lt"/>
                <a:ea typeface="+mn-ea"/>
                <a:cs typeface="+mn-cs"/>
              </a:rPr>
              <a:t>sulla base del costo medio di settore come risultante dall’ultimo Rapporto</a:t>
            </a:r>
          </a:p>
          <a:p>
            <a:r>
              <a:rPr lang="it-IT" sz="1200" kern="1200" dirty="0">
                <a:solidFill>
                  <a:schemeClr val="tx1"/>
                </a:solidFill>
                <a:effectLst/>
                <a:latin typeface="+mn-lt"/>
                <a:ea typeface="+mn-ea"/>
                <a:cs typeface="+mn-cs"/>
              </a:rPr>
              <a:t>dell’ISPRA) e l’analisi delle risultanze che presentino oneri</a:t>
            </a:r>
          </a:p>
          <a:p>
            <a:r>
              <a:rPr lang="it-IT" sz="1200" kern="1200" dirty="0">
                <a:solidFill>
                  <a:schemeClr val="tx1"/>
                </a:solidFill>
                <a:effectLst/>
                <a:latin typeface="+mn-lt"/>
                <a:ea typeface="+mn-ea"/>
                <a:cs typeface="+mn-cs"/>
              </a:rPr>
              <a:t>significativamente superiori ai valori standard;</a:t>
            </a:r>
          </a:p>
          <a:p>
            <a:r>
              <a:rPr lang="it-IT" sz="1200" kern="1200" dirty="0">
                <a:solidFill>
                  <a:schemeClr val="tx1"/>
                </a:solidFill>
                <a:effectLst/>
                <a:latin typeface="+mn-lt"/>
                <a:ea typeface="+mn-ea"/>
                <a:cs typeface="+mn-cs"/>
              </a:rPr>
              <a:t>• le valutazioni in ordine all’equilibrio economico-finanziario delle gestioni,</a:t>
            </a:r>
          </a:p>
          <a:p>
            <a:r>
              <a:rPr lang="it-IT" sz="1200" kern="1200" dirty="0">
                <a:solidFill>
                  <a:schemeClr val="tx1"/>
                </a:solidFill>
                <a:effectLst/>
                <a:latin typeface="+mn-lt"/>
                <a:ea typeface="+mn-ea"/>
                <a:cs typeface="+mn-cs"/>
              </a:rPr>
              <a:t>con specifica evidenza degli effetti di eventuali valori di picco degli oneri</a:t>
            </a:r>
          </a:p>
          <a:p>
            <a:r>
              <a:rPr lang="it-IT" sz="1200" kern="1200" dirty="0">
                <a:solidFill>
                  <a:schemeClr val="tx1"/>
                </a:solidFill>
                <a:effectLst/>
                <a:latin typeface="+mn-lt"/>
                <a:ea typeface="+mn-ea"/>
                <a:cs typeface="+mn-cs"/>
              </a:rPr>
              <a:t>attribuibili alle componenti 𝐶𝑇𝑆𝑎 e 𝐶𝑇𝑅𝑎 ;</a:t>
            </a:r>
          </a:p>
          <a:p>
            <a:r>
              <a:rPr lang="it-IT" sz="1200" kern="1200" dirty="0">
                <a:solidFill>
                  <a:schemeClr val="tx1"/>
                </a:solidFill>
                <a:effectLst/>
                <a:latin typeface="+mn-lt"/>
                <a:ea typeface="+mn-ea"/>
                <a:cs typeface="+mn-cs"/>
              </a:rPr>
              <a:t>• l’effetto relativo alla valorizzazione del fattore di </a:t>
            </a:r>
            <a:r>
              <a:rPr lang="it-IT" sz="1200" kern="1200" dirty="0" err="1">
                <a:solidFill>
                  <a:schemeClr val="tx1"/>
                </a:solidFill>
                <a:effectLst/>
                <a:latin typeface="+mn-lt"/>
                <a:ea typeface="+mn-ea"/>
                <a:cs typeface="+mn-cs"/>
              </a:rPr>
              <a:t>sharing</a:t>
            </a:r>
            <a:r>
              <a:rPr lang="it-IT" sz="1200" kern="1200" dirty="0">
                <a:solidFill>
                  <a:schemeClr val="tx1"/>
                </a:solidFill>
                <a:effectLst/>
                <a:latin typeface="+mn-lt"/>
                <a:ea typeface="+mn-ea"/>
                <a:cs typeface="+mn-cs"/>
              </a:rPr>
              <a:t> 𝑏 in corrispondenza</a:t>
            </a:r>
          </a:p>
          <a:p>
            <a:r>
              <a:rPr lang="it-IT" sz="1200" kern="1200" dirty="0">
                <a:solidFill>
                  <a:schemeClr val="tx1"/>
                </a:solidFill>
                <a:effectLst/>
                <a:latin typeface="+mn-lt"/>
                <a:ea typeface="+mn-ea"/>
                <a:cs typeface="+mn-cs"/>
              </a:rPr>
              <a:t>dell’estremo superiore dell’intervallo;</a:t>
            </a:r>
          </a:p>
          <a:p>
            <a:r>
              <a:rPr lang="it-IT" sz="1200" kern="1200" dirty="0">
                <a:solidFill>
                  <a:schemeClr val="tx1"/>
                </a:solidFill>
                <a:effectLst/>
                <a:latin typeface="+mn-lt"/>
                <a:ea typeface="+mn-ea"/>
                <a:cs typeface="+mn-cs"/>
              </a:rPr>
              <a:t>• le valutazioni relative agli eventuali oneri aggiuntivi relativi ad incrementi di</a:t>
            </a:r>
          </a:p>
          <a:p>
            <a:r>
              <a:rPr lang="it-IT" sz="1200" kern="1200" dirty="0">
                <a:solidFill>
                  <a:schemeClr val="tx1"/>
                </a:solidFill>
                <a:effectLst/>
                <a:latin typeface="+mn-lt"/>
                <a:ea typeface="+mn-ea"/>
                <a:cs typeface="+mn-cs"/>
              </a:rPr>
              <a:t>qualità nelle prestazioni o a modifiche nel perimetro gestionale</a:t>
            </a:r>
          </a:p>
          <a:p>
            <a:r>
              <a:rPr lang="it-IT" sz="1200" kern="1200" dirty="0">
                <a:solidFill>
                  <a:schemeClr val="tx1"/>
                </a:solidFill>
                <a:effectLst/>
                <a:latin typeface="+mn-lt"/>
                <a:ea typeface="+mn-ea"/>
                <a:cs typeface="+mn-cs"/>
              </a:rPr>
              <a:t>Qualora l’Ente territorialmente competente accerti eventuali situazioni di</a:t>
            </a:r>
          </a:p>
          <a:p>
            <a:r>
              <a:rPr lang="it-IT" sz="1200" kern="1200" dirty="0">
                <a:solidFill>
                  <a:schemeClr val="tx1"/>
                </a:solidFill>
                <a:effectLst/>
                <a:latin typeface="+mn-lt"/>
                <a:ea typeface="+mn-ea"/>
                <a:cs typeface="+mn-cs"/>
              </a:rPr>
              <a:t>squilibrio economico e finanziario, oltre a quanto stabilito al comma precedente,</a:t>
            </a:r>
          </a:p>
          <a:p>
            <a:r>
              <a:rPr lang="it-IT" sz="1200" kern="1200" dirty="0">
                <a:solidFill>
                  <a:schemeClr val="tx1"/>
                </a:solidFill>
                <a:effectLst/>
                <a:latin typeface="+mn-lt"/>
                <a:ea typeface="+mn-ea"/>
                <a:cs typeface="+mn-cs"/>
              </a:rPr>
              <a:t>il medesimo provvede a declinare puntualmente le modalità volte a recuperare la</a:t>
            </a:r>
          </a:p>
          <a:p>
            <a:r>
              <a:rPr lang="it-IT" sz="1200" kern="1200" dirty="0">
                <a:solidFill>
                  <a:schemeClr val="tx1"/>
                </a:solidFill>
                <a:effectLst/>
                <a:latin typeface="+mn-lt"/>
                <a:ea typeface="+mn-ea"/>
                <a:cs typeface="+mn-cs"/>
              </a:rPr>
              <a:t>sostenibilità efficiente della gestione.</a:t>
            </a:r>
          </a:p>
          <a:p>
            <a:endParaRPr lang="it-IT" dirty="0"/>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32</a:t>
            </a:fld>
            <a:endParaRPr lang="it-IT"/>
          </a:p>
        </p:txBody>
      </p:sp>
    </p:spTree>
    <p:extLst>
      <p:ext uri="{BB962C8B-B14F-4D97-AF65-F5344CB8AC3E}">
        <p14:creationId xmlns:p14="http://schemas.microsoft.com/office/powerpoint/2010/main" val="304739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33</a:t>
            </a:fld>
            <a:endParaRPr lang="it-IT"/>
          </a:p>
        </p:txBody>
      </p:sp>
    </p:spTree>
    <p:extLst>
      <p:ext uri="{BB962C8B-B14F-4D97-AF65-F5344CB8AC3E}">
        <p14:creationId xmlns:p14="http://schemas.microsoft.com/office/powerpoint/2010/main" val="2629879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a:extLst>
              <a:ext uri="{FF2B5EF4-FFF2-40B4-BE49-F238E27FC236}">
                <a16:creationId xmlns:a16="http://schemas.microsoft.com/office/drawing/2014/main" id="{A55EBFEF-CBA1-7A42-A9B6-5E4357D619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a:extLst>
              <a:ext uri="{FF2B5EF4-FFF2-40B4-BE49-F238E27FC236}">
                <a16:creationId xmlns:a16="http://schemas.microsoft.com/office/drawing/2014/main" id="{35BE289B-8053-5243-A517-D1A8FAED31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a:t>al gestore che eroga il servizio integrato di gestione dei rifiuti urbani;</a:t>
            </a:r>
          </a:p>
          <a:p>
            <a:pPr>
              <a:spcBef>
                <a:spcPct val="0"/>
              </a:spcBef>
            </a:pPr>
            <a:r>
              <a:rPr lang="it-IT" altLang="it-IT"/>
              <a:t>b) qualora le attività incluse nel servizio integrato di gestione dei rifiuti urbani</a:t>
            </a:r>
          </a:p>
          <a:p>
            <a:pPr>
              <a:spcBef>
                <a:spcPct val="0"/>
              </a:spcBef>
            </a:pPr>
            <a:r>
              <a:rPr lang="it-IT" altLang="it-IT"/>
              <a:t>siano gestite da soggetti distinti:</a:t>
            </a:r>
          </a:p>
          <a:p>
            <a:pPr>
              <a:spcBef>
                <a:spcPct val="0"/>
              </a:spcBef>
            </a:pPr>
            <a:r>
              <a:rPr lang="it-IT" altLang="it-IT"/>
              <a:t>i) al gestore che effettua l’attività di gestione tariffe e rapporti con gli</a:t>
            </a:r>
          </a:p>
          <a:p>
            <a:pPr>
              <a:spcBef>
                <a:spcPct val="0"/>
              </a:spcBef>
            </a:pPr>
            <a:r>
              <a:rPr lang="it-IT" altLang="it-IT"/>
              <a:t>utenti;</a:t>
            </a:r>
          </a:p>
          <a:p>
            <a:pPr>
              <a:spcBef>
                <a:spcPct val="0"/>
              </a:spcBef>
            </a:pPr>
            <a:r>
              <a:rPr lang="it-IT" altLang="it-IT"/>
              <a:t>ii) al gestore delle attività di raccolta e trasporto e al gestore delle attività</a:t>
            </a:r>
          </a:p>
          <a:p>
            <a:pPr>
              <a:spcBef>
                <a:spcPct val="0"/>
              </a:spcBef>
            </a:pPr>
            <a:r>
              <a:rPr lang="it-IT" altLang="it-IT"/>
              <a:t>di spazzamento e lavaggio delle strade – limitatamente alle lettere da a)</a:t>
            </a:r>
          </a:p>
          <a:p>
            <a:pPr>
              <a:spcBef>
                <a:spcPct val="0"/>
              </a:spcBef>
            </a:pPr>
            <a:r>
              <a:rPr lang="it-IT" altLang="it-IT"/>
              <a:t>a i) del comma 3.1, ciascuno per gli aspetti di propria competenza.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0DDD4C77-8680-1E4C-BB4F-B8E44152AD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egnaposto note 2">
            <a:extLst>
              <a:ext uri="{FF2B5EF4-FFF2-40B4-BE49-F238E27FC236}">
                <a16:creationId xmlns:a16="http://schemas.microsoft.com/office/drawing/2014/main" id="{533D8652-5E34-5548-8B2A-90BEE4C8E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a:latin typeface="Arial" panose="020B0604020202020204" pitchFamily="34" charset="0"/>
                <a:cs typeface="Arial" panose="020B0604020202020204" pitchFamily="34" charset="0"/>
              </a:rPr>
              <a:t>Se gli obblighi di trasparenza produrranno oneri aggiuntivi per i soggetti responsabili, ARERA coordinera i criteri per la regolazione tariffaria</a:t>
            </a:r>
          </a:p>
          <a:p>
            <a:pPr>
              <a:spcBef>
                <a:spcPct val="0"/>
              </a:spcBef>
            </a:pPr>
            <a:r>
              <a:rPr lang="it-IT" altLang="it-IT">
                <a:latin typeface="Arial" panose="020B0604020202020204" pitchFamily="34" charset="0"/>
                <a:cs typeface="Arial" panose="020B0604020202020204" pitchFamily="34" charset="0"/>
              </a:rPr>
              <a:t>(inserimento tra i costi efficienti)</a:t>
            </a:r>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11E09AE7-3522-1741-B972-BBE7D8FA62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a:extLst>
              <a:ext uri="{FF2B5EF4-FFF2-40B4-BE49-F238E27FC236}">
                <a16:creationId xmlns:a16="http://schemas.microsoft.com/office/drawing/2014/main" id="{E1D22B35-E637-E142-AFAD-5DBAFED839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b="1">
                <a:latin typeface="Arial" panose="020B0604020202020204" pitchFamily="34" charset="0"/>
                <a:cs typeface="Arial" panose="020B0604020202020204" pitchFamily="34" charset="0"/>
              </a:rPr>
              <a:t>Aspetti generali del servizio di raccolta e trasporto</a:t>
            </a:r>
          </a:p>
          <a:p>
            <a:pPr>
              <a:spcBef>
                <a:spcPct val="0"/>
              </a:spcBef>
            </a:pPr>
            <a:r>
              <a:rPr lang="it-IT" altLang="it-IT">
                <a:latin typeface="Arial" panose="020B0604020202020204" pitchFamily="34" charset="0"/>
                <a:cs typeface="Arial" panose="020B0604020202020204" pitchFamily="34" charset="0"/>
              </a:rPr>
              <a:t>SL (spazzamento e lavaggio</a:t>
            </a:r>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a:extLst>
              <a:ext uri="{FF2B5EF4-FFF2-40B4-BE49-F238E27FC236}">
                <a16:creationId xmlns:a16="http://schemas.microsoft.com/office/drawing/2014/main" id="{B88B187F-B7E3-5D4F-8584-36941EDDCD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egnaposto note 2">
            <a:extLst>
              <a:ext uri="{FF2B5EF4-FFF2-40B4-BE49-F238E27FC236}">
                <a16:creationId xmlns:a16="http://schemas.microsoft.com/office/drawing/2014/main" id="{DF67D881-F417-C641-AF3C-5A069198D1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a:t>L’attuale gestione degli incassi TEFA (tributo ambientale di spettanza provinciale in forma di sovrimposta TARI) è stata resa complessa dalla molteplicità delle modalità di riscossione dei prelievi comunali collegati (TARI e tariffa corrispettiva di cui al co. 688 della legge n. 147 del 2013), che impongono attività di calcolo controllo e riversamento alle Province e alle Città metropolitane, da parte dei Comuni, beneficiari del tributo principale. Anche nel caso di pagamento attraverso il modello F24 (il “versamento unitario” di cui al d.lgs. n. 241 del 1997), l’Agenzia delle Entrate riversa tutto l’importo pagato (TARI + TEFA) al Comune impositore, che, con tempi propri differenziati, riversa alla Provincia o Città metropolitana il TEFA dovuto, previa trattenuta dello 0,30% del tributo stesso, a titolo di commissione. L’attuale sistema genera dunque costi gestionali indotti non indifferenti, sia per il Comune, (determinazione e liquidazione periodica degli importi dovuti), sia per la Provincia o Città metropolitana (ritardi nei riversamenti, solleciti e controlli). I ritardi nei flussi di cassa effettivi finiscono per penalizzare, in particolare, gli enti di area vasta in condizione di difficoltà finanziaria.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a:extLst>
              <a:ext uri="{FF2B5EF4-FFF2-40B4-BE49-F238E27FC236}">
                <a16:creationId xmlns:a16="http://schemas.microsoft.com/office/drawing/2014/main" id="{191F9031-0D85-944C-875C-9F6F4AA081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a:extLst>
              <a:ext uri="{FF2B5EF4-FFF2-40B4-BE49-F238E27FC236}">
                <a16:creationId xmlns:a16="http://schemas.microsoft.com/office/drawing/2014/main" id="{6E007A1B-2CC2-2E44-8EBE-FAF7BAEAAF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a:t>L’attuale gestione degli incassi TEFA (tributo ambientale di spettanza provinciale in forma di sovrimposta TARI) è stata resa complessa dalla molteplicità delle modalità di riscossione dei prelievi comunali collegati (TARI e tariffa corrispettiva di cui al co. 688 della legge n. 147 del 2013), che impongono attività di calcolo controllo e riversamento alle Province e alle Città metropolitane, da parte dei Comuni, beneficiari del tributo principale. Anche nel caso di pagamento attraverso il modello F24 (il “versamento unitario” di cui al d.lgs. n. 241 del 1997), l’Agenzia delle Entrate riversa tutto l’importo pagato (TARI + TEFA) al Comune impositore, che, con tempi propri differenziati, riversa alla Provincia o Città metropolitana il TEFA dovuto, previa trattenuta dello 0,30% del tributo stesso, a titolo di commissione. L’attuale sistema genera dunque costi gestionali indotti non indifferenti, sia per il Comune, (determinazione e liquidazione periodica degli importi dovuti), sia per la Provincia o Città metropolitana (ritardi nei riversamenti, solleciti e controlli). I ritardi nei flussi di cassa effettivi finiscono per penalizzare, in particolare, gli enti di area vasta in condizione di difficoltà finanziaria.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Sono escluse dal perimetro del servizio di gestione del ciclo integrato dei rifiuti urbani: • raccolta, trasporto e smaltimento amianto da utenze domestiche ai fini della determinazione dei corrispettivi, tuttavia, la micro raccolta dell’amianto da utenze domestiche è da considerarsi tra le attività di gestione dei RU laddove essa fosse stata già inclusa nella gestione del ciclo integrato dei rifiuti urbani alla data di pubblicazione del provvedimento (31 ottobre 2019); • derattizzazione; • disinfestazione zanzare; • spazzamento e sgombero della neve Anche Linee guida </a:t>
            </a:r>
            <a:r>
              <a:rPr lang="it-IT" dirty="0" err="1"/>
              <a:t>Tares</a:t>
            </a:r>
            <a:r>
              <a:rPr lang="it-IT" dirty="0"/>
              <a:t> indicavano l’esclusione dai PEF – sulla base dell’ ’art. 183, comma 1, lett. </a:t>
            </a:r>
            <a:r>
              <a:rPr lang="it-IT" dirty="0" err="1"/>
              <a:t>oo</a:t>
            </a:r>
            <a:r>
              <a:rPr lang="it-IT" dirty="0"/>
              <a:t>), del </a:t>
            </a:r>
            <a:r>
              <a:rPr lang="it-IT" dirty="0" err="1"/>
              <a:t>D.Lgs.</a:t>
            </a:r>
            <a:r>
              <a:rPr lang="it-IT" dirty="0"/>
              <a:t> n. 152 del 2006. (Scelta criticata da Anci). • cancellazione scritte vandaliche; • defissione di manifesti abusivi; • gestione dei servizi igienici pubblici; • gestione del verde pubblico; Anche nelle Linee Guida </a:t>
            </a:r>
            <a:r>
              <a:rPr lang="it-IT" dirty="0" err="1"/>
              <a:t>Tares</a:t>
            </a:r>
            <a:r>
              <a:rPr lang="it-IT" dirty="0"/>
              <a:t>, i costi di manutenzione e gestione del verde pubblico (piantumazione, annaffio, concimazione, potatura, sfalcio, abbattimento, ecc.) non rientravano nei costi operativi di gestione dei rifiuti, né in altra voce di costo rilevante in ordine alla tariffa. Vi rientravano invece i costi di raccolta, trasporto e smaltimento dei rifiuti che ne derivano… (art. 184, c. 2, </a:t>
            </a:r>
            <a:r>
              <a:rPr lang="it-IT" dirty="0" err="1"/>
              <a:t>D.Lgs.</a:t>
            </a:r>
            <a:r>
              <a:rPr lang="it-IT" dirty="0"/>
              <a:t> n. 152/2006). • manutenzione delle fontane.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it-IT"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Quello che risulta evidente dalla redazione del PEF è che la descrizione delle attività esterne al ciclo integrato dei rifiuti: </a:t>
            </a:r>
          </a:p>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 è un onere del gestore;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 che il gestore deve descrivere dettagliatamente la costruzione dei costi relativi a questi servizi.</a:t>
            </a:r>
          </a:p>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 Nella fase di verifica da parte dell’amministrazione competente, le attività esterne dovranno quindi essere oggetto di particolare attenzione nell’attestazione richiesta. Tale concetto è ribadito anche all’art. 6 del TITR 444, nel quale si afferma che nel documento di riscossione deve essere sempre data separata evidenza delle eventuali ulteriori componenti tariffarie diverse da quanto dovuto per il servizio integrato di gestione dei rifiuti urbani.</a:t>
            </a:r>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15</a:t>
            </a:fld>
            <a:endParaRPr lang="it-IT"/>
          </a:p>
        </p:txBody>
      </p:sp>
    </p:spTree>
    <p:extLst>
      <p:ext uri="{BB962C8B-B14F-4D97-AF65-F5344CB8AC3E}">
        <p14:creationId xmlns:p14="http://schemas.microsoft.com/office/powerpoint/2010/main" val="323058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Metodologia che, a valle dei criteri di attribuzione tra utenze domestiche e non</a:t>
            </a:r>
          </a:p>
          <a:p>
            <a:r>
              <a:rPr lang="it-IT" dirty="0"/>
              <a:t>domestiche criteri che proseguono, almeno per il momento, in continuità con la</a:t>
            </a:r>
          </a:p>
          <a:p>
            <a:r>
              <a:rPr lang="it-IT" dirty="0"/>
              <a:t>normativa vigente permette di determinare l’articolazione dei corrispettivi in coerenza con</a:t>
            </a:r>
          </a:p>
          <a:p>
            <a:r>
              <a:rPr lang="it-IT" dirty="0"/>
              <a:t>le tabelle 1 a, 1 b, 2 3 a, 3 b, 4 a e 4 b del citato d P R n 158 99</a:t>
            </a:r>
          </a:p>
          <a:p>
            <a:r>
              <a:rPr lang="it-IT" dirty="0"/>
              <a:t>•</a:t>
            </a:r>
          </a:p>
          <a:p>
            <a:r>
              <a:rPr lang="it-IT" dirty="0"/>
              <a:t>Impostazione del calcolo tariffario definita per favorirne un’applicazione in tempi</a:t>
            </a:r>
          </a:p>
          <a:p>
            <a:r>
              <a:rPr lang="it-IT" dirty="0"/>
              <a:t>ragionevolmente brevi, e comunque compatibili con quelli previsti dalla normativa</a:t>
            </a:r>
          </a:p>
          <a:p>
            <a:r>
              <a:rPr lang="it-IT" dirty="0"/>
              <a:t>vigente per gli adeguamenti delle tariffe TARI del settore 31 dicembre 2019</a:t>
            </a:r>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16</a:t>
            </a:fld>
            <a:endParaRPr lang="it-IT"/>
          </a:p>
        </p:txBody>
      </p:sp>
    </p:spTree>
    <p:extLst>
      <p:ext uri="{BB962C8B-B14F-4D97-AF65-F5344CB8AC3E}">
        <p14:creationId xmlns:p14="http://schemas.microsoft.com/office/powerpoint/2010/main" val="413995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u="none" strike="noStrike" kern="1200" baseline="0" dirty="0">
                <a:solidFill>
                  <a:schemeClr val="tx1"/>
                </a:solidFill>
                <a:latin typeface="+mn-lt"/>
                <a:ea typeface="+mn-ea"/>
                <a:cs typeface="+mn-cs"/>
              </a:rPr>
              <a:t>In base all’articolo 6 della delibera n.443, “</a:t>
            </a:r>
            <a:r>
              <a:rPr lang="it-IT" sz="1200" b="1" i="1" u="none" strike="noStrike" kern="1200" baseline="0" dirty="0">
                <a:solidFill>
                  <a:schemeClr val="tx1"/>
                </a:solidFill>
                <a:latin typeface="+mn-lt"/>
                <a:ea typeface="+mn-ea"/>
                <a:cs typeface="+mn-cs"/>
              </a:rPr>
              <a:t>I costi ammessi a riconoscimento tariffario sono calcolati secondo criteri di efficienza, considerando i costi al netto dell’IVA detraibile e delle </a:t>
            </a:r>
            <a:r>
              <a:rPr lang="it-IT" sz="1200" b="1" i="1" u="none" strike="noStrike" kern="1200" baseline="0" dirty="0" err="1">
                <a:solidFill>
                  <a:schemeClr val="tx1"/>
                </a:solidFill>
                <a:latin typeface="+mn-lt"/>
                <a:ea typeface="+mn-ea"/>
                <a:cs typeface="+mn-cs"/>
              </a:rPr>
              <a:t>imposte</a:t>
            </a:r>
            <a:r>
              <a:rPr lang="it-IT" sz="1200" b="0" i="1" u="none" strike="noStrike" kern="1200" baseline="0" dirty="0" err="1">
                <a:solidFill>
                  <a:schemeClr val="tx1"/>
                </a:solidFill>
                <a:latin typeface="+mn-lt"/>
                <a:ea typeface="+mn-ea"/>
                <a:cs typeface="+mn-cs"/>
              </a:rPr>
              <a:t>.Nel</a:t>
            </a:r>
            <a:r>
              <a:rPr lang="it-IT" sz="1200" b="0" i="1" u="none" strike="noStrike" kern="1200" baseline="0" dirty="0">
                <a:solidFill>
                  <a:schemeClr val="tx1"/>
                </a:solidFill>
                <a:latin typeface="+mn-lt"/>
                <a:ea typeface="+mn-ea"/>
                <a:cs typeface="+mn-cs"/>
              </a:rPr>
              <a:t> caso di IVA indetraibile, i costi riconosciuti devono comunque essere rappresentati fornendo separata evidenza degli oneri relativi all’IVA secondo le modalità di cui al comma 18.3 del MTR”.</a:t>
            </a:r>
            <a:endParaRPr lang="it-IT" sz="1200" b="0" i="0" u="none" strike="noStrike" kern="1200" baseline="0" dirty="0">
              <a:solidFill>
                <a:schemeClr val="tx1"/>
              </a:solidFill>
              <a:latin typeface="+mn-lt"/>
              <a:ea typeface="+mn-ea"/>
              <a:cs typeface="+mn-cs"/>
            </a:endParaRPr>
          </a:p>
          <a:p>
            <a:r>
              <a:rPr lang="it-IT" sz="1200" b="0" i="1" u="none" strike="noStrike" kern="1200" baseline="0" dirty="0">
                <a:solidFill>
                  <a:schemeClr val="tx1"/>
                </a:solidFill>
                <a:latin typeface="+mn-lt"/>
                <a:ea typeface="+mn-ea"/>
                <a:cs typeface="+mn-cs"/>
              </a:rPr>
              <a:t>I </a:t>
            </a:r>
            <a:r>
              <a:rPr lang="it-IT" sz="1200" b="1" i="1" u="none" strike="noStrike" kern="1200" baseline="0" dirty="0">
                <a:solidFill>
                  <a:schemeClr val="tx1"/>
                </a:solidFill>
                <a:latin typeface="+mn-lt"/>
                <a:ea typeface="+mn-ea"/>
                <a:cs typeface="+mn-cs"/>
              </a:rPr>
              <a:t>costi efficienti di esercizio e di investimento riconosciuti per ciascun anno a</a:t>
            </a:r>
            <a:r>
              <a:rPr lang="it-IT" sz="1200" b="0" i="1" u="none" strike="noStrike" kern="1200" baseline="0" dirty="0">
                <a:solidFill>
                  <a:schemeClr val="tx1"/>
                </a:solidFill>
                <a:latin typeface="+mn-lt"/>
                <a:ea typeface="+mn-ea"/>
                <a:cs typeface="+mn-cs"/>
              </a:rPr>
              <a:t>={2020, 2021} </a:t>
            </a:r>
            <a:r>
              <a:rPr lang="it-IT" sz="1200" b="1" i="1" u="none" strike="noStrike" kern="1200" baseline="0" dirty="0">
                <a:solidFill>
                  <a:schemeClr val="tx1"/>
                </a:solidFill>
                <a:latin typeface="+mn-lt"/>
                <a:ea typeface="+mn-ea"/>
                <a:cs typeface="+mn-cs"/>
              </a:rPr>
              <a:t>per il servizio del ciclo integrato sono determinati sulla base di quelli effettivi rilevati nell’anno di riferimento (a-2) come risultanti da fonti contabili obbligatorie</a:t>
            </a:r>
            <a:r>
              <a:rPr lang="it-IT" sz="1200" b="0" i="1"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17</a:t>
            </a:fld>
            <a:endParaRPr lang="it-IT"/>
          </a:p>
        </p:txBody>
      </p:sp>
    </p:spTree>
    <p:extLst>
      <p:ext uri="{BB962C8B-B14F-4D97-AF65-F5344CB8AC3E}">
        <p14:creationId xmlns:p14="http://schemas.microsoft.com/office/powerpoint/2010/main" val="138191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Arial" charset="0"/>
                <a:ea typeface="+mn-ea"/>
                <a:cs typeface="Arial" charset="0"/>
              </a:rPr>
              <a:t>𝐶𝑅𝑇𝑎 è la componente a copertura dei costi dell’attività di raccolta e trasporto dei rifiuti urbani indifferenziati, di cui all’Articolo 6 e al comma 7.3;</a:t>
            </a:r>
          </a:p>
          <a:p>
            <a:r>
              <a:rPr lang="it-IT" sz="1200" b="0" i="0" u="none" strike="noStrike" kern="1200" baseline="0" dirty="0">
                <a:solidFill>
                  <a:schemeClr val="tx1"/>
                </a:solidFill>
                <a:latin typeface="Arial" charset="0"/>
                <a:ea typeface="+mn-ea"/>
                <a:cs typeface="Arial" charset="0"/>
              </a:rPr>
              <a:t>• 𝐶𝑇𝑆𝑎 è la componente a copertura dei costi dell’attività di trattamento e smaltimento dei rifiuti urbani, di cui all’Articolo 6 e al comma 7.4;</a:t>
            </a:r>
          </a:p>
          <a:p>
            <a:r>
              <a:rPr lang="it-IT" sz="1200" b="0" i="0" u="none" strike="noStrike" kern="1200" baseline="0" dirty="0">
                <a:solidFill>
                  <a:schemeClr val="tx1"/>
                </a:solidFill>
                <a:latin typeface="Arial" charset="0"/>
                <a:ea typeface="+mn-ea"/>
                <a:cs typeface="Arial" charset="0"/>
              </a:rPr>
              <a:t>• 𝐶𝑇𝑅𝑎 è la componente a copertura dei costi dell’attività di trattamento e recupero dei rifiuti urbani, di cui all’Articolo 6 e al comma 7.6;</a:t>
            </a:r>
          </a:p>
          <a:p>
            <a:r>
              <a:rPr lang="it-IT" sz="1200" b="0" i="0" u="none" strike="noStrike" kern="1200" baseline="0" dirty="0">
                <a:solidFill>
                  <a:schemeClr val="tx1"/>
                </a:solidFill>
                <a:latin typeface="Arial" charset="0"/>
                <a:ea typeface="+mn-ea"/>
                <a:cs typeface="Arial" charset="0"/>
              </a:rPr>
              <a:t>• 𝐶𝑅𝐷𝑎 è la componente a copertura dei costi dell’attività di raccolta e trasporto delle frazioni differenziate, di cui all’Articolo 6 e al comma 7.5;</a:t>
            </a:r>
          </a:p>
          <a:p>
            <a:r>
              <a:rPr lang="it-IT" sz="1200" b="0" i="0" u="none" strike="noStrike" kern="1200" baseline="0" dirty="0">
                <a:solidFill>
                  <a:schemeClr val="tx1"/>
                </a:solidFill>
                <a:latin typeface="Arial" charset="0"/>
                <a:ea typeface="+mn-ea"/>
                <a:cs typeface="Arial" charset="0"/>
              </a:rPr>
              <a:t>• 𝐶𝑂𝐼𝑇𝑉,𝑎 𝑒𝑥𝑝 ha natura previsionale ed è destinata alla copertura degli oneri  variabili attesi relativi al conseguimento di target di miglioramento dei livelli di qualità e/o alle modifiche del perimetro gestionale, di cui al comma 7.10;</a:t>
            </a:r>
          </a:p>
          <a:p>
            <a:r>
              <a:rPr lang="it-IT" sz="1200" b="0" i="0" u="none" strike="noStrike" kern="1200" baseline="0" dirty="0">
                <a:solidFill>
                  <a:schemeClr val="tx1"/>
                </a:solidFill>
                <a:latin typeface="Arial" charset="0"/>
                <a:ea typeface="+mn-ea"/>
                <a:cs typeface="Arial" charset="0"/>
              </a:rPr>
              <a:t>• 𝐴𝑅𝑎 è la somma dei proventi della vendita di materiale ed energia derivante a rifiuti; in tale voce sono ricomprese anche le componenti di ricavo diverse da quelle relative al servizio integrato di gestione dei RU effettuato</a:t>
            </a:r>
          </a:p>
          <a:p>
            <a:r>
              <a:rPr lang="it-IT" sz="1200" b="0" i="0" u="none" strike="noStrike" kern="1200" baseline="0" dirty="0">
                <a:solidFill>
                  <a:schemeClr val="tx1"/>
                </a:solidFill>
                <a:latin typeface="Arial" charset="0"/>
                <a:ea typeface="+mn-ea"/>
                <a:cs typeface="Arial" charset="0"/>
              </a:rPr>
              <a:t>nell’ambito di affidamento e riconducibili ad altri servizi effettuati avvalendosi di </a:t>
            </a:r>
            <a:r>
              <a:rPr lang="it-IT" sz="1200" b="0" i="1" u="none" strike="noStrike" kern="1200" baseline="0" dirty="0">
                <a:solidFill>
                  <a:schemeClr val="tx1"/>
                </a:solidFill>
                <a:latin typeface="Arial" charset="0"/>
                <a:ea typeface="+mn-ea"/>
                <a:cs typeface="Arial" charset="0"/>
              </a:rPr>
              <a:t>asset </a:t>
            </a:r>
            <a:r>
              <a:rPr lang="it-IT" sz="1200" b="0" i="0" u="none" strike="noStrike" kern="1200" baseline="0" dirty="0">
                <a:solidFill>
                  <a:schemeClr val="tx1"/>
                </a:solidFill>
                <a:latin typeface="Arial" charset="0"/>
                <a:ea typeface="+mn-ea"/>
                <a:cs typeface="Arial" charset="0"/>
              </a:rPr>
              <a:t>e risorse del servizio del ciclo integrato, mentre tale voce non ricomprende i ricavi derivanti dai corrispettivi riconosciuti dal CONAI a</a:t>
            </a:r>
          </a:p>
          <a:p>
            <a:r>
              <a:rPr lang="it-IT" sz="1200" b="0" i="0" u="none" strike="noStrike" kern="1200" baseline="0" dirty="0">
                <a:solidFill>
                  <a:schemeClr val="tx1"/>
                </a:solidFill>
                <a:latin typeface="Arial" charset="0"/>
                <a:ea typeface="+mn-ea"/>
                <a:cs typeface="Arial" charset="0"/>
              </a:rPr>
              <a:t>copertura dei maggiori oneri per la raccolta dei rifiuti di imballaggio;</a:t>
            </a:r>
          </a:p>
          <a:p>
            <a:r>
              <a:rPr lang="it-IT" sz="1200" b="0" i="0" u="none" strike="noStrike" kern="1200" baseline="0" dirty="0">
                <a:solidFill>
                  <a:schemeClr val="tx1"/>
                </a:solidFill>
                <a:latin typeface="Arial" charset="0"/>
                <a:ea typeface="+mn-ea"/>
                <a:cs typeface="Arial" charset="0"/>
              </a:rPr>
              <a:t>• 𝑏 è il fattore di </a:t>
            </a:r>
            <a:r>
              <a:rPr lang="it-IT" sz="1200" b="0" i="1" u="none" strike="noStrike" kern="1200" baseline="0" dirty="0">
                <a:solidFill>
                  <a:schemeClr val="tx1"/>
                </a:solidFill>
                <a:latin typeface="Arial" charset="0"/>
                <a:ea typeface="+mn-ea"/>
                <a:cs typeface="Arial" charset="0"/>
              </a:rPr>
              <a:t>sharing </a:t>
            </a:r>
            <a:r>
              <a:rPr lang="it-IT" sz="1200" b="0" i="0" u="none" strike="noStrike" kern="1200" baseline="0" dirty="0">
                <a:solidFill>
                  <a:schemeClr val="tx1"/>
                </a:solidFill>
                <a:latin typeface="Arial" charset="0"/>
                <a:ea typeface="+mn-ea"/>
                <a:cs typeface="Arial" charset="0"/>
              </a:rPr>
              <a:t>dei proventi, che può assumere un valore compreso nell’intervallo [0,3 ,0,6];</a:t>
            </a:r>
          </a:p>
          <a:p>
            <a:r>
              <a:rPr lang="it-IT" sz="1200" b="0" i="0" u="none" strike="noStrike" kern="1200" baseline="0" dirty="0">
                <a:solidFill>
                  <a:schemeClr val="tx1"/>
                </a:solidFill>
                <a:latin typeface="Arial" charset="0"/>
                <a:ea typeface="+mn-ea"/>
                <a:cs typeface="Arial" charset="0"/>
              </a:rPr>
              <a:t>𝐴𝑅𝐶𝑂𝑁𝐴𝐼,𝑎 è la somma dei ricavi derivanti dai corrispettivi riconosciuti dal CONAI a copertura dei maggiori oneri per la raccolta differenziata dei rifiuti di imballaggio;</a:t>
            </a:r>
          </a:p>
          <a:p>
            <a:r>
              <a:rPr lang="it-IT" sz="1200" b="0" i="0" u="none" strike="noStrike" kern="1200" baseline="0" dirty="0">
                <a:solidFill>
                  <a:schemeClr val="tx1"/>
                </a:solidFill>
                <a:latin typeface="Arial" charset="0"/>
                <a:ea typeface="+mn-ea"/>
                <a:cs typeface="Arial" charset="0"/>
              </a:rPr>
              <a:t>• 𝑏(1 + ω𝑎) è il fattore di </a:t>
            </a:r>
            <a:r>
              <a:rPr lang="it-IT" sz="1200" b="0" i="1" u="none" strike="noStrike" kern="1200" baseline="0" dirty="0">
                <a:solidFill>
                  <a:schemeClr val="tx1"/>
                </a:solidFill>
                <a:latin typeface="Arial" charset="0"/>
                <a:ea typeface="+mn-ea"/>
                <a:cs typeface="Arial" charset="0"/>
              </a:rPr>
              <a:t>sharing </a:t>
            </a:r>
            <a:r>
              <a:rPr lang="it-IT" sz="1200" b="0" i="0" u="none" strike="noStrike" kern="1200" baseline="0" dirty="0">
                <a:solidFill>
                  <a:schemeClr val="tx1"/>
                </a:solidFill>
                <a:latin typeface="Arial" charset="0"/>
                <a:ea typeface="+mn-ea"/>
                <a:cs typeface="Arial" charset="0"/>
              </a:rPr>
              <a:t>dei proventi derivanti dai corrispettivi riconosciuti dal CONAI, dove ω𝑎 è determinato dall’Ente territorialmente competente in coerenza con le valutazioni compiute ai fini della</a:t>
            </a:r>
          </a:p>
          <a:p>
            <a:r>
              <a:rPr lang="it-IT" sz="1200" b="0" i="0" u="none" strike="noStrike" kern="1200" baseline="0" dirty="0">
                <a:solidFill>
                  <a:schemeClr val="tx1"/>
                </a:solidFill>
                <a:latin typeface="Arial" charset="0"/>
                <a:ea typeface="+mn-ea"/>
                <a:cs typeface="Arial" charset="0"/>
              </a:rPr>
              <a:t>determinazione dei parametri 𝛾 1,𝑎 e 𝛾 2,𝑎 di cui al comma 16.2; ω𝑎 può assumere un valore compreso nell’intervallo [0,1 ,0,4];</a:t>
            </a:r>
          </a:p>
          <a:p>
            <a:r>
              <a:rPr lang="it-IT" sz="1200" b="0" i="0" u="none" strike="noStrike" kern="1200" baseline="0" dirty="0">
                <a:solidFill>
                  <a:schemeClr val="tx1"/>
                </a:solidFill>
                <a:latin typeface="Arial" charset="0"/>
                <a:ea typeface="+mn-ea"/>
                <a:cs typeface="Arial" charset="0"/>
              </a:rPr>
              <a:t>• 𝑅𝐶𝑇𝑉,𝑎 è la componente a conguaglio relativa ai costi variabili di cui al comma 15.3; Costi efficienti riconosciuti per gli anni 2018-2019 determinati a partire da quelli effettivi rilevati nel 2017 da fonti contabili obbligatorie § Costi aggiornati in base all’indice ISTAT (12 mesi da luglio 2017 a giugno 2018 e da luglio 2018 a giugno 2019) – 0,70% (anno 2018) – 0,90% (anno 2019)</a:t>
            </a:r>
          </a:p>
          <a:p>
            <a:endParaRPr lang="it-IT" sz="1200" b="0" i="0" u="none" strike="noStrike" kern="1200" baseline="0" dirty="0">
              <a:solidFill>
                <a:schemeClr val="tx1"/>
              </a:solidFill>
              <a:latin typeface="Arial" charset="0"/>
              <a:ea typeface="+mn-ea"/>
              <a:cs typeface="Arial" charset="0"/>
            </a:endParaRPr>
          </a:p>
          <a:p>
            <a:r>
              <a:rPr lang="it-IT" sz="1200" b="0" i="0" u="none" strike="noStrike" kern="1200" baseline="0" dirty="0">
                <a:solidFill>
                  <a:schemeClr val="tx1"/>
                </a:solidFill>
                <a:latin typeface="Arial" charset="0"/>
                <a:ea typeface="+mn-ea"/>
                <a:cs typeface="Arial" charset="0"/>
              </a:rPr>
              <a:t>• (1 + γ 𝑎) è il coefficiente di gradualità nel riconoscimento dei costi efficienti 2018-2019, di cui al successivo Articolo 16;</a:t>
            </a:r>
          </a:p>
          <a:p>
            <a:r>
              <a:rPr lang="it-IT" sz="1200" b="0" i="0" u="none" strike="noStrike" kern="1200" baseline="0" dirty="0">
                <a:solidFill>
                  <a:schemeClr val="tx1"/>
                </a:solidFill>
                <a:latin typeface="Arial" charset="0"/>
                <a:ea typeface="+mn-ea"/>
                <a:cs typeface="Arial" charset="0"/>
              </a:rPr>
              <a:t>• </a:t>
            </a:r>
            <a:r>
              <a:rPr lang="it-IT" sz="1200" b="0" i="1" u="none" strike="noStrike" kern="1200" baseline="0" dirty="0">
                <a:solidFill>
                  <a:schemeClr val="tx1"/>
                </a:solidFill>
                <a:latin typeface="Arial" charset="0"/>
                <a:ea typeface="+mn-ea"/>
                <a:cs typeface="Arial" charset="0"/>
              </a:rPr>
              <a:t>r </a:t>
            </a:r>
            <a:r>
              <a:rPr lang="it-IT" sz="1200" b="0" i="0" u="none" strike="noStrike" kern="1200" baseline="0" dirty="0">
                <a:solidFill>
                  <a:schemeClr val="tx1"/>
                </a:solidFill>
                <a:latin typeface="Arial" charset="0"/>
                <a:ea typeface="+mn-ea"/>
                <a:cs typeface="Arial" charset="0"/>
              </a:rPr>
              <a:t>rappresenta il numero di rate per il recupero della componente a conguaglio, determinato dall’Ente territorialmente competente fino a un massimo di 4.</a:t>
            </a:r>
          </a:p>
          <a:p>
            <a:endParaRPr lang="it-IT" sz="1200" b="0" i="0" u="none" strike="noStrike" kern="1200" baseline="0" dirty="0">
              <a:solidFill>
                <a:schemeClr val="tx1"/>
              </a:solidFill>
              <a:latin typeface="Arial" charset="0"/>
              <a:ea typeface="+mn-ea"/>
              <a:cs typeface="Arial" charset="0"/>
            </a:endParaRPr>
          </a:p>
          <a:p>
            <a:r>
              <a:rPr lang="it-IT" sz="1200" b="0" i="0" u="none" strike="noStrike" kern="1200" baseline="0" dirty="0">
                <a:solidFill>
                  <a:schemeClr val="tx1"/>
                </a:solidFill>
                <a:latin typeface="Arial" charset="0"/>
                <a:ea typeface="+mn-ea"/>
                <a:cs typeface="Arial" charset="0"/>
              </a:rPr>
              <a:t>A </a:t>
            </a:r>
            <a:r>
              <a:rPr lang="it-IT" sz="1200" b="0" i="1" u="none" strike="noStrike" kern="1200" baseline="0" dirty="0" err="1">
                <a:solidFill>
                  <a:schemeClr val="tx1"/>
                </a:solidFill>
                <a:latin typeface="Arial" charset="0"/>
                <a:ea typeface="+mn-ea"/>
                <a:cs typeface="Arial" charset="0"/>
              </a:rPr>
              <a:t>parita</a:t>
            </a:r>
            <a:r>
              <a:rPr lang="it-IT" sz="1200" b="0" i="1" u="none" strike="noStrike" kern="1200" baseline="0" dirty="0">
                <a:solidFill>
                  <a:schemeClr val="tx1"/>
                </a:solidFill>
                <a:latin typeface="Arial" charset="0"/>
                <a:ea typeface="+mn-ea"/>
                <a:cs typeface="Arial" charset="0"/>
              </a:rPr>
              <a:t> </a:t>
            </a:r>
            <a:r>
              <a:rPr lang="it-IT" sz="1200" b="0" i="0" u="none" strike="noStrike" kern="1200" baseline="0" dirty="0">
                <a:solidFill>
                  <a:schemeClr val="tx1"/>
                </a:solidFill>
                <a:latin typeface="Arial" charset="0"/>
                <a:ea typeface="+mn-ea"/>
                <a:cs typeface="Arial" charset="0"/>
              </a:rPr>
              <a:t>di costi totali i criteri di riallocazione dei costi diversi da quelli precedenti possono dar luogo a significative modifiche dei costi variabili</a:t>
            </a:r>
          </a:p>
          <a:p>
            <a:r>
              <a:rPr lang="it-IT" sz="1200" b="0" i="0" u="none" strike="noStrike" kern="1200" baseline="0" dirty="0">
                <a:solidFill>
                  <a:schemeClr val="tx1"/>
                </a:solidFill>
                <a:latin typeface="Arial" charset="0"/>
                <a:ea typeface="+mn-ea"/>
                <a:cs typeface="Arial" charset="0"/>
              </a:rPr>
              <a:t>(prevalentemente in </a:t>
            </a:r>
            <a:r>
              <a:rPr lang="it-IT" sz="1200" b="0" i="0" u="none" strike="noStrike" kern="1200" baseline="0" dirty="0" err="1">
                <a:solidFill>
                  <a:schemeClr val="tx1"/>
                </a:solidFill>
                <a:latin typeface="Arial" charset="0"/>
                <a:ea typeface="+mn-ea"/>
                <a:cs typeface="Arial" charset="0"/>
              </a:rPr>
              <a:t>piu</a:t>
            </a:r>
            <a:r>
              <a:rPr lang="it-IT" sz="1200" b="0" i="0" u="none" strike="noStrike" kern="1200" baseline="0" dirty="0">
                <a:solidFill>
                  <a:schemeClr val="tx1"/>
                </a:solidFill>
                <a:latin typeface="Arial" charset="0"/>
                <a:ea typeface="+mn-ea"/>
                <a:cs typeface="Arial" charset="0"/>
              </a:rPr>
              <a:t>)</a:t>
            </a:r>
          </a:p>
          <a:p>
            <a:r>
              <a:rPr lang="it-IT" sz="1200" b="0" i="0" u="none" strike="noStrike" kern="1200" baseline="0" dirty="0">
                <a:solidFill>
                  <a:schemeClr val="tx1"/>
                </a:solidFill>
                <a:latin typeface="Arial" charset="0"/>
                <a:ea typeface="+mn-ea"/>
                <a:cs typeface="Arial" charset="0"/>
              </a:rPr>
              <a:t>§ Effetto non neutrale sugli utenti &gt; Impatto sulle famiglie </a:t>
            </a:r>
            <a:r>
              <a:rPr lang="it-IT" sz="1200" b="0" i="0" u="none" strike="noStrike" kern="1200" baseline="0" dirty="0" err="1">
                <a:solidFill>
                  <a:schemeClr val="tx1"/>
                </a:solidFill>
                <a:latin typeface="Arial" charset="0"/>
                <a:ea typeface="+mn-ea"/>
                <a:cs typeface="Arial" charset="0"/>
              </a:rPr>
              <a:t>piu</a:t>
            </a:r>
            <a:r>
              <a:rPr lang="it-IT" sz="1200" b="0" i="0" u="none" strike="noStrike" kern="1200" baseline="0" dirty="0">
                <a:solidFill>
                  <a:schemeClr val="tx1"/>
                </a:solidFill>
                <a:latin typeface="Arial" charset="0"/>
                <a:ea typeface="+mn-ea"/>
                <a:cs typeface="Arial" charset="0"/>
              </a:rPr>
              <a:t> numerose</a:t>
            </a:r>
          </a:p>
          <a:p>
            <a:r>
              <a:rPr lang="it-IT" sz="1200" b="0" i="0" u="none" strike="noStrike" kern="1200" baseline="0" dirty="0">
                <a:solidFill>
                  <a:schemeClr val="tx1"/>
                </a:solidFill>
                <a:latin typeface="Arial" charset="0"/>
                <a:ea typeface="+mn-ea"/>
                <a:cs typeface="Arial" charset="0"/>
              </a:rPr>
              <a:t>§ Limite massimo allo spostamento dei costi fissi nei variabili (e viceversa), anni 2020-2021</a:t>
            </a:r>
          </a:p>
          <a:p>
            <a:r>
              <a:rPr lang="it-IT" sz="1200" b="0" i="0" u="none" strike="noStrike" kern="1200" baseline="0" dirty="0">
                <a:solidFill>
                  <a:schemeClr val="tx1"/>
                </a:solidFill>
                <a:latin typeface="Arial" charset="0"/>
                <a:ea typeface="+mn-ea"/>
                <a:cs typeface="Arial" charset="0"/>
              </a:rPr>
              <a:t>§ La quota eccedente va inserita (o detratta) nei costi fissi</a:t>
            </a:r>
          </a:p>
          <a:p>
            <a:endParaRPr lang="it-IT" sz="1200" b="0" i="0" u="none" strike="noStrike" kern="1200" baseline="0" dirty="0">
              <a:solidFill>
                <a:schemeClr val="tx1"/>
              </a:solidFill>
              <a:latin typeface="Arial" charset="0"/>
              <a:ea typeface="+mn-ea"/>
              <a:cs typeface="Arial" charset="0"/>
            </a:endParaRPr>
          </a:p>
          <a:p>
            <a:r>
              <a:rPr lang="it-IT" sz="1200" b="0" i="0" u="none" strike="noStrike" kern="1200" baseline="0" dirty="0">
                <a:solidFill>
                  <a:schemeClr val="tx1"/>
                </a:solidFill>
                <a:latin typeface="Arial" charset="0"/>
                <a:ea typeface="+mn-ea"/>
                <a:cs typeface="Arial" charset="0"/>
              </a:rPr>
              <a:t>Se il rapporto supera 1,2, la quota dei ricavi eccedenti il vincolo e ricompresa nelle entrate da costi fissi</a:t>
            </a:r>
          </a:p>
          <a:p>
            <a:r>
              <a:rPr lang="it-IT" sz="1200" b="0" i="0" u="none" strike="noStrike" kern="1200" baseline="0" dirty="0">
                <a:solidFill>
                  <a:schemeClr val="tx1"/>
                </a:solidFill>
                <a:latin typeface="Arial" charset="0"/>
                <a:ea typeface="+mn-ea"/>
                <a:cs typeface="Arial" charset="0"/>
              </a:rPr>
              <a:t>§ Se il rapporto e inferiore a 0,8, la quota di ricavi inferiori al vincolo e in riduzione delle entrate relative alla componente di costo fisso</a:t>
            </a:r>
          </a:p>
          <a:p>
            <a:r>
              <a:rPr lang="it-IT" sz="1200" b="0" i="0" u="none" strike="noStrike" kern="1200" baseline="0" dirty="0">
                <a:solidFill>
                  <a:schemeClr val="tx1"/>
                </a:solidFill>
                <a:latin typeface="Arial" charset="0"/>
                <a:ea typeface="+mn-ea"/>
                <a:cs typeface="Arial" charset="0"/>
              </a:rPr>
              <a:t>Per il 2020 la condizione e verificata considerando con entrate TV anno a-1, la voce Σ𝑇𝑉 OLD 2019 </a:t>
            </a:r>
          </a:p>
          <a:p>
            <a:r>
              <a:rPr lang="it-IT" sz="1200" b="0" i="0" u="none" strike="noStrike" kern="1200" baseline="0" dirty="0">
                <a:solidFill>
                  <a:schemeClr val="tx1"/>
                </a:solidFill>
                <a:latin typeface="Arial" charset="0"/>
                <a:ea typeface="+mn-ea"/>
                <a:cs typeface="Arial" charset="0"/>
              </a:rPr>
              <a:t>Effetti dello spostamento</a:t>
            </a:r>
          </a:p>
          <a:p>
            <a:r>
              <a:rPr lang="it-IT" sz="1200" b="0" i="0" u="none" strike="noStrike" kern="1200" baseline="0" dirty="0">
                <a:solidFill>
                  <a:schemeClr val="tx1"/>
                </a:solidFill>
                <a:latin typeface="Arial" charset="0"/>
                <a:ea typeface="+mn-ea"/>
                <a:cs typeface="Arial" charset="0"/>
              </a:rPr>
              <a:t>§ Probabile aumento dei costi variabili (es. eliminati nei CGG i costi del personale)</a:t>
            </a:r>
          </a:p>
          <a:p>
            <a:r>
              <a:rPr lang="it-IT" sz="1200" b="0" i="0" u="none" strike="noStrike" kern="1200" baseline="0" dirty="0">
                <a:solidFill>
                  <a:schemeClr val="tx1"/>
                </a:solidFill>
                <a:latin typeface="Arial" charset="0"/>
                <a:ea typeface="+mn-ea"/>
                <a:cs typeface="Arial" charset="0"/>
              </a:rPr>
              <a:t>§ Incremento (probabile) della quota variabile</a:t>
            </a:r>
          </a:p>
          <a:p>
            <a:r>
              <a:rPr lang="it-IT" sz="1200" b="0" i="0" u="none" strike="noStrike" kern="1200" baseline="0" dirty="0">
                <a:solidFill>
                  <a:schemeClr val="tx1"/>
                </a:solidFill>
                <a:latin typeface="Arial" charset="0"/>
                <a:ea typeface="+mn-ea"/>
                <a:cs typeface="Arial" charset="0"/>
              </a:rPr>
              <a:t>§ Riduzione (probabile) della quota fissa</a:t>
            </a:r>
          </a:p>
          <a:p>
            <a:r>
              <a:rPr lang="it-IT" sz="1200" b="0" i="0" u="none" strike="noStrike" kern="1200" baseline="0" dirty="0">
                <a:solidFill>
                  <a:schemeClr val="tx1"/>
                </a:solidFill>
                <a:latin typeface="Arial" charset="0"/>
                <a:ea typeface="+mn-ea"/>
                <a:cs typeface="Arial" charset="0"/>
              </a:rPr>
              <a:t>§ Penalizzazione delle famiglie numerose</a:t>
            </a:r>
            <a:endParaRPr lang="it-IT" dirty="0"/>
          </a:p>
          <a:p>
            <a:endParaRPr lang="it-IT" sz="1200" kern="1200" dirty="0">
              <a:solidFill>
                <a:schemeClr val="tx1"/>
              </a:solidFill>
              <a:effectLst/>
              <a:latin typeface="+mn-lt"/>
              <a:ea typeface="+mn-ea"/>
              <a:cs typeface="+mn-cs"/>
            </a:endParaRPr>
          </a:p>
          <a:p>
            <a:r>
              <a:rPr lang="it-IT" dirty="0"/>
              <a:t>Una delle parti più controverse della delibera 443/2019/R/</a:t>
            </a:r>
            <a:r>
              <a:rPr lang="it-IT" dirty="0" err="1"/>
              <a:t>rif</a:t>
            </a:r>
            <a:r>
              <a:rPr lang="it-IT" dirty="0"/>
              <a:t> è relativa al calcolo dei conguagli sulla gestione relativi alle annualità pregresse 𝑅𝐶𝑎 . Nonostante le perplessità espresse in fase di consultazione anche dall’ANCI, l’Autorità ha confermato la volontà di determinare ex-post i costi efficienti anche per le annualità 2018 e 2019, rilevando che il suo mandato iniziava da quelle annualità e pertanto i cittadini dovevano avere già - per quelle annualità, appunto - un ritorno in termini di efficienza. Di fatto il gestore si trova a dover determinare i costi efficienti di due anni (2020, 2018).</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 costi efficienti di esercizio e di investimento riconosciuti per gli anni 2018 e</a:t>
            </a:r>
          </a:p>
          <a:p>
            <a:r>
              <a:rPr lang="it-IT" sz="1200" kern="1200" dirty="0">
                <a:solidFill>
                  <a:schemeClr val="tx1"/>
                </a:solidFill>
                <a:effectLst/>
                <a:latin typeface="+mn-lt"/>
                <a:ea typeface="+mn-ea"/>
                <a:cs typeface="+mn-cs"/>
              </a:rPr>
              <a:t>2019 per il servizio integrato di gestione dei RU sono determinati a partire da</a:t>
            </a:r>
          </a:p>
          <a:p>
            <a:r>
              <a:rPr lang="it-IT" sz="1200" kern="1200" dirty="0">
                <a:solidFill>
                  <a:schemeClr val="tx1"/>
                </a:solidFill>
                <a:effectLst/>
                <a:latin typeface="+mn-lt"/>
                <a:ea typeface="+mn-ea"/>
                <a:cs typeface="+mn-cs"/>
              </a:rPr>
              <a:t>quelli effettivi rilevati nell’anno di riferimento, vale a dire l’anno 2017, come</a:t>
            </a:r>
          </a:p>
          <a:p>
            <a:r>
              <a:rPr lang="it-IT" sz="1200" kern="1200" dirty="0">
                <a:solidFill>
                  <a:schemeClr val="tx1"/>
                </a:solidFill>
                <a:effectLst/>
                <a:latin typeface="+mn-lt"/>
                <a:ea typeface="+mn-ea"/>
                <a:cs typeface="+mn-cs"/>
              </a:rPr>
              <a:t>risultanti da fonti contabili obbligatorie sulla base di quanto stabilito ai commi 6.3</a:t>
            </a:r>
          </a:p>
          <a:p>
            <a:r>
              <a:rPr lang="it-IT" sz="1200" kern="1200" dirty="0">
                <a:solidFill>
                  <a:schemeClr val="tx1"/>
                </a:solidFill>
                <a:effectLst/>
                <a:latin typeface="+mn-lt"/>
                <a:ea typeface="+mn-ea"/>
                <a:cs typeface="+mn-cs"/>
              </a:rPr>
              <a:t>e 6.4.</a:t>
            </a:r>
          </a:p>
          <a:p>
            <a:r>
              <a:rPr lang="it-IT" sz="1200" kern="1200" dirty="0">
                <a:solidFill>
                  <a:schemeClr val="tx1"/>
                </a:solidFill>
                <a:effectLst/>
                <a:latin typeface="+mn-lt"/>
                <a:ea typeface="+mn-ea"/>
                <a:cs typeface="+mn-cs"/>
              </a:rPr>
              <a:t>15.2 Ai fini della determinazione dei costi efficienti di esercizio e di investimento per</a:t>
            </a:r>
          </a:p>
          <a:p>
            <a:r>
              <a:rPr lang="it-IT" sz="1200" kern="1200" dirty="0">
                <a:solidFill>
                  <a:schemeClr val="tx1"/>
                </a:solidFill>
                <a:effectLst/>
                <a:latin typeface="+mn-lt"/>
                <a:ea typeface="+mn-ea"/>
                <a:cs typeface="+mn-cs"/>
              </a:rPr>
              <a:t>ciascun anno (a-2), ossia 2018 e 2019, i costi relativi all’anno di riferimento sono</a:t>
            </a:r>
          </a:p>
          <a:p>
            <a:r>
              <a:rPr lang="it-IT" sz="1200" kern="1200" dirty="0">
                <a:solidFill>
                  <a:schemeClr val="tx1"/>
                </a:solidFill>
                <a:effectLst/>
                <a:latin typeface="+mn-lt"/>
                <a:ea typeface="+mn-ea"/>
                <a:cs typeface="+mn-cs"/>
              </a:rPr>
              <a:t>aggiornati sulla base della media dell’indice mensile ISTAT per le Famiglie di</a:t>
            </a:r>
          </a:p>
          <a:p>
            <a:r>
              <a:rPr lang="it-IT" sz="1200" kern="1200" dirty="0">
                <a:solidFill>
                  <a:schemeClr val="tx1"/>
                </a:solidFill>
                <a:effectLst/>
                <a:latin typeface="+mn-lt"/>
                <a:ea typeface="+mn-ea"/>
                <a:cs typeface="+mn-cs"/>
              </a:rPr>
              <a:t>Operai ed Impiegati (FOI esclusi i tabacchi), calcolata rispettivamente con</a:t>
            </a:r>
          </a:p>
          <a:p>
            <a:r>
              <a:rPr lang="it-IT" sz="1200" kern="1200" dirty="0">
                <a:solidFill>
                  <a:schemeClr val="tx1"/>
                </a:solidFill>
                <a:effectLst/>
                <a:latin typeface="+mn-lt"/>
                <a:ea typeface="+mn-ea"/>
                <a:cs typeface="+mn-cs"/>
              </a:rPr>
              <a:t>riferimento ai 12 mesi da luglio 2017 a giugno 2018 e da luglio 2018 a giugno</a:t>
            </a:r>
          </a:p>
          <a:p>
            <a:r>
              <a:rPr lang="it-IT" sz="1200" kern="1200" dirty="0">
                <a:solidFill>
                  <a:schemeClr val="tx1"/>
                </a:solidFill>
                <a:effectLst/>
                <a:latin typeface="+mn-lt"/>
                <a:ea typeface="+mn-ea"/>
                <a:cs typeface="+mn-cs"/>
              </a:rPr>
              <a:t>2019. Tale media è rispettivamente pari a 𝐼2018 = 0,70% e a 𝐼2019 = 0,90%.</a:t>
            </a:r>
          </a:p>
          <a:p>
            <a:endParaRPr lang="it-IT" dirty="0"/>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21</a:t>
            </a:fld>
            <a:endParaRPr lang="it-IT"/>
          </a:p>
        </p:txBody>
      </p:sp>
    </p:spTree>
    <p:extLst>
      <p:ext uri="{BB962C8B-B14F-4D97-AF65-F5344CB8AC3E}">
        <p14:creationId xmlns:p14="http://schemas.microsoft.com/office/powerpoint/2010/main" val="94843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costi efficienti di esercizio e di investimento riconosciuti per gli anni 2018 e 2019 per il servizio integrato di gestione dei RU sono determinati a partire da quelli effettivi rilevati nell’anno di riferimento, ovvero (per il 2018 l’anno 2017 come risultanti da fonti contabili obbligatorie Il conguaglio che va a sommarsi nei costi per la annualità 2020 è relativo al solo anno 2018 nel calcolo della tariffa 2021 pertanto dovrà essere calcolato il conguaglio relativo all’anno 2019</a:t>
            </a:r>
          </a:p>
          <a:p>
            <a:r>
              <a:rPr lang="it-IT" dirty="0"/>
              <a:t>I</a:t>
            </a:r>
          </a:p>
          <a:p>
            <a:r>
              <a:rPr lang="it-IT" dirty="0"/>
              <a:t>costi 2018 e 2019 non sono però quelli a consuntivo, ma i costi 2017 sono aggiornati attraverso dei coefficienti ISTAT il cui valore è definito dall’Autorità</a:t>
            </a:r>
          </a:p>
          <a:p>
            <a:r>
              <a:rPr lang="it-IT" dirty="0"/>
              <a:t>(per il 2018 è pari a 0 70 per il 2019 a 0 90</a:t>
            </a:r>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23</a:t>
            </a:fld>
            <a:endParaRPr lang="it-IT"/>
          </a:p>
        </p:txBody>
      </p:sp>
    </p:spTree>
    <p:extLst>
      <p:ext uri="{BB962C8B-B14F-4D97-AF65-F5344CB8AC3E}">
        <p14:creationId xmlns:p14="http://schemas.microsoft.com/office/powerpoint/2010/main" val="402904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 costi efficienti di esercizio e di investimento riconosciuti per gli anni 2018 e</a:t>
            </a:r>
          </a:p>
          <a:p>
            <a:r>
              <a:rPr lang="it-IT" sz="1200" kern="1200" dirty="0">
                <a:solidFill>
                  <a:schemeClr val="tx1"/>
                </a:solidFill>
                <a:effectLst/>
                <a:latin typeface="+mn-lt"/>
                <a:ea typeface="+mn-ea"/>
                <a:cs typeface="+mn-cs"/>
              </a:rPr>
              <a:t>2019 per il servizio integrato di gestione dei RU sono determinati a partire da</a:t>
            </a:r>
          </a:p>
          <a:p>
            <a:r>
              <a:rPr lang="it-IT" sz="1200" kern="1200" dirty="0">
                <a:solidFill>
                  <a:schemeClr val="tx1"/>
                </a:solidFill>
                <a:effectLst/>
                <a:latin typeface="+mn-lt"/>
                <a:ea typeface="+mn-ea"/>
                <a:cs typeface="+mn-cs"/>
              </a:rPr>
              <a:t>quelli effettivi rilevati nell’anno di riferimento, vale a dire l’anno 2017, come</a:t>
            </a:r>
          </a:p>
          <a:p>
            <a:r>
              <a:rPr lang="it-IT" sz="1200" kern="1200" dirty="0">
                <a:solidFill>
                  <a:schemeClr val="tx1"/>
                </a:solidFill>
                <a:effectLst/>
                <a:latin typeface="+mn-lt"/>
                <a:ea typeface="+mn-ea"/>
                <a:cs typeface="+mn-cs"/>
              </a:rPr>
              <a:t>risultanti da fonti contabili obbligatorie sulla base di quanto stabilito ai commi 6.3</a:t>
            </a:r>
          </a:p>
          <a:p>
            <a:r>
              <a:rPr lang="it-IT" sz="1200" kern="1200" dirty="0">
                <a:solidFill>
                  <a:schemeClr val="tx1"/>
                </a:solidFill>
                <a:effectLst/>
                <a:latin typeface="+mn-lt"/>
                <a:ea typeface="+mn-ea"/>
                <a:cs typeface="+mn-cs"/>
              </a:rPr>
              <a:t>e 6.4.</a:t>
            </a:r>
          </a:p>
          <a:p>
            <a:r>
              <a:rPr lang="it-IT" sz="1200" kern="1200" dirty="0">
                <a:solidFill>
                  <a:schemeClr val="tx1"/>
                </a:solidFill>
                <a:effectLst/>
                <a:latin typeface="+mn-lt"/>
                <a:ea typeface="+mn-ea"/>
                <a:cs typeface="+mn-cs"/>
              </a:rPr>
              <a:t>15.2 Ai fini della determinazione dei costi efficienti di esercizio e di investimento per</a:t>
            </a:r>
          </a:p>
          <a:p>
            <a:r>
              <a:rPr lang="it-IT" sz="1200" kern="1200" dirty="0">
                <a:solidFill>
                  <a:schemeClr val="tx1"/>
                </a:solidFill>
                <a:effectLst/>
                <a:latin typeface="+mn-lt"/>
                <a:ea typeface="+mn-ea"/>
                <a:cs typeface="+mn-cs"/>
              </a:rPr>
              <a:t>ciascun anno (a-2), ossia 2018 e 2019, i costi relativi all’anno di riferimento sono</a:t>
            </a:r>
          </a:p>
          <a:p>
            <a:r>
              <a:rPr lang="it-IT" sz="1200" kern="1200" dirty="0">
                <a:solidFill>
                  <a:schemeClr val="tx1"/>
                </a:solidFill>
                <a:effectLst/>
                <a:latin typeface="+mn-lt"/>
                <a:ea typeface="+mn-ea"/>
                <a:cs typeface="+mn-cs"/>
              </a:rPr>
              <a:t>aggiornati sulla base della media dell’indice mensile ISTAT per le Famiglie di</a:t>
            </a:r>
          </a:p>
          <a:p>
            <a:r>
              <a:rPr lang="it-IT" sz="1200" kern="1200" dirty="0">
                <a:solidFill>
                  <a:schemeClr val="tx1"/>
                </a:solidFill>
                <a:effectLst/>
                <a:latin typeface="+mn-lt"/>
                <a:ea typeface="+mn-ea"/>
                <a:cs typeface="+mn-cs"/>
              </a:rPr>
              <a:t>Operai ed Impiegati (FOI esclusi i tabacchi), calcolata rispettivamente con</a:t>
            </a:r>
          </a:p>
          <a:p>
            <a:r>
              <a:rPr lang="it-IT" sz="1200" kern="1200" dirty="0">
                <a:solidFill>
                  <a:schemeClr val="tx1"/>
                </a:solidFill>
                <a:effectLst/>
                <a:latin typeface="+mn-lt"/>
                <a:ea typeface="+mn-ea"/>
                <a:cs typeface="+mn-cs"/>
              </a:rPr>
              <a:t>riferimento ai 12 mesi da luglio 2017 a giugno 2018 e da luglio 2018 a giugno</a:t>
            </a:r>
          </a:p>
          <a:p>
            <a:r>
              <a:rPr lang="it-IT" sz="1200" kern="1200" dirty="0">
                <a:solidFill>
                  <a:schemeClr val="tx1"/>
                </a:solidFill>
                <a:effectLst/>
                <a:latin typeface="+mn-lt"/>
                <a:ea typeface="+mn-ea"/>
                <a:cs typeface="+mn-cs"/>
              </a:rPr>
              <a:t>2019. Tale media è rispettivamente pari a 𝐼2018 = 0,70% e a 𝐼2019 = 0,90%.</a:t>
            </a:r>
          </a:p>
          <a:p>
            <a:endParaRPr lang="it-IT" dirty="0"/>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26</a:t>
            </a:fld>
            <a:endParaRPr lang="it-IT"/>
          </a:p>
        </p:txBody>
      </p:sp>
    </p:spTree>
    <p:extLst>
      <p:ext uri="{BB962C8B-B14F-4D97-AF65-F5344CB8AC3E}">
        <p14:creationId xmlns:p14="http://schemas.microsoft.com/office/powerpoint/2010/main" val="249322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28</a:t>
            </a:fld>
            <a:endParaRPr lang="it-IT"/>
          </a:p>
        </p:txBody>
      </p:sp>
    </p:spTree>
    <p:extLst>
      <p:ext uri="{BB962C8B-B14F-4D97-AF65-F5344CB8AC3E}">
        <p14:creationId xmlns:p14="http://schemas.microsoft.com/office/powerpoint/2010/main" val="58549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si fa riferimento al primo libro contabile in cui il cespite è</a:t>
            </a:r>
          </a:p>
          <a:p>
            <a:r>
              <a:rPr lang="it-IT" sz="1200" kern="1200" dirty="0">
                <a:solidFill>
                  <a:schemeClr val="tx1"/>
                </a:solidFill>
                <a:effectLst/>
                <a:latin typeface="+mn-lt"/>
                <a:ea typeface="+mn-ea"/>
                <a:cs typeface="+mn-cs"/>
              </a:rPr>
              <a:t>riportato.</a:t>
            </a:r>
          </a:p>
          <a:p>
            <a:r>
              <a:rPr lang="it-IT" sz="1200" kern="1200" dirty="0">
                <a:solidFill>
                  <a:schemeClr val="tx1"/>
                </a:solidFill>
                <a:effectLst/>
                <a:latin typeface="+mn-lt"/>
                <a:ea typeface="+mn-ea"/>
                <a:cs typeface="+mn-cs"/>
              </a:rPr>
              <a:t>11.4 Nel caso in cui non sia possibile, nei tempi previsti per l’applicazione della nuova</a:t>
            </a:r>
          </a:p>
          <a:p>
            <a:r>
              <a:rPr lang="it-IT" sz="1200" kern="1200" dirty="0">
                <a:solidFill>
                  <a:schemeClr val="tx1"/>
                </a:solidFill>
                <a:effectLst/>
                <a:latin typeface="+mn-lt"/>
                <a:ea typeface="+mn-ea"/>
                <a:cs typeface="+mn-cs"/>
              </a:rPr>
              <a:t>regolazione, la ricostruzione del valore del costo storico e di tutti gli elementi</a:t>
            </a:r>
          </a:p>
          <a:p>
            <a:r>
              <a:rPr lang="it-IT" sz="1200" kern="1200" dirty="0">
                <a:solidFill>
                  <a:schemeClr val="tx1"/>
                </a:solidFill>
                <a:effectLst/>
                <a:latin typeface="+mn-lt"/>
                <a:ea typeface="+mn-ea"/>
                <a:cs typeface="+mn-cs"/>
              </a:rPr>
              <a:t>necessari alla stratificazione delle immobilizzazioni e comunque limitatamente</a:t>
            </a:r>
          </a:p>
          <a:p>
            <a:r>
              <a:rPr lang="it-IT" sz="1200" kern="1200" dirty="0">
                <a:solidFill>
                  <a:schemeClr val="tx1"/>
                </a:solidFill>
                <a:effectLst/>
                <a:latin typeface="+mn-lt"/>
                <a:ea typeface="+mn-ea"/>
                <a:cs typeface="+mn-cs"/>
              </a:rPr>
              <a:t>alla determinazione delle entrate tariffarie per l’anno 2020, si prevede l’invarianza</a:t>
            </a:r>
          </a:p>
          <a:p>
            <a:r>
              <a:rPr lang="it-IT" sz="1200" kern="1200" dirty="0">
                <a:solidFill>
                  <a:schemeClr val="tx1"/>
                </a:solidFill>
                <a:effectLst/>
                <a:latin typeface="+mn-lt"/>
                <a:ea typeface="+mn-ea"/>
                <a:cs typeface="+mn-cs"/>
              </a:rPr>
              <a:t>Allegato A</a:t>
            </a:r>
          </a:p>
          <a:p>
            <a:r>
              <a:rPr lang="it-IT" sz="1200" kern="1200" dirty="0">
                <a:solidFill>
                  <a:schemeClr val="tx1"/>
                </a:solidFill>
                <a:effectLst/>
                <a:latin typeface="+mn-lt"/>
                <a:ea typeface="+mn-ea"/>
                <a:cs typeface="+mn-cs"/>
              </a:rPr>
              <a:t>18</a:t>
            </a:r>
          </a:p>
          <a:p>
            <a:r>
              <a:rPr lang="it-IT" sz="1200" kern="1200" dirty="0">
                <a:solidFill>
                  <a:schemeClr val="tx1"/>
                </a:solidFill>
                <a:effectLst/>
                <a:latin typeface="+mn-lt"/>
                <a:ea typeface="+mn-ea"/>
                <a:cs typeface="+mn-cs"/>
              </a:rPr>
              <a:t>delle corrispondenti componenti di costo (ammortamento e remunerazione del</a:t>
            </a:r>
          </a:p>
          <a:p>
            <a:r>
              <a:rPr lang="it-IT" sz="1200" kern="1200">
                <a:solidFill>
                  <a:schemeClr val="tx1"/>
                </a:solidFill>
                <a:effectLst/>
                <a:latin typeface="+mn-lt"/>
                <a:ea typeface="+mn-ea"/>
                <a:cs typeface="+mn-cs"/>
              </a:rPr>
              <a:t>capitale).</a:t>
            </a:r>
          </a:p>
          <a:p>
            <a:endParaRPr lang="it-IT"/>
          </a:p>
        </p:txBody>
      </p:sp>
      <p:sp>
        <p:nvSpPr>
          <p:cNvPr id="4" name="Segnaposto numero diapositiva 3"/>
          <p:cNvSpPr>
            <a:spLocks noGrp="1"/>
          </p:cNvSpPr>
          <p:nvPr>
            <p:ph type="sldNum" sz="quarter" idx="5"/>
          </p:nvPr>
        </p:nvSpPr>
        <p:spPr/>
        <p:txBody>
          <a:bodyPr/>
          <a:lstStyle/>
          <a:p>
            <a:pPr>
              <a:defRPr/>
            </a:pPr>
            <a:fld id="{599B5A48-8868-CB4B-9431-143A8C3ACEF1}" type="slidenum">
              <a:rPr lang="it-IT" smtClean="0"/>
              <a:pPr>
                <a:defRPr/>
              </a:pPr>
              <a:t>29</a:t>
            </a:fld>
            <a:endParaRPr lang="it-IT"/>
          </a:p>
        </p:txBody>
      </p:sp>
    </p:spTree>
    <p:extLst>
      <p:ext uri="{BB962C8B-B14F-4D97-AF65-F5344CB8AC3E}">
        <p14:creationId xmlns:p14="http://schemas.microsoft.com/office/powerpoint/2010/main" val="418373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3FB1A38-31F4-8B49-B198-475D4F9BA43D}"/>
              </a:ext>
            </a:extLst>
          </p:cNvPr>
          <p:cNvSpPr>
            <a:spLocks noGrp="1"/>
          </p:cNvSpPr>
          <p:nvPr>
            <p:ph type="dt" sz="half" idx="10"/>
          </p:nvPr>
        </p:nvSpPr>
        <p:spPr/>
        <p:txBody>
          <a:bodyPr/>
          <a:lstStyle>
            <a:lvl1pPr>
              <a:defRPr/>
            </a:lvl1pPr>
          </a:lstStyle>
          <a:p>
            <a:pPr>
              <a:defRPr/>
            </a:pPr>
            <a:fld id="{60C28C1A-D179-E348-ACC2-05987CAA9B86}" type="datetime1">
              <a:rPr lang="it-IT" altLang="it-IT" smtClean="0"/>
              <a:t>28/01/20</a:t>
            </a:fld>
            <a:endParaRPr lang="it-IT" altLang="it-IT"/>
          </a:p>
        </p:txBody>
      </p:sp>
      <p:sp>
        <p:nvSpPr>
          <p:cNvPr id="5" name="Segnaposto piè di pagina 4">
            <a:extLst>
              <a:ext uri="{FF2B5EF4-FFF2-40B4-BE49-F238E27FC236}">
                <a16:creationId xmlns:a16="http://schemas.microsoft.com/office/drawing/2014/main" id="{1B33FA16-7C26-384A-8A29-C5E6F033FBBD}"/>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38A5FA16-CDBD-EF43-8C04-683EB499A519}"/>
              </a:ext>
            </a:extLst>
          </p:cNvPr>
          <p:cNvSpPr>
            <a:spLocks noGrp="1"/>
          </p:cNvSpPr>
          <p:nvPr>
            <p:ph type="sldNum" sz="quarter" idx="12"/>
          </p:nvPr>
        </p:nvSpPr>
        <p:spPr/>
        <p:txBody>
          <a:bodyPr/>
          <a:lstStyle>
            <a:lvl1pPr>
              <a:defRPr/>
            </a:lvl1pPr>
          </a:lstStyle>
          <a:p>
            <a:pPr>
              <a:defRPr/>
            </a:pPr>
            <a:fld id="{CB1CD534-0F28-9142-A1BA-66913334217E}" type="slidenum">
              <a:rPr lang="it-IT" altLang="it-IT"/>
              <a:pPr>
                <a:defRPr/>
              </a:pPr>
              <a:t>‹N›</a:t>
            </a:fld>
            <a:endParaRPr lang="it-IT" altLang="it-IT"/>
          </a:p>
        </p:txBody>
      </p:sp>
    </p:spTree>
    <p:extLst>
      <p:ext uri="{BB962C8B-B14F-4D97-AF65-F5344CB8AC3E}">
        <p14:creationId xmlns:p14="http://schemas.microsoft.com/office/powerpoint/2010/main" val="350708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B0879B-3326-4B41-BAC2-2611DF0D544B}"/>
              </a:ext>
            </a:extLst>
          </p:cNvPr>
          <p:cNvSpPr>
            <a:spLocks noGrp="1"/>
          </p:cNvSpPr>
          <p:nvPr>
            <p:ph type="dt" sz="half" idx="10"/>
          </p:nvPr>
        </p:nvSpPr>
        <p:spPr/>
        <p:txBody>
          <a:bodyPr/>
          <a:lstStyle>
            <a:lvl1pPr>
              <a:defRPr/>
            </a:lvl1pPr>
          </a:lstStyle>
          <a:p>
            <a:pPr>
              <a:defRPr/>
            </a:pPr>
            <a:fld id="{22B6C871-888D-744A-AAF5-313D9BFC7AFD}" type="datetime1">
              <a:rPr lang="it-IT" altLang="it-IT" smtClean="0"/>
              <a:t>28/01/20</a:t>
            </a:fld>
            <a:endParaRPr lang="it-IT" altLang="it-IT"/>
          </a:p>
        </p:txBody>
      </p:sp>
      <p:sp>
        <p:nvSpPr>
          <p:cNvPr id="5" name="Segnaposto piè di pagina 4">
            <a:extLst>
              <a:ext uri="{FF2B5EF4-FFF2-40B4-BE49-F238E27FC236}">
                <a16:creationId xmlns:a16="http://schemas.microsoft.com/office/drawing/2014/main" id="{BC424563-A673-3546-A9A0-2471F6023FD9}"/>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8E59BF2-7E27-7D4F-9CCC-72080BC4B3EC}"/>
              </a:ext>
            </a:extLst>
          </p:cNvPr>
          <p:cNvSpPr>
            <a:spLocks noGrp="1"/>
          </p:cNvSpPr>
          <p:nvPr>
            <p:ph type="sldNum" sz="quarter" idx="12"/>
          </p:nvPr>
        </p:nvSpPr>
        <p:spPr/>
        <p:txBody>
          <a:bodyPr/>
          <a:lstStyle>
            <a:lvl1pPr>
              <a:defRPr/>
            </a:lvl1pPr>
          </a:lstStyle>
          <a:p>
            <a:pPr>
              <a:defRPr/>
            </a:pPr>
            <a:fld id="{7EB12318-027A-C641-8EAD-E6B6C8EC6792}" type="slidenum">
              <a:rPr lang="it-IT" altLang="it-IT"/>
              <a:pPr>
                <a:defRPr/>
              </a:pPr>
              <a:t>‹N›</a:t>
            </a:fld>
            <a:endParaRPr lang="it-IT" altLang="it-IT"/>
          </a:p>
        </p:txBody>
      </p:sp>
    </p:spTree>
    <p:extLst>
      <p:ext uri="{BB962C8B-B14F-4D97-AF65-F5344CB8AC3E}">
        <p14:creationId xmlns:p14="http://schemas.microsoft.com/office/powerpoint/2010/main" val="180589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B49B03-3A36-0E42-9305-24FEB5D6D90A}"/>
              </a:ext>
            </a:extLst>
          </p:cNvPr>
          <p:cNvSpPr>
            <a:spLocks noGrp="1"/>
          </p:cNvSpPr>
          <p:nvPr>
            <p:ph type="dt" sz="half" idx="10"/>
          </p:nvPr>
        </p:nvSpPr>
        <p:spPr/>
        <p:txBody>
          <a:bodyPr/>
          <a:lstStyle>
            <a:lvl1pPr>
              <a:defRPr/>
            </a:lvl1pPr>
          </a:lstStyle>
          <a:p>
            <a:pPr>
              <a:defRPr/>
            </a:pPr>
            <a:fld id="{35F786B1-82DB-A041-91CD-EA4523DEB657}" type="datetime1">
              <a:rPr lang="it-IT" altLang="it-IT" smtClean="0"/>
              <a:t>28/01/20</a:t>
            </a:fld>
            <a:endParaRPr lang="it-IT" altLang="it-IT"/>
          </a:p>
        </p:txBody>
      </p:sp>
      <p:sp>
        <p:nvSpPr>
          <p:cNvPr id="5" name="Segnaposto piè di pagina 4">
            <a:extLst>
              <a:ext uri="{FF2B5EF4-FFF2-40B4-BE49-F238E27FC236}">
                <a16:creationId xmlns:a16="http://schemas.microsoft.com/office/drawing/2014/main" id="{A7DD6A9C-79F9-CF4A-9E8A-291990475A7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F443AFD7-DF79-E34D-958D-6969E2872F3E}"/>
              </a:ext>
            </a:extLst>
          </p:cNvPr>
          <p:cNvSpPr>
            <a:spLocks noGrp="1"/>
          </p:cNvSpPr>
          <p:nvPr>
            <p:ph type="sldNum" sz="quarter" idx="12"/>
          </p:nvPr>
        </p:nvSpPr>
        <p:spPr/>
        <p:txBody>
          <a:bodyPr/>
          <a:lstStyle>
            <a:lvl1pPr>
              <a:defRPr/>
            </a:lvl1pPr>
          </a:lstStyle>
          <a:p>
            <a:pPr>
              <a:defRPr/>
            </a:pPr>
            <a:fld id="{2635BE3D-8DB4-5240-97DE-A7EB390119EC}" type="slidenum">
              <a:rPr lang="it-IT" altLang="it-IT"/>
              <a:pPr>
                <a:defRPr/>
              </a:pPr>
              <a:t>‹N›</a:t>
            </a:fld>
            <a:endParaRPr lang="it-IT" altLang="it-IT"/>
          </a:p>
        </p:txBody>
      </p:sp>
    </p:spTree>
    <p:extLst>
      <p:ext uri="{BB962C8B-B14F-4D97-AF65-F5344CB8AC3E}">
        <p14:creationId xmlns:p14="http://schemas.microsoft.com/office/powerpoint/2010/main" val="264847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ED3EB6-1ECA-5540-A1C9-875E0334DEA5}"/>
              </a:ext>
            </a:extLst>
          </p:cNvPr>
          <p:cNvSpPr>
            <a:spLocks noGrp="1"/>
          </p:cNvSpPr>
          <p:nvPr>
            <p:ph type="dt" sz="half" idx="10"/>
          </p:nvPr>
        </p:nvSpPr>
        <p:spPr/>
        <p:txBody>
          <a:bodyPr/>
          <a:lstStyle>
            <a:lvl1pPr>
              <a:defRPr/>
            </a:lvl1pPr>
          </a:lstStyle>
          <a:p>
            <a:pPr>
              <a:defRPr/>
            </a:pPr>
            <a:fld id="{DA92C5D5-0B50-3747-8FD0-99FC60EB2F37}" type="datetime1">
              <a:rPr lang="it-IT" altLang="it-IT" smtClean="0"/>
              <a:t>28/01/20</a:t>
            </a:fld>
            <a:endParaRPr lang="it-IT" altLang="it-IT"/>
          </a:p>
        </p:txBody>
      </p:sp>
      <p:sp>
        <p:nvSpPr>
          <p:cNvPr id="5" name="Segnaposto piè di pagina 4">
            <a:extLst>
              <a:ext uri="{FF2B5EF4-FFF2-40B4-BE49-F238E27FC236}">
                <a16:creationId xmlns:a16="http://schemas.microsoft.com/office/drawing/2014/main" id="{253CA9E5-CC95-3741-8516-AB745BFB90C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09EB95A-1081-464B-A324-91D2C5BC5EA8}"/>
              </a:ext>
            </a:extLst>
          </p:cNvPr>
          <p:cNvSpPr>
            <a:spLocks noGrp="1"/>
          </p:cNvSpPr>
          <p:nvPr>
            <p:ph type="sldNum" sz="quarter" idx="12"/>
          </p:nvPr>
        </p:nvSpPr>
        <p:spPr/>
        <p:txBody>
          <a:bodyPr/>
          <a:lstStyle>
            <a:lvl1pPr>
              <a:defRPr/>
            </a:lvl1pPr>
          </a:lstStyle>
          <a:p>
            <a:pPr>
              <a:defRPr/>
            </a:pPr>
            <a:fld id="{A6ACF98E-F2FE-7546-A4CF-A4AE329E291F}" type="slidenum">
              <a:rPr lang="it-IT" altLang="it-IT"/>
              <a:pPr>
                <a:defRPr/>
              </a:pPr>
              <a:t>‹N›</a:t>
            </a:fld>
            <a:endParaRPr lang="it-IT" altLang="it-IT"/>
          </a:p>
        </p:txBody>
      </p:sp>
    </p:spTree>
    <p:extLst>
      <p:ext uri="{BB962C8B-B14F-4D97-AF65-F5344CB8AC3E}">
        <p14:creationId xmlns:p14="http://schemas.microsoft.com/office/powerpoint/2010/main" val="130046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C3D24EF-05AB-D943-9201-C06B14FF1256}"/>
              </a:ext>
            </a:extLst>
          </p:cNvPr>
          <p:cNvSpPr>
            <a:spLocks noGrp="1"/>
          </p:cNvSpPr>
          <p:nvPr>
            <p:ph type="dt" sz="half" idx="10"/>
          </p:nvPr>
        </p:nvSpPr>
        <p:spPr/>
        <p:txBody>
          <a:bodyPr/>
          <a:lstStyle>
            <a:lvl1pPr>
              <a:defRPr/>
            </a:lvl1pPr>
          </a:lstStyle>
          <a:p>
            <a:pPr>
              <a:defRPr/>
            </a:pPr>
            <a:fld id="{511AE8AD-72BD-984A-866C-A7E0CB5B6BD0}" type="datetime1">
              <a:rPr lang="it-IT" altLang="it-IT" smtClean="0"/>
              <a:t>28/01/20</a:t>
            </a:fld>
            <a:endParaRPr lang="it-IT" altLang="it-IT"/>
          </a:p>
        </p:txBody>
      </p:sp>
      <p:sp>
        <p:nvSpPr>
          <p:cNvPr id="5" name="Segnaposto piè di pagina 4">
            <a:extLst>
              <a:ext uri="{FF2B5EF4-FFF2-40B4-BE49-F238E27FC236}">
                <a16:creationId xmlns:a16="http://schemas.microsoft.com/office/drawing/2014/main" id="{3693FA5A-A814-D84D-AD05-9E8CE87CC0E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A0BD1DF4-203F-674E-9AF2-1C6C79E7DCC9}"/>
              </a:ext>
            </a:extLst>
          </p:cNvPr>
          <p:cNvSpPr>
            <a:spLocks noGrp="1"/>
          </p:cNvSpPr>
          <p:nvPr>
            <p:ph type="sldNum" sz="quarter" idx="12"/>
          </p:nvPr>
        </p:nvSpPr>
        <p:spPr/>
        <p:txBody>
          <a:bodyPr/>
          <a:lstStyle>
            <a:lvl1pPr>
              <a:defRPr/>
            </a:lvl1pPr>
          </a:lstStyle>
          <a:p>
            <a:pPr>
              <a:defRPr/>
            </a:pPr>
            <a:fld id="{A5DCB882-C494-1642-8B9F-409B69211E53}" type="slidenum">
              <a:rPr lang="it-IT" altLang="it-IT"/>
              <a:pPr>
                <a:defRPr/>
              </a:pPr>
              <a:t>‹N›</a:t>
            </a:fld>
            <a:endParaRPr lang="it-IT" altLang="it-IT"/>
          </a:p>
        </p:txBody>
      </p:sp>
    </p:spTree>
    <p:extLst>
      <p:ext uri="{BB962C8B-B14F-4D97-AF65-F5344CB8AC3E}">
        <p14:creationId xmlns:p14="http://schemas.microsoft.com/office/powerpoint/2010/main" val="177952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35DB1982-F903-474F-93B4-2C7501B3BFD1}"/>
              </a:ext>
            </a:extLst>
          </p:cNvPr>
          <p:cNvSpPr>
            <a:spLocks noGrp="1"/>
          </p:cNvSpPr>
          <p:nvPr>
            <p:ph type="dt" sz="half" idx="10"/>
          </p:nvPr>
        </p:nvSpPr>
        <p:spPr/>
        <p:txBody>
          <a:bodyPr/>
          <a:lstStyle>
            <a:lvl1pPr>
              <a:defRPr/>
            </a:lvl1pPr>
          </a:lstStyle>
          <a:p>
            <a:pPr>
              <a:defRPr/>
            </a:pPr>
            <a:fld id="{21078362-9ABC-9A4F-9DC3-86ACD54C98A3}" type="datetime1">
              <a:rPr lang="it-IT" altLang="it-IT" smtClean="0"/>
              <a:t>28/01/20</a:t>
            </a:fld>
            <a:endParaRPr lang="it-IT" altLang="it-IT"/>
          </a:p>
        </p:txBody>
      </p:sp>
      <p:sp>
        <p:nvSpPr>
          <p:cNvPr id="6" name="Segnaposto piè di pagina 4">
            <a:extLst>
              <a:ext uri="{FF2B5EF4-FFF2-40B4-BE49-F238E27FC236}">
                <a16:creationId xmlns:a16="http://schemas.microsoft.com/office/drawing/2014/main" id="{C943092F-870D-0340-AABC-251119060C2D}"/>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7E95FE4F-28A0-584D-A31A-ED8D0004EA7D}"/>
              </a:ext>
            </a:extLst>
          </p:cNvPr>
          <p:cNvSpPr>
            <a:spLocks noGrp="1"/>
          </p:cNvSpPr>
          <p:nvPr>
            <p:ph type="sldNum" sz="quarter" idx="12"/>
          </p:nvPr>
        </p:nvSpPr>
        <p:spPr/>
        <p:txBody>
          <a:bodyPr/>
          <a:lstStyle>
            <a:lvl1pPr>
              <a:defRPr/>
            </a:lvl1pPr>
          </a:lstStyle>
          <a:p>
            <a:pPr>
              <a:defRPr/>
            </a:pPr>
            <a:fld id="{403A1381-3490-8D4B-975E-4AEEA63E0797}" type="slidenum">
              <a:rPr lang="it-IT" altLang="it-IT"/>
              <a:pPr>
                <a:defRPr/>
              </a:pPr>
              <a:t>‹N›</a:t>
            </a:fld>
            <a:endParaRPr lang="it-IT" altLang="it-IT"/>
          </a:p>
        </p:txBody>
      </p:sp>
    </p:spTree>
    <p:extLst>
      <p:ext uri="{BB962C8B-B14F-4D97-AF65-F5344CB8AC3E}">
        <p14:creationId xmlns:p14="http://schemas.microsoft.com/office/powerpoint/2010/main" val="269684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EE4BB847-277D-3D48-814B-86C89045D3FE}"/>
              </a:ext>
            </a:extLst>
          </p:cNvPr>
          <p:cNvSpPr>
            <a:spLocks noGrp="1"/>
          </p:cNvSpPr>
          <p:nvPr>
            <p:ph type="dt" sz="half" idx="10"/>
          </p:nvPr>
        </p:nvSpPr>
        <p:spPr/>
        <p:txBody>
          <a:bodyPr/>
          <a:lstStyle>
            <a:lvl1pPr>
              <a:defRPr/>
            </a:lvl1pPr>
          </a:lstStyle>
          <a:p>
            <a:pPr>
              <a:defRPr/>
            </a:pPr>
            <a:fld id="{B91E697C-8223-7C46-A626-2B07F108EBFD}" type="datetime1">
              <a:rPr lang="it-IT" altLang="it-IT" smtClean="0"/>
              <a:t>28/01/20</a:t>
            </a:fld>
            <a:endParaRPr lang="it-IT" altLang="it-IT"/>
          </a:p>
        </p:txBody>
      </p:sp>
      <p:sp>
        <p:nvSpPr>
          <p:cNvPr id="8" name="Segnaposto piè di pagina 4">
            <a:extLst>
              <a:ext uri="{FF2B5EF4-FFF2-40B4-BE49-F238E27FC236}">
                <a16:creationId xmlns:a16="http://schemas.microsoft.com/office/drawing/2014/main" id="{15E4393C-29A6-1446-90C8-2B3F5A43483B}"/>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8C97F9A1-7727-7B4A-8895-C49AFB0B24D7}"/>
              </a:ext>
            </a:extLst>
          </p:cNvPr>
          <p:cNvSpPr>
            <a:spLocks noGrp="1"/>
          </p:cNvSpPr>
          <p:nvPr>
            <p:ph type="sldNum" sz="quarter" idx="12"/>
          </p:nvPr>
        </p:nvSpPr>
        <p:spPr/>
        <p:txBody>
          <a:bodyPr/>
          <a:lstStyle>
            <a:lvl1pPr>
              <a:defRPr/>
            </a:lvl1pPr>
          </a:lstStyle>
          <a:p>
            <a:pPr>
              <a:defRPr/>
            </a:pPr>
            <a:fld id="{369C8D3D-3FC3-2143-A180-065C6A8FCBD6}" type="slidenum">
              <a:rPr lang="it-IT" altLang="it-IT"/>
              <a:pPr>
                <a:defRPr/>
              </a:pPr>
              <a:t>‹N›</a:t>
            </a:fld>
            <a:endParaRPr lang="it-IT" altLang="it-IT"/>
          </a:p>
        </p:txBody>
      </p:sp>
    </p:spTree>
    <p:extLst>
      <p:ext uri="{BB962C8B-B14F-4D97-AF65-F5344CB8AC3E}">
        <p14:creationId xmlns:p14="http://schemas.microsoft.com/office/powerpoint/2010/main" val="150586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3">
            <a:extLst>
              <a:ext uri="{FF2B5EF4-FFF2-40B4-BE49-F238E27FC236}">
                <a16:creationId xmlns:a16="http://schemas.microsoft.com/office/drawing/2014/main" id="{ADBA60F3-A752-1847-9A22-1B14F15CB389}"/>
              </a:ext>
            </a:extLst>
          </p:cNvPr>
          <p:cNvSpPr>
            <a:spLocks noGrp="1"/>
          </p:cNvSpPr>
          <p:nvPr>
            <p:ph type="dt" sz="half" idx="10"/>
          </p:nvPr>
        </p:nvSpPr>
        <p:spPr/>
        <p:txBody>
          <a:bodyPr/>
          <a:lstStyle>
            <a:lvl1pPr>
              <a:defRPr/>
            </a:lvl1pPr>
          </a:lstStyle>
          <a:p>
            <a:pPr>
              <a:defRPr/>
            </a:pPr>
            <a:fld id="{C9F5B5CD-6AC9-B14D-81DF-9A83102C9609}" type="datetime1">
              <a:rPr lang="it-IT" altLang="it-IT" smtClean="0"/>
              <a:t>28/01/20</a:t>
            </a:fld>
            <a:endParaRPr lang="it-IT" altLang="it-IT"/>
          </a:p>
        </p:txBody>
      </p:sp>
      <p:sp>
        <p:nvSpPr>
          <p:cNvPr id="4" name="Segnaposto piè di pagina 4">
            <a:extLst>
              <a:ext uri="{FF2B5EF4-FFF2-40B4-BE49-F238E27FC236}">
                <a16:creationId xmlns:a16="http://schemas.microsoft.com/office/drawing/2014/main" id="{743C7041-F6E8-B642-B6F2-C95DA340CF0F}"/>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003695A8-26B8-0D4B-B359-55C45A882605}"/>
              </a:ext>
            </a:extLst>
          </p:cNvPr>
          <p:cNvSpPr>
            <a:spLocks noGrp="1"/>
          </p:cNvSpPr>
          <p:nvPr>
            <p:ph type="sldNum" sz="quarter" idx="12"/>
          </p:nvPr>
        </p:nvSpPr>
        <p:spPr/>
        <p:txBody>
          <a:bodyPr/>
          <a:lstStyle>
            <a:lvl1pPr>
              <a:defRPr/>
            </a:lvl1pPr>
          </a:lstStyle>
          <a:p>
            <a:pPr>
              <a:defRPr/>
            </a:pPr>
            <a:fld id="{9ACE9EA2-8C82-6940-BDAE-1AA68ECAC2E8}" type="slidenum">
              <a:rPr lang="it-IT" altLang="it-IT"/>
              <a:pPr>
                <a:defRPr/>
              </a:pPr>
              <a:t>‹N›</a:t>
            </a:fld>
            <a:endParaRPr lang="it-IT" altLang="it-IT"/>
          </a:p>
        </p:txBody>
      </p:sp>
    </p:spTree>
    <p:extLst>
      <p:ext uri="{BB962C8B-B14F-4D97-AF65-F5344CB8AC3E}">
        <p14:creationId xmlns:p14="http://schemas.microsoft.com/office/powerpoint/2010/main" val="206441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737E38FF-173A-0145-B0F8-112D33153332}"/>
              </a:ext>
            </a:extLst>
          </p:cNvPr>
          <p:cNvSpPr>
            <a:spLocks noGrp="1"/>
          </p:cNvSpPr>
          <p:nvPr>
            <p:ph type="dt" sz="half" idx="10"/>
          </p:nvPr>
        </p:nvSpPr>
        <p:spPr/>
        <p:txBody>
          <a:bodyPr/>
          <a:lstStyle>
            <a:lvl1pPr>
              <a:defRPr/>
            </a:lvl1pPr>
          </a:lstStyle>
          <a:p>
            <a:pPr>
              <a:defRPr/>
            </a:pPr>
            <a:fld id="{EEE7703D-C896-5F4E-8757-2A0067684A3E}" type="datetime1">
              <a:rPr lang="it-IT" altLang="it-IT" smtClean="0"/>
              <a:t>28/01/20</a:t>
            </a:fld>
            <a:endParaRPr lang="it-IT" altLang="it-IT"/>
          </a:p>
        </p:txBody>
      </p:sp>
      <p:sp>
        <p:nvSpPr>
          <p:cNvPr id="3" name="Segnaposto piè di pagina 4">
            <a:extLst>
              <a:ext uri="{FF2B5EF4-FFF2-40B4-BE49-F238E27FC236}">
                <a16:creationId xmlns:a16="http://schemas.microsoft.com/office/drawing/2014/main" id="{55E043F2-36D2-244F-AFCF-BCE484C65D88}"/>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FA39F7ED-ECE9-3242-8F45-04661F879E58}"/>
              </a:ext>
            </a:extLst>
          </p:cNvPr>
          <p:cNvSpPr>
            <a:spLocks noGrp="1"/>
          </p:cNvSpPr>
          <p:nvPr>
            <p:ph type="sldNum" sz="quarter" idx="12"/>
          </p:nvPr>
        </p:nvSpPr>
        <p:spPr/>
        <p:txBody>
          <a:bodyPr/>
          <a:lstStyle>
            <a:lvl1pPr>
              <a:defRPr/>
            </a:lvl1pPr>
          </a:lstStyle>
          <a:p>
            <a:pPr>
              <a:defRPr/>
            </a:pPr>
            <a:fld id="{ADFED0EF-BCCF-4847-8BD2-D00157E78173}" type="slidenum">
              <a:rPr lang="it-IT" altLang="it-IT"/>
              <a:pPr>
                <a:defRPr/>
              </a:pPr>
              <a:t>‹N›</a:t>
            </a:fld>
            <a:endParaRPr lang="it-IT" altLang="it-IT"/>
          </a:p>
        </p:txBody>
      </p:sp>
    </p:spTree>
    <p:extLst>
      <p:ext uri="{BB962C8B-B14F-4D97-AF65-F5344CB8AC3E}">
        <p14:creationId xmlns:p14="http://schemas.microsoft.com/office/powerpoint/2010/main" val="154260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73BC52F8-FA95-E64C-A575-10D0EAE2CAE3}"/>
              </a:ext>
            </a:extLst>
          </p:cNvPr>
          <p:cNvSpPr>
            <a:spLocks noGrp="1"/>
          </p:cNvSpPr>
          <p:nvPr>
            <p:ph type="dt" sz="half" idx="10"/>
          </p:nvPr>
        </p:nvSpPr>
        <p:spPr/>
        <p:txBody>
          <a:bodyPr/>
          <a:lstStyle>
            <a:lvl1pPr>
              <a:defRPr/>
            </a:lvl1pPr>
          </a:lstStyle>
          <a:p>
            <a:pPr>
              <a:defRPr/>
            </a:pPr>
            <a:fld id="{AAD20C1E-BF26-194B-BE94-3446771DD637}" type="datetime1">
              <a:rPr lang="it-IT" altLang="it-IT" smtClean="0"/>
              <a:t>28/01/20</a:t>
            </a:fld>
            <a:endParaRPr lang="it-IT" altLang="it-IT"/>
          </a:p>
        </p:txBody>
      </p:sp>
      <p:sp>
        <p:nvSpPr>
          <p:cNvPr id="6" name="Segnaposto piè di pagina 4">
            <a:extLst>
              <a:ext uri="{FF2B5EF4-FFF2-40B4-BE49-F238E27FC236}">
                <a16:creationId xmlns:a16="http://schemas.microsoft.com/office/drawing/2014/main" id="{D7E06CDB-1B4D-6A40-82F3-237340891626}"/>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2231C6B2-CC99-1C42-948B-ECC4710EC2DD}"/>
              </a:ext>
            </a:extLst>
          </p:cNvPr>
          <p:cNvSpPr>
            <a:spLocks noGrp="1"/>
          </p:cNvSpPr>
          <p:nvPr>
            <p:ph type="sldNum" sz="quarter" idx="12"/>
          </p:nvPr>
        </p:nvSpPr>
        <p:spPr/>
        <p:txBody>
          <a:bodyPr/>
          <a:lstStyle>
            <a:lvl1pPr>
              <a:defRPr/>
            </a:lvl1pPr>
          </a:lstStyle>
          <a:p>
            <a:pPr>
              <a:defRPr/>
            </a:pPr>
            <a:fld id="{13DD2E86-30E3-CF4F-BC53-CA9A27C9EA99}" type="slidenum">
              <a:rPr lang="it-IT" altLang="it-IT"/>
              <a:pPr>
                <a:defRPr/>
              </a:pPr>
              <a:t>‹N›</a:t>
            </a:fld>
            <a:endParaRPr lang="it-IT" altLang="it-IT"/>
          </a:p>
        </p:txBody>
      </p:sp>
    </p:spTree>
    <p:extLst>
      <p:ext uri="{BB962C8B-B14F-4D97-AF65-F5344CB8AC3E}">
        <p14:creationId xmlns:p14="http://schemas.microsoft.com/office/powerpoint/2010/main" val="120629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79F990D8-AD02-F148-9AF2-E7BAED3A04F3}"/>
              </a:ext>
            </a:extLst>
          </p:cNvPr>
          <p:cNvSpPr>
            <a:spLocks noGrp="1"/>
          </p:cNvSpPr>
          <p:nvPr>
            <p:ph type="dt" sz="half" idx="10"/>
          </p:nvPr>
        </p:nvSpPr>
        <p:spPr/>
        <p:txBody>
          <a:bodyPr/>
          <a:lstStyle>
            <a:lvl1pPr>
              <a:defRPr/>
            </a:lvl1pPr>
          </a:lstStyle>
          <a:p>
            <a:pPr>
              <a:defRPr/>
            </a:pPr>
            <a:fld id="{2E1DCFA1-C5A2-5349-AA29-428E46D9A629}" type="datetime1">
              <a:rPr lang="it-IT" altLang="it-IT" smtClean="0"/>
              <a:t>28/01/20</a:t>
            </a:fld>
            <a:endParaRPr lang="it-IT" altLang="it-IT"/>
          </a:p>
        </p:txBody>
      </p:sp>
      <p:sp>
        <p:nvSpPr>
          <p:cNvPr id="6" name="Segnaposto piè di pagina 4">
            <a:extLst>
              <a:ext uri="{FF2B5EF4-FFF2-40B4-BE49-F238E27FC236}">
                <a16:creationId xmlns:a16="http://schemas.microsoft.com/office/drawing/2014/main" id="{0241E6F4-706F-CB42-A087-50515CF6349B}"/>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712437AB-79E1-5643-A410-60FA7E33CD8D}"/>
              </a:ext>
            </a:extLst>
          </p:cNvPr>
          <p:cNvSpPr>
            <a:spLocks noGrp="1"/>
          </p:cNvSpPr>
          <p:nvPr>
            <p:ph type="sldNum" sz="quarter" idx="12"/>
          </p:nvPr>
        </p:nvSpPr>
        <p:spPr/>
        <p:txBody>
          <a:bodyPr/>
          <a:lstStyle>
            <a:lvl1pPr>
              <a:defRPr/>
            </a:lvl1pPr>
          </a:lstStyle>
          <a:p>
            <a:pPr>
              <a:defRPr/>
            </a:pPr>
            <a:fld id="{1D55D9DD-00FF-2347-813B-1842D315C6E6}" type="slidenum">
              <a:rPr lang="it-IT" altLang="it-IT"/>
              <a:pPr>
                <a:defRPr/>
              </a:pPr>
              <a:t>‹N›</a:t>
            </a:fld>
            <a:endParaRPr lang="it-IT" altLang="it-IT"/>
          </a:p>
        </p:txBody>
      </p:sp>
    </p:spTree>
    <p:extLst>
      <p:ext uri="{BB962C8B-B14F-4D97-AF65-F5344CB8AC3E}">
        <p14:creationId xmlns:p14="http://schemas.microsoft.com/office/powerpoint/2010/main" val="371426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DCD7C422-DD03-D440-9BE9-EC1768C206C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Segnaposto testo 2">
            <a:extLst>
              <a:ext uri="{FF2B5EF4-FFF2-40B4-BE49-F238E27FC236}">
                <a16:creationId xmlns:a16="http://schemas.microsoft.com/office/drawing/2014/main" id="{87D7E269-AF3F-C340-85B5-1EDD99A347C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4A443B0F-7DAC-4D7B-B542-D5410CA25DB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E38B062-CE8E-F04E-BA66-AD1156BBA015}" type="datetime1">
              <a:rPr lang="it-IT" altLang="it-IT" smtClean="0"/>
              <a:t>28/01/20</a:t>
            </a:fld>
            <a:endParaRPr lang="it-IT" altLang="it-IT"/>
          </a:p>
        </p:txBody>
      </p:sp>
      <p:sp>
        <p:nvSpPr>
          <p:cNvPr id="5" name="Segnaposto piè di pagina 4">
            <a:extLst>
              <a:ext uri="{FF2B5EF4-FFF2-40B4-BE49-F238E27FC236}">
                <a16:creationId xmlns:a16="http://schemas.microsoft.com/office/drawing/2014/main" id="{1796B794-03B5-4928-A49A-AA81DD87D9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a:extLst>
              <a:ext uri="{FF2B5EF4-FFF2-40B4-BE49-F238E27FC236}">
                <a16:creationId xmlns:a16="http://schemas.microsoft.com/office/drawing/2014/main" id="{774D7553-2883-4BE7-BE5F-0F1BFE42A8D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D141A5B-9A3D-3A4C-B7C1-E80DEC859FF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arera.it/it/docs/19/003-19drif.htm" TargetMode="External"/><Relationship Id="rId5" Type="http://schemas.openxmlformats.org/officeDocument/2006/relationships/hyperlink" Target="https://www.arera.it/it/docs/19/444-19.htm" TargetMode="External"/><Relationship Id="rId4" Type="http://schemas.openxmlformats.org/officeDocument/2006/relationships/hyperlink" Target="https://www.arera.it/it/docs/19/004-19drif.ht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6.tiff"/></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2" descr="003.png">
            <a:extLst>
              <a:ext uri="{FF2B5EF4-FFF2-40B4-BE49-F238E27FC236}">
                <a16:creationId xmlns:a16="http://schemas.microsoft.com/office/drawing/2014/main" id="{F6650950-B52B-A44A-A216-F413D2C834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CasellaDiTesto 5">
            <a:extLst>
              <a:ext uri="{FF2B5EF4-FFF2-40B4-BE49-F238E27FC236}">
                <a16:creationId xmlns:a16="http://schemas.microsoft.com/office/drawing/2014/main" id="{9C8DAC37-34EB-F449-9D35-4CFF0FA55CD9}"/>
              </a:ext>
            </a:extLst>
          </p:cNvPr>
          <p:cNvSpPr txBox="1">
            <a:spLocks noChangeArrowheads="1"/>
          </p:cNvSpPr>
          <p:nvPr/>
        </p:nvSpPr>
        <p:spPr bwMode="auto">
          <a:xfrm>
            <a:off x="255588" y="395288"/>
            <a:ext cx="8490847" cy="207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FontTx/>
              <a:buNone/>
            </a:pPr>
            <a:r>
              <a:rPr lang="it-IT" altLang="it-IT" sz="4000" dirty="0">
                <a:latin typeface="Baskerville" panose="02020502070401020303" pitchFamily="18" charset="0"/>
              </a:rPr>
              <a:t>Gli adempimenti connessi alla gestione della TARI alla luce delle deliberazioni ARERA e delle modifiche legislative intervenute</a:t>
            </a:r>
            <a:endParaRPr lang="it-IT" altLang="it-IT" sz="5400" dirty="0">
              <a:latin typeface="Baskerville MT Std" panose="02020502070401020303" pitchFamily="18" charset="0"/>
            </a:endParaRPr>
          </a:p>
        </p:txBody>
      </p:sp>
      <p:cxnSp>
        <p:nvCxnSpPr>
          <p:cNvPr id="8" name="Connettore 1 7">
            <a:extLst>
              <a:ext uri="{FF2B5EF4-FFF2-40B4-BE49-F238E27FC236}">
                <a16:creationId xmlns:a16="http://schemas.microsoft.com/office/drawing/2014/main" id="{EDA641AC-639C-44FD-A4B7-0DBC79A58449}"/>
              </a:ext>
            </a:extLst>
          </p:cNvPr>
          <p:cNvCxnSpPr/>
          <p:nvPr/>
        </p:nvCxnSpPr>
        <p:spPr>
          <a:xfrm>
            <a:off x="544513" y="3398838"/>
            <a:ext cx="804862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7" name="CasellaDiTesto 8">
            <a:extLst>
              <a:ext uri="{FF2B5EF4-FFF2-40B4-BE49-F238E27FC236}">
                <a16:creationId xmlns:a16="http://schemas.microsoft.com/office/drawing/2014/main" id="{654365AD-27F3-1748-A8BB-822B46255454}"/>
              </a:ext>
            </a:extLst>
          </p:cNvPr>
          <p:cNvSpPr txBox="1">
            <a:spLocks noChangeArrowheads="1"/>
          </p:cNvSpPr>
          <p:nvPr/>
        </p:nvSpPr>
        <p:spPr bwMode="auto">
          <a:xfrm>
            <a:off x="428625" y="3513138"/>
            <a:ext cx="8164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2400" b="1" dirty="0"/>
              <a:t>Prof. Avv. Tommaso Ventre</a:t>
            </a:r>
          </a:p>
          <a:p>
            <a:pPr>
              <a:spcBef>
                <a:spcPct val="0"/>
              </a:spcBef>
              <a:buFontTx/>
              <a:buNone/>
            </a:pPr>
            <a:r>
              <a:rPr lang="it-IT" altLang="it-IT" sz="2400" dirty="0"/>
              <a:t>professore aggregato di Fiscalità  degli enti locali </a:t>
            </a:r>
          </a:p>
          <a:p>
            <a:pPr>
              <a:spcBef>
                <a:spcPct val="0"/>
              </a:spcBef>
              <a:buFontTx/>
              <a:buNone/>
            </a:pPr>
            <a:r>
              <a:rPr lang="it-IT" altLang="it-IT" sz="2400" dirty="0"/>
              <a:t>e di </a:t>
            </a:r>
            <a:r>
              <a:rPr lang="it-IT" altLang="it-IT" sz="2400" dirty="0" err="1"/>
              <a:t>Governance</a:t>
            </a:r>
            <a:r>
              <a:rPr lang="it-IT" altLang="it-IT" sz="2400" dirty="0"/>
              <a:t> dei tributi locali</a:t>
            </a:r>
          </a:p>
        </p:txBody>
      </p:sp>
      <p:sp>
        <p:nvSpPr>
          <p:cNvPr id="3078" name="CasellaDiTesto 9">
            <a:extLst>
              <a:ext uri="{FF2B5EF4-FFF2-40B4-BE49-F238E27FC236}">
                <a16:creationId xmlns:a16="http://schemas.microsoft.com/office/drawing/2014/main" id="{9D117C96-067C-0646-9281-AE9750FF6F20}"/>
              </a:ext>
            </a:extLst>
          </p:cNvPr>
          <p:cNvSpPr txBox="1">
            <a:spLocks noChangeArrowheads="1"/>
          </p:cNvSpPr>
          <p:nvPr/>
        </p:nvSpPr>
        <p:spPr bwMode="auto">
          <a:xfrm>
            <a:off x="412750" y="5807075"/>
            <a:ext cx="1697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latin typeface="Baskerville" panose="02020502070401020303" pitchFamily="18" charset="0"/>
              </a:rPr>
              <a:t>29 gennaio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C52A1DFA-AAEC-994E-9990-994C44E1C4B1}"/>
              </a:ext>
            </a:extLst>
          </p:cNvPr>
          <p:cNvSpPr>
            <a:spLocks noGrp="1"/>
          </p:cNvSpPr>
          <p:nvPr>
            <p:ph type="title"/>
          </p:nvPr>
        </p:nvSpPr>
        <p:spPr/>
        <p:txBody>
          <a:bodyPr/>
          <a:lstStyle/>
          <a:p>
            <a:endParaRPr lang="it-IT" altLang="it-IT"/>
          </a:p>
        </p:txBody>
      </p:sp>
      <p:sp>
        <p:nvSpPr>
          <p:cNvPr id="4099" name="Segnaposto contenuto 2">
            <a:extLst>
              <a:ext uri="{FF2B5EF4-FFF2-40B4-BE49-F238E27FC236}">
                <a16:creationId xmlns:a16="http://schemas.microsoft.com/office/drawing/2014/main" id="{9379957C-84C7-8B49-8667-C45FCCDBDB62}"/>
              </a:ext>
            </a:extLst>
          </p:cNvPr>
          <p:cNvSpPr>
            <a:spLocks noGrp="1"/>
          </p:cNvSpPr>
          <p:nvPr>
            <p:ph idx="1"/>
          </p:nvPr>
        </p:nvSpPr>
        <p:spPr/>
        <p:txBody>
          <a:bodyPr/>
          <a:lstStyle/>
          <a:p>
            <a:endParaRPr lang="it-IT" altLang="it-IT"/>
          </a:p>
        </p:txBody>
      </p:sp>
      <p:pic>
        <p:nvPicPr>
          <p:cNvPr id="4100" name="Immagine 8">
            <a:extLst>
              <a:ext uri="{FF2B5EF4-FFF2-40B4-BE49-F238E27FC236}">
                <a16:creationId xmlns:a16="http://schemas.microsoft.com/office/drawing/2014/main" id="{ED11165E-C778-DA4C-8E40-4A5947601F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Segnaposto contenuto 5">
            <a:extLst>
              <a:ext uri="{FF2B5EF4-FFF2-40B4-BE49-F238E27FC236}">
                <a16:creationId xmlns:a16="http://schemas.microsoft.com/office/drawing/2014/main" id="{12AEFBCB-967F-1843-A189-6BE1BF73AA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74638"/>
            <a:ext cx="8578850"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C7FB57AD-CCD5-C446-9F16-93D2C69B7238}"/>
              </a:ext>
            </a:extLst>
          </p:cNvPr>
          <p:cNvSpPr>
            <a:spLocks noGrp="1"/>
          </p:cNvSpPr>
          <p:nvPr>
            <p:ph type="sldNum" sz="quarter" idx="12"/>
          </p:nvPr>
        </p:nvSpPr>
        <p:spPr/>
        <p:txBody>
          <a:bodyPr/>
          <a:lstStyle/>
          <a:p>
            <a:pPr>
              <a:defRPr/>
            </a:pPr>
            <a:fld id="{A6ACF98E-F2FE-7546-A4CF-A4AE329E291F}" type="slidenum">
              <a:rPr lang="it-IT" altLang="it-IT" smtClean="0"/>
              <a:pPr>
                <a:defRPr/>
              </a:pPr>
              <a:t>10</a:t>
            </a:fld>
            <a:endParaRPr lang="it-IT" altLang="it-IT"/>
          </a:p>
        </p:txBody>
      </p:sp>
      <p:sp>
        <p:nvSpPr>
          <p:cNvPr id="3" name="Freccia a sinistra 2">
            <a:extLst>
              <a:ext uri="{FF2B5EF4-FFF2-40B4-BE49-F238E27FC236}">
                <a16:creationId xmlns:a16="http://schemas.microsoft.com/office/drawing/2014/main" id="{2A1FD7E9-1345-4B95-B5C5-8FB500499441}"/>
              </a:ext>
            </a:extLst>
          </p:cNvPr>
          <p:cNvSpPr/>
          <p:nvPr/>
        </p:nvSpPr>
        <p:spPr>
          <a:xfrm rot="19603789">
            <a:off x="5191690" y="502067"/>
            <a:ext cx="1703096" cy="1259192"/>
          </a:xfrm>
          <a:prstGeom prst="leftArrow">
            <a:avLst>
              <a:gd name="adj1" fmla="val 63214"/>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id="{23B8496F-F370-6643-813E-F41311645AAA}"/>
              </a:ext>
            </a:extLst>
          </p:cNvPr>
          <p:cNvSpPr>
            <a:spLocks noGrp="1"/>
          </p:cNvSpPr>
          <p:nvPr>
            <p:ph type="title"/>
          </p:nvPr>
        </p:nvSpPr>
        <p:spPr/>
        <p:txBody>
          <a:bodyPr/>
          <a:lstStyle/>
          <a:p>
            <a:endParaRPr lang="it-IT" altLang="it-IT"/>
          </a:p>
        </p:txBody>
      </p:sp>
      <p:sp>
        <p:nvSpPr>
          <p:cNvPr id="13315" name="Segnaposto contenuto 2">
            <a:extLst>
              <a:ext uri="{FF2B5EF4-FFF2-40B4-BE49-F238E27FC236}">
                <a16:creationId xmlns:a16="http://schemas.microsoft.com/office/drawing/2014/main" id="{67A3AA76-5CAC-1C44-AAB3-A87DF1F88BC7}"/>
              </a:ext>
            </a:extLst>
          </p:cNvPr>
          <p:cNvSpPr>
            <a:spLocks noGrp="1"/>
          </p:cNvSpPr>
          <p:nvPr>
            <p:ph idx="1"/>
          </p:nvPr>
        </p:nvSpPr>
        <p:spPr/>
        <p:txBody>
          <a:bodyPr/>
          <a:lstStyle/>
          <a:p>
            <a:endParaRPr lang="it-IT" altLang="it-IT"/>
          </a:p>
        </p:txBody>
      </p:sp>
      <p:pic>
        <p:nvPicPr>
          <p:cNvPr id="13316" name="Immagine 8">
            <a:extLst>
              <a:ext uri="{FF2B5EF4-FFF2-40B4-BE49-F238E27FC236}">
                <a16:creationId xmlns:a16="http://schemas.microsoft.com/office/drawing/2014/main" id="{089B0603-3EA9-7649-8D2F-DE7785BEE8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318" name="Titolo 2">
            <a:extLst>
              <a:ext uri="{FF2B5EF4-FFF2-40B4-BE49-F238E27FC236}">
                <a16:creationId xmlns:a16="http://schemas.microsoft.com/office/drawing/2014/main" id="{DF295856-C4CC-D846-8D2D-933387B1AB0B}"/>
              </a:ext>
            </a:extLst>
          </p:cNvPr>
          <p:cNvSpPr txBox="1">
            <a:spLocks/>
          </p:cNvSpPr>
          <p:nvPr/>
        </p:nvSpPr>
        <p:spPr bwMode="auto">
          <a:xfrm>
            <a:off x="442913" y="260350"/>
            <a:ext cx="82565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dirty="0">
                <a:solidFill>
                  <a:srgbClr val="FF0000"/>
                </a:solidFill>
              </a:rPr>
              <a:t>443/2019 sintesi dell’intervento</a:t>
            </a:r>
          </a:p>
        </p:txBody>
      </p:sp>
      <p:sp>
        <p:nvSpPr>
          <p:cNvPr id="2" name="Segnaposto numero diapositiva 1">
            <a:extLst>
              <a:ext uri="{FF2B5EF4-FFF2-40B4-BE49-F238E27FC236}">
                <a16:creationId xmlns:a16="http://schemas.microsoft.com/office/drawing/2014/main" id="{E2E42046-21AF-074E-A5C0-75FBA35078D4}"/>
              </a:ext>
            </a:extLst>
          </p:cNvPr>
          <p:cNvSpPr>
            <a:spLocks noGrp="1"/>
          </p:cNvSpPr>
          <p:nvPr>
            <p:ph type="sldNum" sz="quarter" idx="12"/>
          </p:nvPr>
        </p:nvSpPr>
        <p:spPr/>
        <p:txBody>
          <a:bodyPr/>
          <a:lstStyle/>
          <a:p>
            <a:pPr>
              <a:defRPr/>
            </a:pPr>
            <a:fld id="{A6ACF98E-F2FE-7546-A4CF-A4AE329E291F}" type="slidenum">
              <a:rPr lang="it-IT" altLang="it-IT" smtClean="0"/>
              <a:pPr>
                <a:defRPr/>
              </a:pPr>
              <a:t>11</a:t>
            </a:fld>
            <a:endParaRPr lang="it-IT" altLang="it-IT"/>
          </a:p>
        </p:txBody>
      </p:sp>
      <p:sp>
        <p:nvSpPr>
          <p:cNvPr id="3" name="Rettangolo 2">
            <a:extLst>
              <a:ext uri="{FF2B5EF4-FFF2-40B4-BE49-F238E27FC236}">
                <a16:creationId xmlns:a16="http://schemas.microsoft.com/office/drawing/2014/main" id="{0C15D338-EE7D-475D-A231-E26A3CB15E47}"/>
              </a:ext>
            </a:extLst>
          </p:cNvPr>
          <p:cNvSpPr/>
          <p:nvPr/>
        </p:nvSpPr>
        <p:spPr>
          <a:xfrm>
            <a:off x="486731" y="4984740"/>
            <a:ext cx="8331375" cy="1569660"/>
          </a:xfrm>
          <a:prstGeom prst="rect">
            <a:avLst/>
          </a:prstGeom>
        </p:spPr>
        <p:txBody>
          <a:bodyPr wrap="square">
            <a:spAutoFit/>
          </a:bodyPr>
          <a:lstStyle/>
          <a:p>
            <a:pPr marL="285750" indent="-285750">
              <a:buFont typeface="Wingdings" panose="05000000000000000000" pitchFamily="2" charset="2"/>
              <a:buChar char="ü"/>
            </a:pPr>
            <a:r>
              <a:rPr lang="it-IT" sz="2400" dirty="0"/>
              <a:t>fattore di sharing dei proventi da vendita di energia e di materia a favore dei gestori </a:t>
            </a:r>
          </a:p>
          <a:p>
            <a:pPr marL="285750" indent="-285750">
              <a:buFont typeface="Wingdings" panose="05000000000000000000" pitchFamily="2" charset="2"/>
              <a:buChar char="ü"/>
            </a:pPr>
            <a:r>
              <a:rPr lang="it-IT" sz="2400" dirty="0"/>
              <a:t>Inserimento di coefficienti per il miglioramento previsto della qualità </a:t>
            </a:r>
          </a:p>
        </p:txBody>
      </p:sp>
      <p:sp>
        <p:nvSpPr>
          <p:cNvPr id="9" name="Rettangolo con angoli arrotondati 11">
            <a:extLst>
              <a:ext uri="{FF2B5EF4-FFF2-40B4-BE49-F238E27FC236}">
                <a16:creationId xmlns:a16="http://schemas.microsoft.com/office/drawing/2014/main" id="{B3E6B39E-AE71-437C-810D-A4EFA3C74813}"/>
              </a:ext>
            </a:extLst>
          </p:cNvPr>
          <p:cNvSpPr/>
          <p:nvPr/>
        </p:nvSpPr>
        <p:spPr>
          <a:xfrm>
            <a:off x="325893" y="1238018"/>
            <a:ext cx="4823623" cy="3033805"/>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3">
            <a:extLst>
              <a:ext uri="{FF2B5EF4-FFF2-40B4-BE49-F238E27FC236}">
                <a16:creationId xmlns:a16="http://schemas.microsoft.com/office/drawing/2014/main" id="{C7F81BB5-55C0-42DD-82FA-70130C5214CB}"/>
              </a:ext>
            </a:extLst>
          </p:cNvPr>
          <p:cNvSpPr/>
          <p:nvPr/>
        </p:nvSpPr>
        <p:spPr>
          <a:xfrm>
            <a:off x="486731" y="1204754"/>
            <a:ext cx="4501946" cy="3170099"/>
          </a:xfrm>
          <a:prstGeom prst="rect">
            <a:avLst/>
          </a:prstGeom>
        </p:spPr>
        <p:txBody>
          <a:bodyPr wrap="square">
            <a:spAutoFit/>
          </a:bodyPr>
          <a:lstStyle/>
          <a:p>
            <a:pPr marL="285750" indent="-285750">
              <a:buFont typeface="Wingdings" panose="05000000000000000000" pitchFamily="2" charset="2"/>
              <a:buChar char="ü"/>
            </a:pPr>
            <a:r>
              <a:rPr lang="it-IT" sz="2000" dirty="0">
                <a:solidFill>
                  <a:srgbClr val="FF0000"/>
                </a:solidFill>
              </a:rPr>
              <a:t>il perimetro regolatorio</a:t>
            </a:r>
            <a:r>
              <a:rPr lang="it-IT" sz="2000" dirty="0"/>
              <a:t> </a:t>
            </a:r>
          </a:p>
          <a:p>
            <a:pPr marL="285750" indent="-285750">
              <a:buFont typeface="Wingdings" panose="05000000000000000000" pitchFamily="2" charset="2"/>
              <a:buChar char="ü"/>
            </a:pPr>
            <a:r>
              <a:rPr lang="it-IT" sz="2000" dirty="0">
                <a:solidFill>
                  <a:srgbClr val="FF0000"/>
                </a:solidFill>
              </a:rPr>
              <a:t>limite di crescita annuale </a:t>
            </a:r>
            <a:r>
              <a:rPr lang="it-IT" sz="2000" dirty="0"/>
              <a:t>legato a miglioramento previsto della qualità o a modifiche del perimetro gestionale </a:t>
            </a:r>
          </a:p>
          <a:p>
            <a:pPr marL="285750" indent="-285750">
              <a:buFont typeface="Wingdings" panose="05000000000000000000" pitchFamily="2" charset="2"/>
              <a:buChar char="ü"/>
            </a:pPr>
            <a:r>
              <a:rPr lang="it-IT" sz="2000" dirty="0">
                <a:solidFill>
                  <a:srgbClr val="FF0000"/>
                </a:solidFill>
              </a:rPr>
              <a:t>corrispettivi calcolati sulla base dei costi effettivi </a:t>
            </a:r>
            <a:r>
              <a:rPr lang="it-IT" sz="2000" dirty="0"/>
              <a:t>e non sulla base di previsioni  </a:t>
            </a:r>
          </a:p>
          <a:p>
            <a:pPr marL="285750" indent="-285750">
              <a:buFont typeface="Wingdings" panose="05000000000000000000" pitchFamily="2" charset="2"/>
              <a:buChar char="ü"/>
            </a:pPr>
            <a:r>
              <a:rPr lang="it-IT" sz="2000" dirty="0"/>
              <a:t>parametri di possibile </a:t>
            </a:r>
            <a:r>
              <a:rPr lang="it-IT" sz="2000" dirty="0">
                <a:solidFill>
                  <a:srgbClr val="FF0000"/>
                </a:solidFill>
              </a:rPr>
              <a:t>incremento tariffario legato a risultati verificabili </a:t>
            </a:r>
          </a:p>
          <a:p>
            <a:pPr marL="285750" indent="-285750">
              <a:buFont typeface="Wingdings" panose="05000000000000000000" pitchFamily="2" charset="2"/>
              <a:buChar char="ü"/>
            </a:pPr>
            <a:r>
              <a:rPr lang="it-IT" sz="2000" dirty="0">
                <a:solidFill>
                  <a:srgbClr val="FF0000"/>
                </a:solidFill>
              </a:rPr>
              <a:t>tempi certi ed uniformi</a:t>
            </a:r>
          </a:p>
        </p:txBody>
      </p:sp>
      <p:sp>
        <p:nvSpPr>
          <p:cNvPr id="11" name="Rettangolo con angoli arrotondati 11">
            <a:extLst>
              <a:ext uri="{FF2B5EF4-FFF2-40B4-BE49-F238E27FC236}">
                <a16:creationId xmlns:a16="http://schemas.microsoft.com/office/drawing/2014/main" id="{3B97705F-3E01-48B3-9B59-6F83156179D1}"/>
              </a:ext>
            </a:extLst>
          </p:cNvPr>
          <p:cNvSpPr/>
          <p:nvPr/>
        </p:nvSpPr>
        <p:spPr>
          <a:xfrm>
            <a:off x="350959" y="5022052"/>
            <a:ext cx="8533893" cy="1499557"/>
          </a:xfrm>
          <a:prstGeom prst="roundRect">
            <a:avLst/>
          </a:prstGeom>
          <a:noFill/>
          <a:ln w="349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Rettangolo 4">
            <a:extLst>
              <a:ext uri="{FF2B5EF4-FFF2-40B4-BE49-F238E27FC236}">
                <a16:creationId xmlns:a16="http://schemas.microsoft.com/office/drawing/2014/main" id="{2433D0BD-7B6D-4EA4-8F4F-FEABAF3EB9FE}"/>
              </a:ext>
            </a:extLst>
          </p:cNvPr>
          <p:cNvSpPr/>
          <p:nvPr/>
        </p:nvSpPr>
        <p:spPr>
          <a:xfrm>
            <a:off x="5444035" y="1387578"/>
            <a:ext cx="3134774" cy="2846933"/>
          </a:xfrm>
          <a:prstGeom prst="rect">
            <a:avLst/>
          </a:prstGeom>
        </p:spPr>
        <p:txBody>
          <a:bodyPr wrap="square">
            <a:spAutoFit/>
          </a:bodyPr>
          <a:lstStyle/>
          <a:p>
            <a:pPr marL="285750" indent="-285750">
              <a:buFont typeface="Wingdings" panose="05000000000000000000" pitchFamily="2" charset="2"/>
              <a:buChar char="ü"/>
            </a:pPr>
            <a:r>
              <a:rPr lang="it-IT" sz="2300" dirty="0"/>
              <a:t>il ricalcolo dei costi efficienti dell’anno a-2 con eventuale conguaglio</a:t>
            </a:r>
          </a:p>
          <a:p>
            <a:pPr marL="285750" indent="-285750">
              <a:buFont typeface="Wingdings" panose="05000000000000000000" pitchFamily="2" charset="2"/>
              <a:buChar char="ü"/>
            </a:pPr>
            <a:r>
              <a:rPr lang="it-IT" sz="2300" dirty="0"/>
              <a:t>modifica della distribuzione tra parte fissa e parte variabile </a:t>
            </a:r>
          </a:p>
          <a:p>
            <a:pPr marL="285750" indent="-285750">
              <a:buFont typeface="Wingdings" panose="05000000000000000000" pitchFamily="2" charset="2"/>
              <a:buChar char="ü"/>
            </a:pPr>
            <a:endParaRPr lang="it-IT" dirty="0"/>
          </a:p>
        </p:txBody>
      </p:sp>
      <p:sp>
        <p:nvSpPr>
          <p:cNvPr id="14" name="Rettangolo con angoli arrotondati 11">
            <a:extLst>
              <a:ext uri="{FF2B5EF4-FFF2-40B4-BE49-F238E27FC236}">
                <a16:creationId xmlns:a16="http://schemas.microsoft.com/office/drawing/2014/main" id="{FE59B3D5-9A0A-45E4-A93A-ADA8C09D9977}"/>
              </a:ext>
            </a:extLst>
          </p:cNvPr>
          <p:cNvSpPr/>
          <p:nvPr/>
        </p:nvSpPr>
        <p:spPr>
          <a:xfrm>
            <a:off x="5343802" y="1354786"/>
            <a:ext cx="3515984" cy="2606117"/>
          </a:xfrm>
          <a:prstGeom prst="roundRect">
            <a:avLst/>
          </a:prstGeom>
          <a:noFill/>
          <a:ln w="349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Rettangolo 15">
            <a:extLst>
              <a:ext uri="{FF2B5EF4-FFF2-40B4-BE49-F238E27FC236}">
                <a16:creationId xmlns:a16="http://schemas.microsoft.com/office/drawing/2014/main" id="{60AE2F79-F302-4B06-B76B-8EB73956C58F}"/>
              </a:ext>
            </a:extLst>
          </p:cNvPr>
          <p:cNvSpPr/>
          <p:nvPr/>
        </p:nvSpPr>
        <p:spPr>
          <a:xfrm>
            <a:off x="1308230" y="816422"/>
            <a:ext cx="2765052" cy="461665"/>
          </a:xfrm>
          <a:prstGeom prst="rect">
            <a:avLst/>
          </a:prstGeom>
        </p:spPr>
        <p:txBody>
          <a:bodyPr wrap="none">
            <a:spAutoFit/>
          </a:bodyPr>
          <a:lstStyle/>
          <a:p>
            <a:r>
              <a:rPr lang="it-IT" sz="2400" b="1" dirty="0">
                <a:solidFill>
                  <a:srgbClr val="00B050"/>
                </a:solidFill>
              </a:rPr>
              <a:t>NUOVE DEFINIZIONI</a:t>
            </a:r>
          </a:p>
        </p:txBody>
      </p:sp>
      <p:sp>
        <p:nvSpPr>
          <p:cNvPr id="17" name="Rettangolo 16">
            <a:extLst>
              <a:ext uri="{FF2B5EF4-FFF2-40B4-BE49-F238E27FC236}">
                <a16:creationId xmlns:a16="http://schemas.microsoft.com/office/drawing/2014/main" id="{B00F79E3-7AC6-458C-AC84-607F214C761C}"/>
              </a:ext>
            </a:extLst>
          </p:cNvPr>
          <p:cNvSpPr/>
          <p:nvPr/>
        </p:nvSpPr>
        <p:spPr>
          <a:xfrm>
            <a:off x="5810176" y="927100"/>
            <a:ext cx="2745816" cy="461665"/>
          </a:xfrm>
          <a:prstGeom prst="rect">
            <a:avLst/>
          </a:prstGeom>
        </p:spPr>
        <p:txBody>
          <a:bodyPr wrap="none">
            <a:spAutoFit/>
          </a:bodyPr>
          <a:lstStyle/>
          <a:p>
            <a:r>
              <a:rPr lang="it-IT" sz="2400" b="1" dirty="0">
                <a:solidFill>
                  <a:srgbClr val="00B050"/>
                </a:solidFill>
              </a:rPr>
              <a:t>NUOVE PREVISIONI</a:t>
            </a:r>
          </a:p>
        </p:txBody>
      </p:sp>
      <p:sp>
        <p:nvSpPr>
          <p:cNvPr id="18" name="Rettangolo 17">
            <a:extLst>
              <a:ext uri="{FF2B5EF4-FFF2-40B4-BE49-F238E27FC236}">
                <a16:creationId xmlns:a16="http://schemas.microsoft.com/office/drawing/2014/main" id="{A3D63F95-35BC-4221-BC55-41620304950E}"/>
              </a:ext>
            </a:extLst>
          </p:cNvPr>
          <p:cNvSpPr/>
          <p:nvPr/>
        </p:nvSpPr>
        <p:spPr>
          <a:xfrm>
            <a:off x="2653406" y="4478404"/>
            <a:ext cx="2839752" cy="461665"/>
          </a:xfrm>
          <a:prstGeom prst="rect">
            <a:avLst/>
          </a:prstGeom>
        </p:spPr>
        <p:txBody>
          <a:bodyPr wrap="none">
            <a:spAutoFit/>
          </a:bodyPr>
          <a:lstStyle/>
          <a:p>
            <a:r>
              <a:rPr lang="it-IT" sz="2400" b="1" dirty="0">
                <a:solidFill>
                  <a:srgbClr val="00B050"/>
                </a:solidFill>
              </a:rPr>
              <a:t>NUOVI COEFFICIENTI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FC8AA0D6-AC1A-5E46-B108-2805EBC0D044}"/>
              </a:ext>
            </a:extLst>
          </p:cNvPr>
          <p:cNvSpPr>
            <a:spLocks noGrp="1"/>
          </p:cNvSpPr>
          <p:nvPr>
            <p:ph type="title"/>
          </p:nvPr>
        </p:nvSpPr>
        <p:spPr/>
        <p:txBody>
          <a:bodyPr/>
          <a:lstStyle/>
          <a:p>
            <a:endParaRPr lang="it-IT" altLang="it-IT"/>
          </a:p>
        </p:txBody>
      </p:sp>
      <p:sp>
        <p:nvSpPr>
          <p:cNvPr id="14339" name="Segnaposto contenuto 2">
            <a:extLst>
              <a:ext uri="{FF2B5EF4-FFF2-40B4-BE49-F238E27FC236}">
                <a16:creationId xmlns:a16="http://schemas.microsoft.com/office/drawing/2014/main" id="{D212EECC-2C0F-C047-85B0-17C685A9AA64}"/>
              </a:ext>
            </a:extLst>
          </p:cNvPr>
          <p:cNvSpPr>
            <a:spLocks noGrp="1"/>
          </p:cNvSpPr>
          <p:nvPr>
            <p:ph idx="1"/>
          </p:nvPr>
        </p:nvSpPr>
        <p:spPr/>
        <p:txBody>
          <a:bodyPr/>
          <a:lstStyle/>
          <a:p>
            <a:endParaRPr lang="it-IT" altLang="it-IT"/>
          </a:p>
        </p:txBody>
      </p:sp>
      <p:pic>
        <p:nvPicPr>
          <p:cNvPr id="14340" name="Immagine 8">
            <a:extLst>
              <a:ext uri="{FF2B5EF4-FFF2-40B4-BE49-F238E27FC236}">
                <a16:creationId xmlns:a16="http://schemas.microsoft.com/office/drawing/2014/main" id="{DAE9C011-4CB6-1A45-A9F1-FD0D49202A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itolo 2">
            <a:extLst>
              <a:ext uri="{FF2B5EF4-FFF2-40B4-BE49-F238E27FC236}">
                <a16:creationId xmlns:a16="http://schemas.microsoft.com/office/drawing/2014/main" id="{2EEB876E-B102-6B4A-9F58-C81F48E3E140}"/>
              </a:ext>
            </a:extLst>
          </p:cNvPr>
          <p:cNvSpPr txBox="1">
            <a:spLocks/>
          </p:cNvSpPr>
          <p:nvPr/>
        </p:nvSpPr>
        <p:spPr bwMode="auto">
          <a:xfrm>
            <a:off x="457200" y="476250"/>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a:solidFill>
                  <a:srgbClr val="FF0000"/>
                </a:solidFill>
              </a:rPr>
              <a:t>443/2019 MTR 2018-2021</a:t>
            </a:r>
          </a:p>
        </p:txBody>
      </p:sp>
      <p:sp>
        <p:nvSpPr>
          <p:cNvPr id="8" name="Rettangolo con angoli arrotondati 11">
            <a:extLst>
              <a:ext uri="{FF2B5EF4-FFF2-40B4-BE49-F238E27FC236}">
                <a16:creationId xmlns:a16="http://schemas.microsoft.com/office/drawing/2014/main" id="{50ACED4A-D33F-4292-92AA-139644539676}"/>
              </a:ext>
            </a:extLst>
          </p:cNvPr>
          <p:cNvSpPr/>
          <p:nvPr/>
        </p:nvSpPr>
        <p:spPr>
          <a:xfrm>
            <a:off x="384048" y="2084156"/>
            <a:ext cx="8360907" cy="2537948"/>
          </a:xfrm>
          <a:prstGeom prst="roundRect">
            <a:avLst/>
          </a:prstGeom>
          <a:solidFill>
            <a:srgbClr val="FFFF00"/>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numero diapositiva 1">
            <a:extLst>
              <a:ext uri="{FF2B5EF4-FFF2-40B4-BE49-F238E27FC236}">
                <a16:creationId xmlns:a16="http://schemas.microsoft.com/office/drawing/2014/main" id="{8437D4AB-EC03-C947-992D-0A9F8E13CA0C}"/>
              </a:ext>
            </a:extLst>
          </p:cNvPr>
          <p:cNvSpPr>
            <a:spLocks noGrp="1"/>
          </p:cNvSpPr>
          <p:nvPr>
            <p:ph type="sldNum" sz="quarter" idx="12"/>
          </p:nvPr>
        </p:nvSpPr>
        <p:spPr/>
        <p:txBody>
          <a:bodyPr/>
          <a:lstStyle/>
          <a:p>
            <a:pPr>
              <a:defRPr/>
            </a:pPr>
            <a:fld id="{A6ACF98E-F2FE-7546-A4CF-A4AE329E291F}" type="slidenum">
              <a:rPr lang="it-IT" altLang="it-IT" smtClean="0"/>
              <a:pPr>
                <a:defRPr/>
              </a:pPr>
              <a:t>12</a:t>
            </a:fld>
            <a:endParaRPr lang="it-IT" altLang="it-IT"/>
          </a:p>
        </p:txBody>
      </p:sp>
      <p:sp>
        <p:nvSpPr>
          <p:cNvPr id="5" name="Segnaposto contenuto 1">
            <a:extLst>
              <a:ext uri="{FF2B5EF4-FFF2-40B4-BE49-F238E27FC236}">
                <a16:creationId xmlns:a16="http://schemas.microsoft.com/office/drawing/2014/main" id="{D63E0229-6B5A-4994-B3E0-0444E9B35A43}"/>
              </a:ext>
            </a:extLst>
          </p:cNvPr>
          <p:cNvSpPr txBox="1">
            <a:spLocks/>
          </p:cNvSpPr>
          <p:nvPr/>
        </p:nvSpPr>
        <p:spPr bwMode="auto">
          <a:xfrm>
            <a:off x="457200" y="1219200"/>
            <a:ext cx="8229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it-IT" sz="2400" dirty="0"/>
              <a:t>Ambito di applicazione e definizione del perimetro gestionale</a:t>
            </a:r>
          </a:p>
          <a:p>
            <a:pPr marL="0" indent="0">
              <a:buFont typeface="Arial" panose="020B0604020202020204" pitchFamily="34" charset="0"/>
              <a:buNone/>
              <a:defRPr/>
            </a:pPr>
            <a:r>
              <a:rPr lang="it-IT" sz="2400" dirty="0"/>
              <a:t>(art. 1)</a:t>
            </a:r>
          </a:p>
          <a:p>
            <a:pPr>
              <a:defRPr/>
            </a:pPr>
            <a:r>
              <a:rPr lang="it-IT" sz="2400" dirty="0"/>
              <a:t>Definizione delle componenti di costo e approvazione del metodo tariffario (</a:t>
            </a:r>
            <a:r>
              <a:rPr lang="it-IT" sz="2400" dirty="0">
                <a:solidFill>
                  <a:srgbClr val="FF0000"/>
                </a:solidFill>
              </a:rPr>
              <a:t>art. 2</a:t>
            </a:r>
            <a:r>
              <a:rPr lang="it-IT" sz="2400" dirty="0"/>
              <a:t>)</a:t>
            </a:r>
          </a:p>
          <a:p>
            <a:pPr lvl="1">
              <a:defRPr/>
            </a:pPr>
            <a:r>
              <a:rPr lang="it-IT" sz="2400" dirty="0"/>
              <a:t>Costi operativi (</a:t>
            </a:r>
            <a:r>
              <a:rPr lang="it-IT" sz="2400" dirty="0">
                <a:solidFill>
                  <a:srgbClr val="FF0000"/>
                </a:solidFill>
              </a:rPr>
              <a:t>titolo III allegato A</a:t>
            </a:r>
            <a:r>
              <a:rPr lang="it-IT" sz="2400" dirty="0"/>
              <a:t>)</a:t>
            </a:r>
          </a:p>
          <a:p>
            <a:pPr lvl="1">
              <a:defRPr/>
            </a:pPr>
            <a:r>
              <a:rPr lang="it-IT" sz="2400" dirty="0"/>
              <a:t>Costo d’uso del capitale (</a:t>
            </a:r>
            <a:r>
              <a:rPr lang="it-IT" sz="2400" dirty="0">
                <a:solidFill>
                  <a:srgbClr val="FF0000"/>
                </a:solidFill>
              </a:rPr>
              <a:t>titolo IV allegato A</a:t>
            </a:r>
            <a:r>
              <a:rPr lang="it-IT" sz="2400" dirty="0"/>
              <a:t>)</a:t>
            </a:r>
          </a:p>
          <a:p>
            <a:pPr lvl="1">
              <a:defRPr/>
            </a:pPr>
            <a:r>
              <a:rPr lang="it-IT" sz="2400" dirty="0"/>
              <a:t>Costi efficienti per le annualità 2018-2019 (</a:t>
            </a:r>
            <a:r>
              <a:rPr lang="it-IT" sz="2400" dirty="0">
                <a:solidFill>
                  <a:srgbClr val="FF0000"/>
                </a:solidFill>
              </a:rPr>
              <a:t>titolo V allegato A</a:t>
            </a:r>
            <a:r>
              <a:rPr lang="it-IT" sz="2400" dirty="0"/>
              <a:t>)</a:t>
            </a:r>
          </a:p>
          <a:p>
            <a:pPr>
              <a:defRPr/>
            </a:pPr>
            <a:r>
              <a:rPr lang="it-IT" sz="2400" dirty="0"/>
              <a:t>Incentivi alle infrastrutture per la </a:t>
            </a:r>
            <a:r>
              <a:rPr lang="it-IT" sz="2400" dirty="0" err="1"/>
              <a:t>Circular</a:t>
            </a:r>
            <a:r>
              <a:rPr lang="it-IT" sz="2400" dirty="0"/>
              <a:t> economy (</a:t>
            </a:r>
            <a:r>
              <a:rPr lang="it-IT" sz="2400" dirty="0">
                <a:solidFill>
                  <a:srgbClr val="FF0000"/>
                </a:solidFill>
              </a:rPr>
              <a:t>art. 3</a:t>
            </a:r>
            <a:r>
              <a:rPr lang="it-IT" sz="2400" dirty="0"/>
              <a:t>)</a:t>
            </a:r>
          </a:p>
          <a:p>
            <a:pPr>
              <a:defRPr/>
            </a:pPr>
            <a:r>
              <a:rPr lang="it-IT" sz="2400" dirty="0"/>
              <a:t>Determinazione delle entrate tariffarie e dei corrispettivi per l’utenza (</a:t>
            </a:r>
            <a:r>
              <a:rPr lang="it-IT" sz="2400" dirty="0">
                <a:solidFill>
                  <a:srgbClr val="FF0000"/>
                </a:solidFill>
              </a:rPr>
              <a:t>art. 4-5</a:t>
            </a:r>
            <a:r>
              <a:rPr lang="it-IT" sz="2400" dirty="0"/>
              <a:t>)</a:t>
            </a:r>
          </a:p>
          <a:p>
            <a:pPr>
              <a:defRPr/>
            </a:pPr>
            <a:r>
              <a:rPr lang="it-IT" sz="2400" dirty="0"/>
              <a:t>Determinazione dei corrispettivi (</a:t>
            </a:r>
            <a:r>
              <a:rPr lang="it-IT" sz="2400" dirty="0">
                <a:solidFill>
                  <a:srgbClr val="FF0000"/>
                </a:solidFill>
              </a:rPr>
              <a:t>titolo II allegato A</a:t>
            </a:r>
            <a:r>
              <a:rPr lang="it-IT" sz="24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CDB7506B-C1A2-C845-939D-04F1430AA525}"/>
              </a:ext>
            </a:extLst>
          </p:cNvPr>
          <p:cNvSpPr>
            <a:spLocks noGrp="1"/>
          </p:cNvSpPr>
          <p:nvPr>
            <p:ph type="title"/>
          </p:nvPr>
        </p:nvSpPr>
        <p:spPr/>
        <p:txBody>
          <a:bodyPr/>
          <a:lstStyle/>
          <a:p>
            <a:endParaRPr lang="it-IT" altLang="it-IT"/>
          </a:p>
        </p:txBody>
      </p:sp>
      <p:sp>
        <p:nvSpPr>
          <p:cNvPr id="15363" name="Segnaposto contenuto 2">
            <a:extLst>
              <a:ext uri="{FF2B5EF4-FFF2-40B4-BE49-F238E27FC236}">
                <a16:creationId xmlns:a16="http://schemas.microsoft.com/office/drawing/2014/main" id="{770C5677-737B-604E-A5F6-ABB70919CC79}"/>
              </a:ext>
            </a:extLst>
          </p:cNvPr>
          <p:cNvSpPr>
            <a:spLocks noGrp="1"/>
          </p:cNvSpPr>
          <p:nvPr>
            <p:ph idx="1"/>
          </p:nvPr>
        </p:nvSpPr>
        <p:spPr/>
        <p:txBody>
          <a:bodyPr/>
          <a:lstStyle/>
          <a:p>
            <a:endParaRPr lang="it-IT" altLang="it-IT"/>
          </a:p>
        </p:txBody>
      </p:sp>
      <p:pic>
        <p:nvPicPr>
          <p:cNvPr id="15364" name="Immagine 8">
            <a:extLst>
              <a:ext uri="{FF2B5EF4-FFF2-40B4-BE49-F238E27FC236}">
                <a16:creationId xmlns:a16="http://schemas.microsoft.com/office/drawing/2014/main" id="{E14DF5BF-39E7-FC43-9B3E-EEB20EDC13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itolo 2">
            <a:extLst>
              <a:ext uri="{FF2B5EF4-FFF2-40B4-BE49-F238E27FC236}">
                <a16:creationId xmlns:a16="http://schemas.microsoft.com/office/drawing/2014/main" id="{C2A3DA81-9A0A-464E-9C74-8AE1649EAB9D}"/>
              </a:ext>
            </a:extLst>
          </p:cNvPr>
          <p:cNvSpPr txBox="1">
            <a:spLocks/>
          </p:cNvSpPr>
          <p:nvPr/>
        </p:nvSpPr>
        <p:spPr bwMode="auto">
          <a:xfrm>
            <a:off x="457200" y="476250"/>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a:solidFill>
                  <a:srgbClr val="FF0000"/>
                </a:solidFill>
              </a:rPr>
              <a:t>443/2019 MTR 2018-2021</a:t>
            </a:r>
          </a:p>
        </p:txBody>
      </p:sp>
      <p:sp>
        <p:nvSpPr>
          <p:cNvPr id="2" name="Segnaposto numero diapositiva 1">
            <a:extLst>
              <a:ext uri="{FF2B5EF4-FFF2-40B4-BE49-F238E27FC236}">
                <a16:creationId xmlns:a16="http://schemas.microsoft.com/office/drawing/2014/main" id="{5582BC40-1410-FE40-8422-9D1A7CAFA38D}"/>
              </a:ext>
            </a:extLst>
          </p:cNvPr>
          <p:cNvSpPr>
            <a:spLocks noGrp="1"/>
          </p:cNvSpPr>
          <p:nvPr>
            <p:ph type="sldNum" sz="quarter" idx="12"/>
          </p:nvPr>
        </p:nvSpPr>
        <p:spPr/>
        <p:txBody>
          <a:bodyPr/>
          <a:lstStyle/>
          <a:p>
            <a:pPr>
              <a:defRPr/>
            </a:pPr>
            <a:fld id="{A6ACF98E-F2FE-7546-A4CF-A4AE329E291F}" type="slidenum">
              <a:rPr lang="it-IT" altLang="it-IT" smtClean="0"/>
              <a:pPr>
                <a:defRPr/>
              </a:pPr>
              <a:t>13</a:t>
            </a:fld>
            <a:endParaRPr lang="it-IT" altLang="it-IT"/>
          </a:p>
        </p:txBody>
      </p:sp>
      <p:sp>
        <p:nvSpPr>
          <p:cNvPr id="8" name="Rettangolo con angoli arrotondati 11">
            <a:extLst>
              <a:ext uri="{FF2B5EF4-FFF2-40B4-BE49-F238E27FC236}">
                <a16:creationId xmlns:a16="http://schemas.microsoft.com/office/drawing/2014/main" id="{6A68A8B5-1E38-46BC-B89A-EB719A960F3A}"/>
              </a:ext>
            </a:extLst>
          </p:cNvPr>
          <p:cNvSpPr/>
          <p:nvPr/>
        </p:nvSpPr>
        <p:spPr>
          <a:xfrm>
            <a:off x="282802" y="3770312"/>
            <a:ext cx="8360907" cy="2190982"/>
          </a:xfrm>
          <a:prstGeom prst="roundRect">
            <a:avLst/>
          </a:prstGeom>
          <a:solidFill>
            <a:srgbClr val="FFFF00"/>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365" name="Segnaposto contenuto 1">
            <a:extLst>
              <a:ext uri="{FF2B5EF4-FFF2-40B4-BE49-F238E27FC236}">
                <a16:creationId xmlns:a16="http://schemas.microsoft.com/office/drawing/2014/main" id="{DC5A9865-9A66-6C40-9942-2FAA02E80927}"/>
              </a:ext>
            </a:extLst>
          </p:cNvPr>
          <p:cNvSpPr txBox="1">
            <a:spLocks/>
          </p:cNvSpPr>
          <p:nvPr/>
        </p:nvSpPr>
        <p:spPr bwMode="auto">
          <a:xfrm>
            <a:off x="239712" y="1369218"/>
            <a:ext cx="8447088"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it-IT" altLang="it-IT" sz="2900" dirty="0"/>
              <a:t>Procedura di approvazione del piano economico finanziario, meccanismi di garanzia, tempistiche di trasmissione (art. 6-7-8)</a:t>
            </a:r>
          </a:p>
          <a:p>
            <a:pPr lvl="1"/>
            <a:r>
              <a:rPr lang="it-IT" altLang="it-IT" sz="2900" dirty="0"/>
              <a:t>Indicazioni metodologiche per l’aggiornamento dei piani economico finanziari (</a:t>
            </a:r>
            <a:r>
              <a:rPr lang="it-IT" altLang="it-IT" sz="2900" dirty="0">
                <a:solidFill>
                  <a:srgbClr val="FF0000"/>
                </a:solidFill>
              </a:rPr>
              <a:t>titolo VI allegato A</a:t>
            </a:r>
            <a:r>
              <a:rPr lang="it-IT" altLang="it-IT" sz="2900" dirty="0"/>
              <a:t>)</a:t>
            </a:r>
          </a:p>
          <a:p>
            <a:pPr lvl="1"/>
            <a:r>
              <a:rPr lang="it-IT" altLang="it-IT" sz="2900" dirty="0"/>
              <a:t>Schema di piano economico-finanziario (</a:t>
            </a:r>
            <a:r>
              <a:rPr lang="it-IT" altLang="it-IT" sz="2900" dirty="0">
                <a:solidFill>
                  <a:srgbClr val="FF0000"/>
                </a:solidFill>
              </a:rPr>
              <a:t>appendice 1</a:t>
            </a:r>
            <a:r>
              <a:rPr lang="it-IT" altLang="it-IT" sz="2900" dirty="0"/>
              <a:t>)</a:t>
            </a:r>
          </a:p>
          <a:p>
            <a:pPr lvl="1"/>
            <a:r>
              <a:rPr lang="it-IT" altLang="it-IT" sz="2900" dirty="0"/>
              <a:t>Schema di relazione (</a:t>
            </a:r>
            <a:r>
              <a:rPr lang="it-IT" altLang="it-IT" sz="2900" dirty="0">
                <a:solidFill>
                  <a:srgbClr val="FF0000"/>
                </a:solidFill>
              </a:rPr>
              <a:t>appendice 2</a:t>
            </a:r>
            <a:r>
              <a:rPr lang="it-IT" altLang="it-IT" sz="2900" dirty="0"/>
              <a:t>)</a:t>
            </a:r>
          </a:p>
          <a:p>
            <a:pPr lvl="1"/>
            <a:r>
              <a:rPr lang="it-IT" altLang="it-IT" sz="2900" dirty="0"/>
              <a:t>Schema di dichiarazione sostitutiva (</a:t>
            </a:r>
            <a:r>
              <a:rPr lang="it-IT" altLang="it-IT" sz="2900" dirty="0">
                <a:solidFill>
                  <a:srgbClr val="FF0000"/>
                </a:solidFill>
              </a:rPr>
              <a:t>appendice 3</a:t>
            </a:r>
            <a:r>
              <a:rPr lang="it-IT" altLang="it-IT" sz="29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83E4CECB-EF3E-5D48-AB3D-04FA860BE6BD}"/>
              </a:ext>
            </a:extLst>
          </p:cNvPr>
          <p:cNvSpPr>
            <a:spLocks noGrp="1"/>
          </p:cNvSpPr>
          <p:nvPr>
            <p:ph type="title"/>
          </p:nvPr>
        </p:nvSpPr>
        <p:spPr/>
        <p:txBody>
          <a:bodyPr/>
          <a:lstStyle/>
          <a:p>
            <a:endParaRPr lang="it-IT" altLang="it-IT"/>
          </a:p>
        </p:txBody>
      </p:sp>
      <p:sp>
        <p:nvSpPr>
          <p:cNvPr id="17411" name="Segnaposto contenuto 2">
            <a:extLst>
              <a:ext uri="{FF2B5EF4-FFF2-40B4-BE49-F238E27FC236}">
                <a16:creationId xmlns:a16="http://schemas.microsoft.com/office/drawing/2014/main" id="{3EB3FC87-37CB-154E-BAFA-52092F154D8F}"/>
              </a:ext>
            </a:extLst>
          </p:cNvPr>
          <p:cNvSpPr>
            <a:spLocks noGrp="1"/>
          </p:cNvSpPr>
          <p:nvPr>
            <p:ph idx="1"/>
          </p:nvPr>
        </p:nvSpPr>
        <p:spPr/>
        <p:txBody>
          <a:bodyPr/>
          <a:lstStyle/>
          <a:p>
            <a:endParaRPr lang="it-IT" altLang="it-IT"/>
          </a:p>
        </p:txBody>
      </p:sp>
      <p:pic>
        <p:nvPicPr>
          <p:cNvPr id="17412" name="Immagine 8">
            <a:extLst>
              <a:ext uri="{FF2B5EF4-FFF2-40B4-BE49-F238E27FC236}">
                <a16:creationId xmlns:a16="http://schemas.microsoft.com/office/drawing/2014/main" id="{47079F3A-2ED8-3446-AFE8-1ADEAA9888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10" y="-1758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egnaposto contenuto 1">
            <a:extLst>
              <a:ext uri="{FF2B5EF4-FFF2-40B4-BE49-F238E27FC236}">
                <a16:creationId xmlns:a16="http://schemas.microsoft.com/office/drawing/2014/main" id="{F677D7BA-DC8A-B548-BA6B-A6069263E2A5}"/>
              </a:ext>
            </a:extLst>
          </p:cNvPr>
          <p:cNvSpPr txBox="1">
            <a:spLocks/>
          </p:cNvSpPr>
          <p:nvPr/>
        </p:nvSpPr>
        <p:spPr bwMode="auto">
          <a:xfrm>
            <a:off x="430212" y="1033463"/>
            <a:ext cx="8229600" cy="27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ü"/>
            </a:pPr>
            <a:r>
              <a:rPr lang="it-IT" sz="2800" dirty="0"/>
              <a:t>spazzamento e lavaggio strade </a:t>
            </a:r>
          </a:p>
          <a:p>
            <a:pPr>
              <a:buFont typeface="Wingdings" panose="05000000000000000000" pitchFamily="2" charset="2"/>
              <a:buChar char="ü"/>
            </a:pPr>
            <a:r>
              <a:rPr lang="it-IT" sz="2800" dirty="0"/>
              <a:t>raccolta e trasporto dei rifiuti </a:t>
            </a:r>
          </a:p>
          <a:p>
            <a:pPr>
              <a:buFont typeface="Wingdings" panose="05000000000000000000" pitchFamily="2" charset="2"/>
              <a:buChar char="ü"/>
            </a:pPr>
            <a:r>
              <a:rPr lang="it-IT" sz="2800" dirty="0"/>
              <a:t>trattamento, recupero e smaltimento dei rifiuti</a:t>
            </a:r>
          </a:p>
          <a:p>
            <a:pPr>
              <a:buFont typeface="Wingdings" panose="05000000000000000000" pitchFamily="2" charset="2"/>
              <a:buChar char="ü"/>
            </a:pPr>
            <a:r>
              <a:rPr lang="it-IT" sz="2800" dirty="0"/>
              <a:t>controllo delle discariche dopo la chiusura</a:t>
            </a:r>
          </a:p>
          <a:p>
            <a:pPr>
              <a:buFont typeface="Wingdings" panose="05000000000000000000" pitchFamily="2" charset="2"/>
              <a:buChar char="ü"/>
            </a:pPr>
            <a:r>
              <a:rPr lang="it-IT" sz="2800" dirty="0"/>
              <a:t>gestione delle tariffe e del rapporto con gli utenti</a:t>
            </a:r>
            <a:endParaRPr lang="it-IT" altLang="it-IT" dirty="0"/>
          </a:p>
        </p:txBody>
      </p:sp>
      <p:sp>
        <p:nvSpPr>
          <p:cNvPr id="17414" name="Titolo 2">
            <a:extLst>
              <a:ext uri="{FF2B5EF4-FFF2-40B4-BE49-F238E27FC236}">
                <a16:creationId xmlns:a16="http://schemas.microsoft.com/office/drawing/2014/main" id="{3D390C1E-4720-9D47-A5C0-1C0AB2B0301E}"/>
              </a:ext>
            </a:extLst>
          </p:cNvPr>
          <p:cNvSpPr txBox="1">
            <a:spLocks/>
          </p:cNvSpPr>
          <p:nvPr/>
        </p:nvSpPr>
        <p:spPr bwMode="auto">
          <a:xfrm>
            <a:off x="457200" y="286352"/>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dirty="0">
                <a:solidFill>
                  <a:srgbClr val="FF0000"/>
                </a:solidFill>
              </a:rPr>
              <a:t>PERIMETRO GESTIONALE</a:t>
            </a:r>
          </a:p>
        </p:txBody>
      </p:sp>
      <p:sp>
        <p:nvSpPr>
          <p:cNvPr id="2" name="Segnaposto numero diapositiva 1">
            <a:extLst>
              <a:ext uri="{FF2B5EF4-FFF2-40B4-BE49-F238E27FC236}">
                <a16:creationId xmlns:a16="http://schemas.microsoft.com/office/drawing/2014/main" id="{3ADF7CAE-E5A6-F742-BCE7-00EDA0A1276B}"/>
              </a:ext>
            </a:extLst>
          </p:cNvPr>
          <p:cNvSpPr>
            <a:spLocks noGrp="1"/>
          </p:cNvSpPr>
          <p:nvPr>
            <p:ph type="sldNum" sz="quarter" idx="12"/>
          </p:nvPr>
        </p:nvSpPr>
        <p:spPr/>
        <p:txBody>
          <a:bodyPr/>
          <a:lstStyle/>
          <a:p>
            <a:pPr>
              <a:defRPr/>
            </a:pPr>
            <a:fld id="{A6ACF98E-F2FE-7546-A4CF-A4AE329E291F}" type="slidenum">
              <a:rPr lang="it-IT" altLang="it-IT" smtClean="0"/>
              <a:pPr>
                <a:defRPr/>
              </a:pPr>
              <a:t>14</a:t>
            </a:fld>
            <a:endParaRPr lang="it-IT" altLang="it-IT"/>
          </a:p>
        </p:txBody>
      </p:sp>
      <p:sp>
        <p:nvSpPr>
          <p:cNvPr id="11" name="Rettangolo con angoli arrotondati 11">
            <a:extLst>
              <a:ext uri="{FF2B5EF4-FFF2-40B4-BE49-F238E27FC236}">
                <a16:creationId xmlns:a16="http://schemas.microsoft.com/office/drawing/2014/main" id="{507ED3A7-8E7E-4647-88C4-C66E48D4C911}"/>
              </a:ext>
            </a:extLst>
          </p:cNvPr>
          <p:cNvSpPr/>
          <p:nvPr/>
        </p:nvSpPr>
        <p:spPr>
          <a:xfrm>
            <a:off x="344609" y="971982"/>
            <a:ext cx="8229600" cy="2753019"/>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3">
            <a:extLst>
              <a:ext uri="{FF2B5EF4-FFF2-40B4-BE49-F238E27FC236}">
                <a16:creationId xmlns:a16="http://schemas.microsoft.com/office/drawing/2014/main" id="{5EC05DD5-94D0-4383-B419-360B790005C8}"/>
              </a:ext>
            </a:extLst>
          </p:cNvPr>
          <p:cNvSpPr/>
          <p:nvPr/>
        </p:nvSpPr>
        <p:spPr>
          <a:xfrm>
            <a:off x="430212" y="4104932"/>
            <a:ext cx="8229600" cy="2246769"/>
          </a:xfrm>
          <a:prstGeom prst="rect">
            <a:avLst/>
          </a:prstGeom>
        </p:spPr>
        <p:txBody>
          <a:bodyPr wrap="square">
            <a:spAutoFit/>
          </a:bodyPr>
          <a:lstStyle/>
          <a:p>
            <a:pPr algn="ctr"/>
            <a:r>
              <a:rPr lang="it-IT" sz="2800" b="1" dirty="0"/>
              <a:t>inclusi nel perimetro dei costi riconosciuti, </a:t>
            </a:r>
            <a:r>
              <a:rPr lang="it-IT" sz="2800" b="1" dirty="0">
                <a:solidFill>
                  <a:srgbClr val="FF0000"/>
                </a:solidFill>
              </a:rPr>
              <a:t>i costi della raccolta dei rifiuti abbandonati</a:t>
            </a:r>
            <a:r>
              <a:rPr lang="it-IT" sz="2800" b="1" dirty="0"/>
              <a:t> su strade o aree pubbliche, o su strade private soggette ad uso pubblico, su arenili e rive fluviali e lacuali, nonché aree cimiteriali </a:t>
            </a:r>
          </a:p>
        </p:txBody>
      </p:sp>
    </p:spTree>
    <p:extLst>
      <p:ext uri="{BB962C8B-B14F-4D97-AF65-F5344CB8AC3E}">
        <p14:creationId xmlns:p14="http://schemas.microsoft.com/office/powerpoint/2010/main" val="23824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83E4CECB-EF3E-5D48-AB3D-04FA860BE6BD}"/>
              </a:ext>
            </a:extLst>
          </p:cNvPr>
          <p:cNvSpPr>
            <a:spLocks noGrp="1"/>
          </p:cNvSpPr>
          <p:nvPr>
            <p:ph type="title"/>
          </p:nvPr>
        </p:nvSpPr>
        <p:spPr/>
        <p:txBody>
          <a:bodyPr/>
          <a:lstStyle/>
          <a:p>
            <a:endParaRPr lang="it-IT" altLang="it-IT"/>
          </a:p>
        </p:txBody>
      </p:sp>
      <p:sp>
        <p:nvSpPr>
          <p:cNvPr id="17411" name="Segnaposto contenuto 2">
            <a:extLst>
              <a:ext uri="{FF2B5EF4-FFF2-40B4-BE49-F238E27FC236}">
                <a16:creationId xmlns:a16="http://schemas.microsoft.com/office/drawing/2014/main" id="{3EB3FC87-37CB-154E-BAFA-52092F154D8F}"/>
              </a:ext>
            </a:extLst>
          </p:cNvPr>
          <p:cNvSpPr>
            <a:spLocks noGrp="1"/>
          </p:cNvSpPr>
          <p:nvPr>
            <p:ph idx="1"/>
          </p:nvPr>
        </p:nvSpPr>
        <p:spPr/>
        <p:txBody>
          <a:bodyPr/>
          <a:lstStyle/>
          <a:p>
            <a:endParaRPr lang="it-IT" altLang="it-IT"/>
          </a:p>
        </p:txBody>
      </p:sp>
      <p:pic>
        <p:nvPicPr>
          <p:cNvPr id="17412" name="Immagine 8">
            <a:extLst>
              <a:ext uri="{FF2B5EF4-FFF2-40B4-BE49-F238E27FC236}">
                <a16:creationId xmlns:a16="http://schemas.microsoft.com/office/drawing/2014/main" id="{47079F3A-2ED8-3446-AFE8-1ADEAA9888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olo 2">
            <a:extLst>
              <a:ext uri="{FF2B5EF4-FFF2-40B4-BE49-F238E27FC236}">
                <a16:creationId xmlns:a16="http://schemas.microsoft.com/office/drawing/2014/main" id="{3D390C1E-4720-9D47-A5C0-1C0AB2B0301E}"/>
              </a:ext>
            </a:extLst>
          </p:cNvPr>
          <p:cNvSpPr txBox="1">
            <a:spLocks/>
          </p:cNvSpPr>
          <p:nvPr/>
        </p:nvSpPr>
        <p:spPr bwMode="auto">
          <a:xfrm>
            <a:off x="391546" y="263423"/>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000" dirty="0">
                <a:solidFill>
                  <a:srgbClr val="FF0000"/>
                </a:solidFill>
              </a:rPr>
              <a:t>PERIMETRO GESTIONALE: ESCLUSIONE</a:t>
            </a:r>
          </a:p>
        </p:txBody>
      </p:sp>
      <p:sp>
        <p:nvSpPr>
          <p:cNvPr id="2" name="Segnaposto numero diapositiva 1">
            <a:extLst>
              <a:ext uri="{FF2B5EF4-FFF2-40B4-BE49-F238E27FC236}">
                <a16:creationId xmlns:a16="http://schemas.microsoft.com/office/drawing/2014/main" id="{3ADF7CAE-E5A6-F742-BCE7-00EDA0A1276B}"/>
              </a:ext>
            </a:extLst>
          </p:cNvPr>
          <p:cNvSpPr>
            <a:spLocks noGrp="1"/>
          </p:cNvSpPr>
          <p:nvPr>
            <p:ph type="sldNum" sz="quarter" idx="12"/>
          </p:nvPr>
        </p:nvSpPr>
        <p:spPr/>
        <p:txBody>
          <a:bodyPr/>
          <a:lstStyle/>
          <a:p>
            <a:pPr>
              <a:defRPr/>
            </a:pPr>
            <a:fld id="{A6ACF98E-F2FE-7546-A4CF-A4AE329E291F}" type="slidenum">
              <a:rPr lang="it-IT" altLang="it-IT" smtClean="0"/>
              <a:pPr>
                <a:defRPr/>
              </a:pPr>
              <a:t>15</a:t>
            </a:fld>
            <a:endParaRPr lang="it-IT" altLang="it-IT"/>
          </a:p>
        </p:txBody>
      </p:sp>
      <p:sp>
        <p:nvSpPr>
          <p:cNvPr id="10" name="Segnaposto contenuto 1">
            <a:extLst>
              <a:ext uri="{FF2B5EF4-FFF2-40B4-BE49-F238E27FC236}">
                <a16:creationId xmlns:a16="http://schemas.microsoft.com/office/drawing/2014/main" id="{7A9CFC9B-CB3A-4658-B794-9D3400D7F491}"/>
              </a:ext>
            </a:extLst>
          </p:cNvPr>
          <p:cNvSpPr txBox="1">
            <a:spLocks/>
          </p:cNvSpPr>
          <p:nvPr/>
        </p:nvSpPr>
        <p:spPr bwMode="auto">
          <a:xfrm>
            <a:off x="457200" y="1067492"/>
            <a:ext cx="8229600" cy="27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a:buNone/>
            </a:pPr>
            <a:r>
              <a:rPr lang="it-IT" sz="2800" dirty="0"/>
              <a:t>• raccolta, trasporto e smaltimento amianto da utenze domestiche • derattizzazione • disinfestazione zanzare • spazzamento e sgombero della neve • cancellazione scritte vandaliche • defissione di manifesti abusivi • gestione dei servizi igienici pubblici • gestione del verde pubblico • manutenzione delle fontane.</a:t>
            </a:r>
          </a:p>
        </p:txBody>
      </p:sp>
      <p:sp>
        <p:nvSpPr>
          <p:cNvPr id="11" name="Rettangolo con angoli arrotondati 11">
            <a:extLst>
              <a:ext uri="{FF2B5EF4-FFF2-40B4-BE49-F238E27FC236}">
                <a16:creationId xmlns:a16="http://schemas.microsoft.com/office/drawing/2014/main" id="{507ED3A7-8E7E-4647-88C4-C66E48D4C911}"/>
              </a:ext>
            </a:extLst>
          </p:cNvPr>
          <p:cNvSpPr/>
          <p:nvPr/>
        </p:nvSpPr>
        <p:spPr>
          <a:xfrm>
            <a:off x="457200" y="927100"/>
            <a:ext cx="8387895" cy="2893411"/>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Rettangolo 2">
            <a:extLst>
              <a:ext uri="{FF2B5EF4-FFF2-40B4-BE49-F238E27FC236}">
                <a16:creationId xmlns:a16="http://schemas.microsoft.com/office/drawing/2014/main" id="{C9A4CC8D-F0F6-4E6D-9074-B069E2367A9F}"/>
              </a:ext>
            </a:extLst>
          </p:cNvPr>
          <p:cNvSpPr/>
          <p:nvPr/>
        </p:nvSpPr>
        <p:spPr>
          <a:xfrm>
            <a:off x="391546" y="4026744"/>
            <a:ext cx="8523854" cy="1200329"/>
          </a:xfrm>
          <a:prstGeom prst="rect">
            <a:avLst/>
          </a:prstGeom>
        </p:spPr>
        <p:txBody>
          <a:bodyPr wrap="square">
            <a:spAutoFit/>
          </a:bodyPr>
          <a:lstStyle/>
          <a:p>
            <a:pPr algn="ctr"/>
            <a:r>
              <a:rPr lang="it-IT" sz="2400" dirty="0"/>
              <a:t>l’Autorità consente che </a:t>
            </a:r>
            <a:r>
              <a:rPr lang="it-IT" sz="2400" dirty="0">
                <a:solidFill>
                  <a:srgbClr val="FF0000"/>
                </a:solidFill>
              </a:rPr>
              <a:t>gli oneri eventualmente inseriti nei corrispettivi tariffari</a:t>
            </a:r>
            <a:r>
              <a:rPr lang="it-IT" sz="2400" dirty="0"/>
              <a:t>, ma </a:t>
            </a:r>
            <a:r>
              <a:rPr lang="it-IT" sz="2400" dirty="0">
                <a:solidFill>
                  <a:srgbClr val="FF0000"/>
                </a:solidFill>
              </a:rPr>
              <a:t>non attinenti alle attività ricomprese nel perimetro</a:t>
            </a:r>
            <a:r>
              <a:rPr lang="it-IT" sz="2400" dirty="0"/>
              <a:t>, siano indicati separatamente negli avvisi di pagamento</a:t>
            </a:r>
            <a:r>
              <a:rPr lang="it-IT" sz="2000" dirty="0"/>
              <a:t>.</a:t>
            </a:r>
          </a:p>
        </p:txBody>
      </p:sp>
      <p:sp>
        <p:nvSpPr>
          <p:cNvPr id="12" name="Rettangolo con angoli arrotondati 11">
            <a:extLst>
              <a:ext uri="{FF2B5EF4-FFF2-40B4-BE49-F238E27FC236}">
                <a16:creationId xmlns:a16="http://schemas.microsoft.com/office/drawing/2014/main" id="{5BA073CA-22AD-4EA5-BD06-AA7624E94C0B}"/>
              </a:ext>
            </a:extLst>
          </p:cNvPr>
          <p:cNvSpPr/>
          <p:nvPr/>
        </p:nvSpPr>
        <p:spPr>
          <a:xfrm>
            <a:off x="391546" y="3963053"/>
            <a:ext cx="8387895" cy="2620309"/>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Immagine 3">
            <a:extLst>
              <a:ext uri="{FF2B5EF4-FFF2-40B4-BE49-F238E27FC236}">
                <a16:creationId xmlns:a16="http://schemas.microsoft.com/office/drawing/2014/main" id="{55B393C4-EC42-48FA-AA6F-B40A9C0BD95A}"/>
              </a:ext>
            </a:extLst>
          </p:cNvPr>
          <p:cNvPicPr>
            <a:picLocks noChangeAspect="1"/>
          </p:cNvPicPr>
          <p:nvPr/>
        </p:nvPicPr>
        <p:blipFill>
          <a:blip r:embed="rId4"/>
          <a:stretch>
            <a:fillRect/>
          </a:stretch>
        </p:blipFill>
        <p:spPr>
          <a:xfrm>
            <a:off x="540466" y="5273161"/>
            <a:ext cx="8104730" cy="1066687"/>
          </a:xfrm>
          <a:prstGeom prst="rect">
            <a:avLst/>
          </a:prstGeom>
        </p:spPr>
      </p:pic>
      <p:sp>
        <p:nvSpPr>
          <p:cNvPr id="5" name="Freccia in giù 4">
            <a:extLst>
              <a:ext uri="{FF2B5EF4-FFF2-40B4-BE49-F238E27FC236}">
                <a16:creationId xmlns:a16="http://schemas.microsoft.com/office/drawing/2014/main" id="{A90A3846-B503-43B1-8AD2-C734089B73CF}"/>
              </a:ext>
            </a:extLst>
          </p:cNvPr>
          <p:cNvSpPr/>
          <p:nvPr/>
        </p:nvSpPr>
        <p:spPr>
          <a:xfrm rot="1934602">
            <a:off x="4752652" y="5243879"/>
            <a:ext cx="1195754" cy="726139"/>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915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A19A075A-0645-094C-A41A-8DEA447329FC}"/>
              </a:ext>
            </a:extLst>
          </p:cNvPr>
          <p:cNvSpPr>
            <a:spLocks noGrp="1"/>
          </p:cNvSpPr>
          <p:nvPr>
            <p:ph type="title"/>
          </p:nvPr>
        </p:nvSpPr>
        <p:spPr/>
        <p:txBody>
          <a:bodyPr/>
          <a:lstStyle/>
          <a:p>
            <a:endParaRPr lang="it-IT" altLang="it-IT"/>
          </a:p>
        </p:txBody>
      </p:sp>
      <p:sp>
        <p:nvSpPr>
          <p:cNvPr id="18435" name="Segnaposto contenuto 2">
            <a:extLst>
              <a:ext uri="{FF2B5EF4-FFF2-40B4-BE49-F238E27FC236}">
                <a16:creationId xmlns:a16="http://schemas.microsoft.com/office/drawing/2014/main" id="{D0DB7B80-4A6E-4646-AD6F-E7F96A51D727}"/>
              </a:ext>
            </a:extLst>
          </p:cNvPr>
          <p:cNvSpPr>
            <a:spLocks noGrp="1"/>
          </p:cNvSpPr>
          <p:nvPr>
            <p:ph idx="1"/>
          </p:nvPr>
        </p:nvSpPr>
        <p:spPr/>
        <p:txBody>
          <a:bodyPr/>
          <a:lstStyle/>
          <a:p>
            <a:endParaRPr lang="it-IT" altLang="it-IT"/>
          </a:p>
        </p:txBody>
      </p:sp>
      <p:pic>
        <p:nvPicPr>
          <p:cNvPr id="18436" name="Immagine 8">
            <a:extLst>
              <a:ext uri="{FF2B5EF4-FFF2-40B4-BE49-F238E27FC236}">
                <a16:creationId xmlns:a16="http://schemas.microsoft.com/office/drawing/2014/main" id="{A743E57C-628D-764E-ABDC-176C4AC66D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74" y="0"/>
            <a:ext cx="9144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7" name="Titolo 2">
            <a:extLst>
              <a:ext uri="{FF2B5EF4-FFF2-40B4-BE49-F238E27FC236}">
                <a16:creationId xmlns:a16="http://schemas.microsoft.com/office/drawing/2014/main" id="{A088E587-9B27-1049-B23F-EA64219A6CB4}"/>
              </a:ext>
            </a:extLst>
          </p:cNvPr>
          <p:cNvSpPr txBox="1">
            <a:spLocks/>
          </p:cNvSpPr>
          <p:nvPr/>
        </p:nvSpPr>
        <p:spPr bwMode="auto">
          <a:xfrm>
            <a:off x="457200" y="278121"/>
            <a:ext cx="8256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3600" b="1" dirty="0">
                <a:solidFill>
                  <a:srgbClr val="FF0000"/>
                </a:solidFill>
              </a:rPr>
              <a:t>dai costi riconosciuti alla determinazione delle entrate tariffarie 2020-2021</a:t>
            </a:r>
            <a:endParaRPr lang="it-IT" altLang="it-IT" sz="3600" dirty="0">
              <a:solidFill>
                <a:srgbClr val="FF0000"/>
              </a:solidFill>
            </a:endParaRPr>
          </a:p>
        </p:txBody>
      </p:sp>
      <p:pic>
        <p:nvPicPr>
          <p:cNvPr id="18438" name="Immagine 5">
            <a:extLst>
              <a:ext uri="{FF2B5EF4-FFF2-40B4-BE49-F238E27FC236}">
                <a16:creationId xmlns:a16="http://schemas.microsoft.com/office/drawing/2014/main" id="{193685CE-A4D5-394A-AB85-4D98D86B6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20" y="2153983"/>
            <a:ext cx="3429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ttangolo 6">
            <a:extLst>
              <a:ext uri="{FF2B5EF4-FFF2-40B4-BE49-F238E27FC236}">
                <a16:creationId xmlns:a16="http://schemas.microsoft.com/office/drawing/2014/main" id="{49393A19-0295-A14A-B302-6762BAAB8243}"/>
              </a:ext>
            </a:extLst>
          </p:cNvPr>
          <p:cNvSpPr>
            <a:spLocks noChangeArrowheads="1"/>
          </p:cNvSpPr>
          <p:nvPr/>
        </p:nvSpPr>
        <p:spPr bwMode="auto">
          <a:xfrm>
            <a:off x="4760067" y="1510329"/>
            <a:ext cx="41767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dirty="0"/>
              <a:t>somma delle entrate a copertura dei costi fissi e dei costi variabili </a:t>
            </a:r>
            <a:r>
              <a:rPr lang="it-IT" altLang="it-IT" sz="2400" dirty="0">
                <a:solidFill>
                  <a:srgbClr val="FF0000"/>
                </a:solidFill>
              </a:rPr>
              <a:t>riconosciuto dall’Autorità  </a:t>
            </a:r>
          </a:p>
        </p:txBody>
      </p:sp>
      <p:cxnSp>
        <p:nvCxnSpPr>
          <p:cNvPr id="8" name="Connettore diritto 7">
            <a:extLst>
              <a:ext uri="{FF2B5EF4-FFF2-40B4-BE49-F238E27FC236}">
                <a16:creationId xmlns:a16="http://schemas.microsoft.com/office/drawing/2014/main" id="{BC9D7EDE-A756-4E01-BD00-C0AA9376A3CA}"/>
              </a:ext>
            </a:extLst>
          </p:cNvPr>
          <p:cNvCxnSpPr>
            <a:cxnSpLocks/>
          </p:cNvCxnSpPr>
          <p:nvPr/>
        </p:nvCxnSpPr>
        <p:spPr>
          <a:xfrm>
            <a:off x="4535284" y="1525282"/>
            <a:ext cx="36716" cy="4835052"/>
          </a:xfrm>
          <a:prstGeom prst="line">
            <a:avLst/>
          </a:prstGeom>
          <a:ln/>
        </p:spPr>
        <p:style>
          <a:lnRef idx="3">
            <a:schemeClr val="accent6"/>
          </a:lnRef>
          <a:fillRef idx="0">
            <a:schemeClr val="accent6"/>
          </a:fillRef>
          <a:effectRef idx="2">
            <a:schemeClr val="accent6"/>
          </a:effectRef>
          <a:fontRef idx="minor">
            <a:schemeClr val="tx1"/>
          </a:fontRef>
        </p:style>
      </p:cxnSp>
      <p:sp>
        <p:nvSpPr>
          <p:cNvPr id="2" name="Segnaposto numero diapositiva 1">
            <a:extLst>
              <a:ext uri="{FF2B5EF4-FFF2-40B4-BE49-F238E27FC236}">
                <a16:creationId xmlns:a16="http://schemas.microsoft.com/office/drawing/2014/main" id="{9FFF72FE-CED9-7945-9144-C7B7B16D46F4}"/>
              </a:ext>
            </a:extLst>
          </p:cNvPr>
          <p:cNvSpPr>
            <a:spLocks noGrp="1"/>
          </p:cNvSpPr>
          <p:nvPr>
            <p:ph type="sldNum" sz="quarter" idx="12"/>
          </p:nvPr>
        </p:nvSpPr>
        <p:spPr/>
        <p:txBody>
          <a:bodyPr/>
          <a:lstStyle/>
          <a:p>
            <a:pPr>
              <a:defRPr/>
            </a:pPr>
            <a:fld id="{A6ACF98E-F2FE-7546-A4CF-A4AE329E291F}" type="slidenum">
              <a:rPr lang="it-IT" altLang="it-IT" smtClean="0"/>
              <a:pPr>
                <a:defRPr/>
              </a:pPr>
              <a:t>16</a:t>
            </a:fld>
            <a:endParaRPr lang="it-IT" altLang="it-IT"/>
          </a:p>
        </p:txBody>
      </p:sp>
      <p:sp>
        <p:nvSpPr>
          <p:cNvPr id="3" name="Rettangolo 2">
            <a:extLst>
              <a:ext uri="{FF2B5EF4-FFF2-40B4-BE49-F238E27FC236}">
                <a16:creationId xmlns:a16="http://schemas.microsoft.com/office/drawing/2014/main" id="{A325B673-54D8-A845-8203-A0A64C0C1FDB}"/>
              </a:ext>
            </a:extLst>
          </p:cNvPr>
          <p:cNvSpPr/>
          <p:nvPr/>
        </p:nvSpPr>
        <p:spPr>
          <a:xfrm>
            <a:off x="4745393" y="3553040"/>
            <a:ext cx="4128256" cy="1200329"/>
          </a:xfrm>
          <a:prstGeom prst="rect">
            <a:avLst/>
          </a:prstGeom>
        </p:spPr>
        <p:txBody>
          <a:bodyPr wrap="square">
            <a:spAutoFit/>
          </a:bodyPr>
          <a:lstStyle/>
          <a:p>
            <a:r>
              <a:rPr lang="it-IT" altLang="it-IT" sz="2400" dirty="0"/>
              <a:t>determinato secondo </a:t>
            </a:r>
            <a:r>
              <a:rPr lang="it-IT" altLang="it-IT" sz="2400" dirty="0">
                <a:solidFill>
                  <a:srgbClr val="FF0000"/>
                </a:solidFill>
              </a:rPr>
              <a:t>criteri di efficienza</a:t>
            </a:r>
            <a:r>
              <a:rPr lang="it-IT" altLang="it-IT" sz="2400" dirty="0"/>
              <a:t>, nonché di trasparenza e omogeneità </a:t>
            </a:r>
            <a:endParaRPr lang="it-IT" sz="2400" dirty="0"/>
          </a:p>
        </p:txBody>
      </p:sp>
      <p:sp>
        <p:nvSpPr>
          <p:cNvPr id="4" name="Rettangolo 3">
            <a:extLst>
              <a:ext uri="{FF2B5EF4-FFF2-40B4-BE49-F238E27FC236}">
                <a16:creationId xmlns:a16="http://schemas.microsoft.com/office/drawing/2014/main" id="{B1985214-0684-FE47-9F90-7CB6AFEFC5FD}"/>
              </a:ext>
            </a:extLst>
          </p:cNvPr>
          <p:cNvSpPr/>
          <p:nvPr/>
        </p:nvSpPr>
        <p:spPr>
          <a:xfrm>
            <a:off x="4683514" y="5175234"/>
            <a:ext cx="4572000" cy="1200329"/>
          </a:xfrm>
          <a:prstGeom prst="rect">
            <a:avLst/>
          </a:prstGeom>
        </p:spPr>
        <p:txBody>
          <a:bodyPr>
            <a:spAutoFit/>
          </a:bodyPr>
          <a:lstStyle/>
          <a:p>
            <a:r>
              <a:rPr lang="it-IT" altLang="it-IT" sz="2400" dirty="0">
                <a:solidFill>
                  <a:srgbClr val="FF0000"/>
                </a:solidFill>
              </a:rPr>
              <a:t>riclassificazione </a:t>
            </a:r>
          </a:p>
          <a:p>
            <a:r>
              <a:rPr lang="it-IT" altLang="it-IT" sz="2400" dirty="0">
                <a:solidFill>
                  <a:srgbClr val="FF0000"/>
                </a:solidFill>
              </a:rPr>
              <a:t>degli oneri</a:t>
            </a:r>
            <a:r>
              <a:rPr lang="it-IT" altLang="it-IT" sz="2400" dirty="0"/>
              <a:t> riconducibili alle</a:t>
            </a:r>
          </a:p>
          <a:p>
            <a:r>
              <a:rPr lang="it-IT" altLang="it-IT" sz="2400" dirty="0"/>
              <a:t>singole attività del ciclo integrato</a:t>
            </a:r>
            <a:endParaRPr lang="it-IT" sz="2400" dirty="0"/>
          </a:p>
        </p:txBody>
      </p:sp>
      <p:sp>
        <p:nvSpPr>
          <p:cNvPr id="5" name="Rettangolo 4">
            <a:extLst>
              <a:ext uri="{FF2B5EF4-FFF2-40B4-BE49-F238E27FC236}">
                <a16:creationId xmlns:a16="http://schemas.microsoft.com/office/drawing/2014/main" id="{5448982E-A227-BA4D-8228-4314C75A7FD4}"/>
              </a:ext>
            </a:extLst>
          </p:cNvPr>
          <p:cNvSpPr/>
          <p:nvPr/>
        </p:nvSpPr>
        <p:spPr>
          <a:xfrm>
            <a:off x="552009" y="5140805"/>
            <a:ext cx="3623451" cy="1015663"/>
          </a:xfrm>
          <a:prstGeom prst="rect">
            <a:avLst/>
          </a:prstGeom>
        </p:spPr>
        <p:txBody>
          <a:bodyPr wrap="square">
            <a:spAutoFit/>
          </a:bodyPr>
          <a:lstStyle/>
          <a:p>
            <a:r>
              <a:rPr lang="it-IT" altLang="it-IT" sz="2000" dirty="0">
                <a:solidFill>
                  <a:srgbClr val="FF0000"/>
                </a:solidFill>
              </a:rPr>
              <a:t>continuità con il </a:t>
            </a:r>
            <a:r>
              <a:rPr lang="it-IT" altLang="it-IT" sz="2000" dirty="0" err="1">
                <a:solidFill>
                  <a:srgbClr val="FF0000"/>
                </a:solidFill>
              </a:rPr>
              <a:t>d.P.R.</a:t>
            </a:r>
            <a:r>
              <a:rPr lang="it-IT" altLang="it-IT" sz="2000" dirty="0">
                <a:solidFill>
                  <a:srgbClr val="FF0000"/>
                </a:solidFill>
              </a:rPr>
              <a:t> n. 158/99 </a:t>
            </a:r>
          </a:p>
          <a:p>
            <a:r>
              <a:rPr lang="it-IT" altLang="it-IT" sz="2000" dirty="0"/>
              <a:t>(</a:t>
            </a:r>
            <a:r>
              <a:rPr lang="it-IT" altLang="it-IT" sz="2000" dirty="0">
                <a:solidFill>
                  <a:srgbClr val="FF0000"/>
                </a:solidFill>
              </a:rPr>
              <a:t>sopravvivono le tabelle </a:t>
            </a:r>
          </a:p>
          <a:p>
            <a:r>
              <a:rPr lang="it-IT" altLang="it-IT" sz="2000" dirty="0">
                <a:solidFill>
                  <a:srgbClr val="FF0000"/>
                </a:solidFill>
              </a:rPr>
              <a:t>1 a, 1 b, 2 , 3 a, 3 b, 4 a e 4 b</a:t>
            </a:r>
            <a:r>
              <a:rPr lang="it-IT" altLang="it-IT" sz="2000" dirty="0"/>
              <a:t>)  </a:t>
            </a:r>
            <a:endParaRPr lang="it-IT" dirty="0"/>
          </a:p>
        </p:txBody>
      </p:sp>
      <p:sp>
        <p:nvSpPr>
          <p:cNvPr id="6" name="Rettangolo 5">
            <a:extLst>
              <a:ext uri="{FF2B5EF4-FFF2-40B4-BE49-F238E27FC236}">
                <a16:creationId xmlns:a16="http://schemas.microsoft.com/office/drawing/2014/main" id="{77B65DA6-5677-084D-B502-4A13F70F48B8}"/>
              </a:ext>
            </a:extLst>
          </p:cNvPr>
          <p:cNvSpPr/>
          <p:nvPr/>
        </p:nvSpPr>
        <p:spPr>
          <a:xfrm>
            <a:off x="308105" y="3972478"/>
            <a:ext cx="1867563" cy="646331"/>
          </a:xfrm>
          <a:prstGeom prst="rect">
            <a:avLst/>
          </a:prstGeom>
        </p:spPr>
        <p:txBody>
          <a:bodyPr wrap="none">
            <a:spAutoFit/>
          </a:bodyPr>
          <a:lstStyle/>
          <a:p>
            <a:r>
              <a:rPr lang="it-IT" altLang="it-IT" dirty="0"/>
              <a:t>𝑻𝒂   - totale delle </a:t>
            </a:r>
          </a:p>
          <a:p>
            <a:r>
              <a:rPr lang="it-IT" altLang="it-IT" dirty="0"/>
              <a:t>entrate tariffarie</a:t>
            </a:r>
          </a:p>
        </p:txBody>
      </p:sp>
      <p:sp>
        <p:nvSpPr>
          <p:cNvPr id="7" name="Rettangolo 6">
            <a:extLst>
              <a:ext uri="{FF2B5EF4-FFF2-40B4-BE49-F238E27FC236}">
                <a16:creationId xmlns:a16="http://schemas.microsoft.com/office/drawing/2014/main" id="{800578E6-7E23-214C-AC04-8E2FC66DAC22}"/>
              </a:ext>
            </a:extLst>
          </p:cNvPr>
          <p:cNvSpPr/>
          <p:nvPr/>
        </p:nvSpPr>
        <p:spPr>
          <a:xfrm>
            <a:off x="876500" y="1367714"/>
            <a:ext cx="2378343" cy="646331"/>
          </a:xfrm>
          <a:prstGeom prst="rect">
            <a:avLst/>
          </a:prstGeom>
        </p:spPr>
        <p:txBody>
          <a:bodyPr wrap="none">
            <a:spAutoFit/>
          </a:bodyPr>
          <a:lstStyle/>
          <a:p>
            <a:r>
              <a:rPr lang="it-IT" altLang="it-IT" dirty="0"/>
              <a:t>𝑻𝑽𝒂 - totale entrate </a:t>
            </a:r>
          </a:p>
          <a:p>
            <a:r>
              <a:rPr lang="it-IT" altLang="it-IT" dirty="0"/>
              <a:t>relative ai costi variabili</a:t>
            </a:r>
            <a:endParaRPr lang="it-IT" dirty="0"/>
          </a:p>
        </p:txBody>
      </p:sp>
      <p:sp>
        <p:nvSpPr>
          <p:cNvPr id="9" name="Rettangolo 8">
            <a:extLst>
              <a:ext uri="{FF2B5EF4-FFF2-40B4-BE49-F238E27FC236}">
                <a16:creationId xmlns:a16="http://schemas.microsoft.com/office/drawing/2014/main" id="{BA308D10-E780-E340-9781-C4E3DAB1DF09}"/>
              </a:ext>
            </a:extLst>
          </p:cNvPr>
          <p:cNvSpPr/>
          <p:nvPr/>
        </p:nvSpPr>
        <p:spPr>
          <a:xfrm>
            <a:off x="2335757" y="3684931"/>
            <a:ext cx="2136611" cy="646331"/>
          </a:xfrm>
          <a:prstGeom prst="rect">
            <a:avLst/>
          </a:prstGeom>
        </p:spPr>
        <p:txBody>
          <a:bodyPr wrap="none">
            <a:spAutoFit/>
          </a:bodyPr>
          <a:lstStyle/>
          <a:p>
            <a:r>
              <a:rPr lang="it-IT" altLang="it-IT" dirty="0"/>
              <a:t>𝑻𝑭𝒂 - totale entrate </a:t>
            </a:r>
          </a:p>
          <a:p>
            <a:r>
              <a:rPr lang="it-IT" altLang="it-IT" dirty="0"/>
              <a:t>relative ai costi fissi</a:t>
            </a:r>
          </a:p>
        </p:txBody>
      </p:sp>
      <p:cxnSp>
        <p:nvCxnSpPr>
          <p:cNvPr id="17" name="Connettore diritto 7">
            <a:extLst>
              <a:ext uri="{FF2B5EF4-FFF2-40B4-BE49-F238E27FC236}">
                <a16:creationId xmlns:a16="http://schemas.microsoft.com/office/drawing/2014/main" id="{B8E50DA1-299B-AC4A-B636-4DEC254270C6}"/>
              </a:ext>
            </a:extLst>
          </p:cNvPr>
          <p:cNvCxnSpPr>
            <a:cxnSpLocks/>
          </p:cNvCxnSpPr>
          <p:nvPr/>
        </p:nvCxnSpPr>
        <p:spPr>
          <a:xfrm>
            <a:off x="1234434" y="3145204"/>
            <a:ext cx="0" cy="7260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nettore diritto 7">
            <a:extLst>
              <a:ext uri="{FF2B5EF4-FFF2-40B4-BE49-F238E27FC236}">
                <a16:creationId xmlns:a16="http://schemas.microsoft.com/office/drawing/2014/main" id="{CCC0EDB6-CCD7-9345-8423-73D9864FCA7C}"/>
              </a:ext>
            </a:extLst>
          </p:cNvPr>
          <p:cNvCxnSpPr>
            <a:cxnSpLocks/>
          </p:cNvCxnSpPr>
          <p:nvPr/>
        </p:nvCxnSpPr>
        <p:spPr>
          <a:xfrm>
            <a:off x="3268780" y="3065494"/>
            <a:ext cx="0" cy="7260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diritto 7">
            <a:extLst>
              <a:ext uri="{FF2B5EF4-FFF2-40B4-BE49-F238E27FC236}">
                <a16:creationId xmlns:a16="http://schemas.microsoft.com/office/drawing/2014/main" id="{D73CE225-63FC-AF43-8F82-CA0F8AF534FD}"/>
              </a:ext>
            </a:extLst>
          </p:cNvPr>
          <p:cNvCxnSpPr>
            <a:cxnSpLocks/>
          </p:cNvCxnSpPr>
          <p:nvPr/>
        </p:nvCxnSpPr>
        <p:spPr>
          <a:xfrm>
            <a:off x="1908332" y="1949181"/>
            <a:ext cx="0" cy="726041"/>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ttangolo con angoli arrotondati 11">
            <a:extLst>
              <a:ext uri="{FF2B5EF4-FFF2-40B4-BE49-F238E27FC236}">
                <a16:creationId xmlns:a16="http://schemas.microsoft.com/office/drawing/2014/main" id="{2CF74EB1-26F7-D243-83B6-F201F8AB7C7E}"/>
              </a:ext>
            </a:extLst>
          </p:cNvPr>
          <p:cNvSpPr/>
          <p:nvPr/>
        </p:nvSpPr>
        <p:spPr>
          <a:xfrm>
            <a:off x="293201" y="3931031"/>
            <a:ext cx="1882467" cy="752744"/>
          </a:xfrm>
          <a:prstGeom prst="roundRect">
            <a:avLst/>
          </a:prstGeom>
          <a:no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4" name="Rettangolo con angoli arrotondati 11">
            <a:extLst>
              <a:ext uri="{FF2B5EF4-FFF2-40B4-BE49-F238E27FC236}">
                <a16:creationId xmlns:a16="http://schemas.microsoft.com/office/drawing/2014/main" id="{21B773C1-5CC9-864C-AD89-7D6F2FF378F1}"/>
              </a:ext>
            </a:extLst>
          </p:cNvPr>
          <p:cNvSpPr/>
          <p:nvPr/>
        </p:nvSpPr>
        <p:spPr>
          <a:xfrm>
            <a:off x="2363735" y="3638791"/>
            <a:ext cx="1983482" cy="7527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5" name="Rettangolo con angoli arrotondati 11">
            <a:extLst>
              <a:ext uri="{FF2B5EF4-FFF2-40B4-BE49-F238E27FC236}">
                <a16:creationId xmlns:a16="http://schemas.microsoft.com/office/drawing/2014/main" id="{BDA2DDC8-1583-174A-BEEC-62B3A403BF6D}"/>
              </a:ext>
            </a:extLst>
          </p:cNvPr>
          <p:cNvSpPr/>
          <p:nvPr/>
        </p:nvSpPr>
        <p:spPr>
          <a:xfrm>
            <a:off x="823586" y="1323197"/>
            <a:ext cx="2445193" cy="752744"/>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8" name="Round Same Side Corner Rectangle 6">
            <a:extLst>
              <a:ext uri="{FF2B5EF4-FFF2-40B4-BE49-F238E27FC236}">
                <a16:creationId xmlns:a16="http://schemas.microsoft.com/office/drawing/2014/main" id="{91781CB6-6BCD-C44B-8619-2227179D3AD7}"/>
              </a:ext>
            </a:extLst>
          </p:cNvPr>
          <p:cNvSpPr/>
          <p:nvPr/>
        </p:nvSpPr>
        <p:spPr>
          <a:xfrm rot="2700000">
            <a:off x="8201071" y="908800"/>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Round Same Side Corner Rectangle 6">
            <a:extLst>
              <a:ext uri="{FF2B5EF4-FFF2-40B4-BE49-F238E27FC236}">
                <a16:creationId xmlns:a16="http://schemas.microsoft.com/office/drawing/2014/main" id="{35319E8C-1BF5-8242-B381-7034943279FC}"/>
              </a:ext>
            </a:extLst>
          </p:cNvPr>
          <p:cNvSpPr/>
          <p:nvPr/>
        </p:nvSpPr>
        <p:spPr>
          <a:xfrm rot="2700000">
            <a:off x="8216959" y="4806166"/>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ound Same Side Corner Rectangle 6">
            <a:extLst>
              <a:ext uri="{FF2B5EF4-FFF2-40B4-BE49-F238E27FC236}">
                <a16:creationId xmlns:a16="http://schemas.microsoft.com/office/drawing/2014/main" id="{DBF88C01-6157-AA4B-8DE9-61D334FF378C}"/>
              </a:ext>
            </a:extLst>
          </p:cNvPr>
          <p:cNvSpPr/>
          <p:nvPr/>
        </p:nvSpPr>
        <p:spPr>
          <a:xfrm rot="2700000">
            <a:off x="8255108" y="3049100"/>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Rettangolo con angoli arrotondati 11">
            <a:extLst>
              <a:ext uri="{FF2B5EF4-FFF2-40B4-BE49-F238E27FC236}">
                <a16:creationId xmlns:a16="http://schemas.microsoft.com/office/drawing/2014/main" id="{37629673-3E94-E54E-9E9E-A51BC793D3C0}"/>
              </a:ext>
            </a:extLst>
          </p:cNvPr>
          <p:cNvSpPr/>
          <p:nvPr/>
        </p:nvSpPr>
        <p:spPr>
          <a:xfrm>
            <a:off x="4683699" y="5166940"/>
            <a:ext cx="4189950" cy="123830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2" name="Rettangolo con angoli arrotondati 11">
            <a:extLst>
              <a:ext uri="{FF2B5EF4-FFF2-40B4-BE49-F238E27FC236}">
                <a16:creationId xmlns:a16="http://schemas.microsoft.com/office/drawing/2014/main" id="{778B75E5-3B8A-E24B-B1A7-C0CF6C56BFFA}"/>
              </a:ext>
            </a:extLst>
          </p:cNvPr>
          <p:cNvSpPr/>
          <p:nvPr/>
        </p:nvSpPr>
        <p:spPr>
          <a:xfrm>
            <a:off x="4683699" y="3582723"/>
            <a:ext cx="4189950" cy="123830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3" name="Rettangolo con angoli arrotondati 11">
            <a:extLst>
              <a:ext uri="{FF2B5EF4-FFF2-40B4-BE49-F238E27FC236}">
                <a16:creationId xmlns:a16="http://schemas.microsoft.com/office/drawing/2014/main" id="{C40CA63B-AAED-B847-8A41-966394C0B76E}"/>
              </a:ext>
            </a:extLst>
          </p:cNvPr>
          <p:cNvSpPr/>
          <p:nvPr/>
        </p:nvSpPr>
        <p:spPr>
          <a:xfrm>
            <a:off x="4653458" y="1582896"/>
            <a:ext cx="4189950" cy="148259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ppt_x"/>
                                          </p:val>
                                        </p:tav>
                                        <p:tav tm="100000">
                                          <p:val>
                                            <p:strVal val="#ppt_x"/>
                                          </p:val>
                                        </p:tav>
                                      </p:tavLst>
                                    </p:anim>
                                    <p:anim calcmode="lin" valueType="num">
                                      <p:cBhvr additive="base">
                                        <p:cTn id="8"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a:extLst>
              <a:ext uri="{FF2B5EF4-FFF2-40B4-BE49-F238E27FC236}">
                <a16:creationId xmlns:a16="http://schemas.microsoft.com/office/drawing/2014/main" id="{0310BBAD-1436-A14B-8C64-7C3911820538}"/>
              </a:ext>
            </a:extLst>
          </p:cNvPr>
          <p:cNvSpPr>
            <a:spLocks noGrp="1"/>
          </p:cNvSpPr>
          <p:nvPr>
            <p:ph type="title"/>
          </p:nvPr>
        </p:nvSpPr>
        <p:spPr/>
        <p:txBody>
          <a:bodyPr/>
          <a:lstStyle/>
          <a:p>
            <a:endParaRPr lang="it-IT" altLang="it-IT"/>
          </a:p>
        </p:txBody>
      </p:sp>
      <p:sp>
        <p:nvSpPr>
          <p:cNvPr id="27651" name="Segnaposto contenuto 2">
            <a:extLst>
              <a:ext uri="{FF2B5EF4-FFF2-40B4-BE49-F238E27FC236}">
                <a16:creationId xmlns:a16="http://schemas.microsoft.com/office/drawing/2014/main" id="{D854D5E4-0937-6742-B2D6-16EAB76203C5}"/>
              </a:ext>
            </a:extLst>
          </p:cNvPr>
          <p:cNvSpPr>
            <a:spLocks noGrp="1"/>
          </p:cNvSpPr>
          <p:nvPr>
            <p:ph idx="1"/>
          </p:nvPr>
        </p:nvSpPr>
        <p:spPr/>
        <p:txBody>
          <a:bodyPr/>
          <a:lstStyle/>
          <a:p>
            <a:endParaRPr lang="it-IT" altLang="it-IT"/>
          </a:p>
        </p:txBody>
      </p:sp>
      <p:pic>
        <p:nvPicPr>
          <p:cNvPr id="27652" name="Immagine 8">
            <a:extLst>
              <a:ext uri="{FF2B5EF4-FFF2-40B4-BE49-F238E27FC236}">
                <a16:creationId xmlns:a16="http://schemas.microsoft.com/office/drawing/2014/main" id="{328BC407-3004-D248-AC95-122E135127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itolo 2">
            <a:extLst>
              <a:ext uri="{FF2B5EF4-FFF2-40B4-BE49-F238E27FC236}">
                <a16:creationId xmlns:a16="http://schemas.microsoft.com/office/drawing/2014/main" id="{61BAD6C3-6F80-1046-B18C-B9070DD4D40A}"/>
              </a:ext>
            </a:extLst>
          </p:cNvPr>
          <p:cNvSpPr txBox="1">
            <a:spLocks/>
          </p:cNvSpPr>
          <p:nvPr/>
        </p:nvSpPr>
        <p:spPr bwMode="auto">
          <a:xfrm>
            <a:off x="430212" y="251562"/>
            <a:ext cx="8256588"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3400" b="1" dirty="0">
                <a:solidFill>
                  <a:srgbClr val="FF0000"/>
                </a:solidFill>
              </a:rPr>
              <a:t>costi efficienti di esercizio </a:t>
            </a:r>
            <a:r>
              <a:rPr lang="it-IT" sz="3400" b="1" dirty="0">
                <a:solidFill>
                  <a:srgbClr val="FF0000"/>
                </a:solidFill>
              </a:rPr>
              <a:t>e di investimento</a:t>
            </a:r>
            <a:r>
              <a:rPr lang="it-IT" altLang="it-IT" sz="3400" b="1" dirty="0">
                <a:solidFill>
                  <a:srgbClr val="FF0000"/>
                </a:solidFill>
              </a:rPr>
              <a:t> </a:t>
            </a:r>
          </a:p>
        </p:txBody>
      </p:sp>
      <p:sp>
        <p:nvSpPr>
          <p:cNvPr id="27655" name="Rettangolo 6">
            <a:extLst>
              <a:ext uri="{FF2B5EF4-FFF2-40B4-BE49-F238E27FC236}">
                <a16:creationId xmlns:a16="http://schemas.microsoft.com/office/drawing/2014/main" id="{DEFCD713-724F-F448-BCA9-194039B90D18}"/>
              </a:ext>
            </a:extLst>
          </p:cNvPr>
          <p:cNvSpPr>
            <a:spLocks noChangeArrowheads="1"/>
          </p:cNvSpPr>
          <p:nvPr/>
        </p:nvSpPr>
        <p:spPr bwMode="auto">
          <a:xfrm>
            <a:off x="301992" y="3161194"/>
            <a:ext cx="856370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200" dirty="0">
                <a:solidFill>
                  <a:srgbClr val="FF0000"/>
                </a:solidFill>
              </a:rPr>
              <a:t>B 6</a:t>
            </a:r>
            <a:r>
              <a:rPr lang="it-IT" altLang="it-IT" sz="2200" dirty="0"/>
              <a:t> Costi per materie di consumo e merci </a:t>
            </a:r>
            <a:r>
              <a:rPr lang="it-IT" altLang="it-IT" sz="2000" dirty="0"/>
              <a:t>(al netto di resi, abbuoni e sconti)</a:t>
            </a:r>
            <a:endParaRPr lang="it-IT" altLang="it-IT" sz="2200" dirty="0"/>
          </a:p>
          <a:p>
            <a:r>
              <a:rPr lang="it-IT" altLang="it-IT" sz="2200" dirty="0">
                <a:solidFill>
                  <a:srgbClr val="FF0000"/>
                </a:solidFill>
              </a:rPr>
              <a:t>B 7 </a:t>
            </a:r>
            <a:r>
              <a:rPr lang="it-IT" altLang="it-IT" sz="2200" dirty="0"/>
              <a:t>Costi per servizi</a:t>
            </a:r>
          </a:p>
          <a:p>
            <a:r>
              <a:rPr lang="it-IT" altLang="it-IT" sz="2200" dirty="0">
                <a:solidFill>
                  <a:srgbClr val="FF0000"/>
                </a:solidFill>
              </a:rPr>
              <a:t>B 8 </a:t>
            </a:r>
            <a:r>
              <a:rPr lang="it-IT" altLang="it-IT" sz="2200" dirty="0"/>
              <a:t>Costi per godimento di beni di terzi</a:t>
            </a:r>
          </a:p>
          <a:p>
            <a:r>
              <a:rPr lang="it-IT" altLang="it-IT" sz="2200" dirty="0">
                <a:solidFill>
                  <a:srgbClr val="FF0000"/>
                </a:solidFill>
              </a:rPr>
              <a:t>B 9 </a:t>
            </a:r>
            <a:r>
              <a:rPr lang="it-IT" altLang="it-IT" sz="2200" dirty="0"/>
              <a:t>Costi del personale</a:t>
            </a:r>
          </a:p>
          <a:p>
            <a:pPr marL="538163" indent="-538163"/>
            <a:r>
              <a:rPr lang="it-IT" altLang="it-IT" sz="2200" dirty="0">
                <a:solidFill>
                  <a:srgbClr val="FF0000"/>
                </a:solidFill>
              </a:rPr>
              <a:t>B 11 </a:t>
            </a:r>
            <a:r>
              <a:rPr lang="it-IT" altLang="it-IT" sz="2200" dirty="0"/>
              <a:t>Variazioni delle rimanenze di materie prime, sussidiarie, di consumo e merci</a:t>
            </a:r>
          </a:p>
          <a:p>
            <a:pPr marL="538163" indent="-538163"/>
            <a:r>
              <a:rPr lang="it-IT" altLang="it-IT" sz="2200" dirty="0">
                <a:solidFill>
                  <a:srgbClr val="FF0000"/>
                </a:solidFill>
              </a:rPr>
              <a:t>B 12 </a:t>
            </a:r>
            <a:r>
              <a:rPr lang="it-IT" altLang="it-IT" sz="2200" dirty="0"/>
              <a:t>Accantonamento per rischi, nella misura massima ammessa dalle leggi e prassi fiscali</a:t>
            </a:r>
          </a:p>
          <a:p>
            <a:r>
              <a:rPr lang="it-IT" altLang="it-IT" sz="2200" dirty="0">
                <a:solidFill>
                  <a:srgbClr val="FF0000"/>
                </a:solidFill>
              </a:rPr>
              <a:t>B 13 </a:t>
            </a:r>
            <a:r>
              <a:rPr lang="it-IT" altLang="it-IT" sz="2200" dirty="0"/>
              <a:t>Altri accantonamenti</a:t>
            </a:r>
          </a:p>
          <a:p>
            <a:r>
              <a:rPr lang="it-IT" altLang="it-IT" sz="2200" dirty="0">
                <a:solidFill>
                  <a:srgbClr val="FF0000"/>
                </a:solidFill>
              </a:rPr>
              <a:t>B 14 </a:t>
            </a:r>
            <a:r>
              <a:rPr lang="it-IT" altLang="it-IT" sz="2200" dirty="0"/>
              <a:t>Oneri diversi di gestione</a:t>
            </a:r>
          </a:p>
        </p:txBody>
      </p:sp>
      <p:sp>
        <p:nvSpPr>
          <p:cNvPr id="10" name="Rettangolo con angoli arrotondati 11">
            <a:extLst>
              <a:ext uri="{FF2B5EF4-FFF2-40B4-BE49-F238E27FC236}">
                <a16:creationId xmlns:a16="http://schemas.microsoft.com/office/drawing/2014/main" id="{C552336E-120B-4938-AD0A-469C3EEE09C7}"/>
              </a:ext>
            </a:extLst>
          </p:cNvPr>
          <p:cNvSpPr/>
          <p:nvPr/>
        </p:nvSpPr>
        <p:spPr>
          <a:xfrm>
            <a:off x="308342" y="828582"/>
            <a:ext cx="8469556" cy="2315056"/>
          </a:xfrm>
          <a:prstGeom prst="roundRect">
            <a:avLst/>
          </a:prstGeom>
          <a:solidFill>
            <a:srgbClr val="FFFF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numero diapositiva 1">
            <a:extLst>
              <a:ext uri="{FF2B5EF4-FFF2-40B4-BE49-F238E27FC236}">
                <a16:creationId xmlns:a16="http://schemas.microsoft.com/office/drawing/2014/main" id="{643B8253-8A8F-F947-9E77-1CCA4042BDD1}"/>
              </a:ext>
            </a:extLst>
          </p:cNvPr>
          <p:cNvSpPr>
            <a:spLocks noGrp="1"/>
          </p:cNvSpPr>
          <p:nvPr>
            <p:ph type="sldNum" sz="quarter" idx="12"/>
          </p:nvPr>
        </p:nvSpPr>
        <p:spPr/>
        <p:txBody>
          <a:bodyPr/>
          <a:lstStyle/>
          <a:p>
            <a:pPr>
              <a:defRPr/>
            </a:pPr>
            <a:fld id="{A6ACF98E-F2FE-7546-A4CF-A4AE329E291F}" type="slidenum">
              <a:rPr lang="it-IT" altLang="it-IT" smtClean="0"/>
              <a:pPr>
                <a:defRPr/>
              </a:pPr>
              <a:t>17</a:t>
            </a:fld>
            <a:endParaRPr lang="it-IT" altLang="it-IT"/>
          </a:p>
        </p:txBody>
      </p:sp>
      <p:sp>
        <p:nvSpPr>
          <p:cNvPr id="5" name="Segnaposto contenuto 1">
            <a:extLst>
              <a:ext uri="{FF2B5EF4-FFF2-40B4-BE49-F238E27FC236}">
                <a16:creationId xmlns:a16="http://schemas.microsoft.com/office/drawing/2014/main" id="{B14827D4-28B4-46D1-9B4A-44465FB780A6}"/>
              </a:ext>
            </a:extLst>
          </p:cNvPr>
          <p:cNvSpPr txBox="1">
            <a:spLocks/>
          </p:cNvSpPr>
          <p:nvPr/>
        </p:nvSpPr>
        <p:spPr bwMode="auto">
          <a:xfrm>
            <a:off x="366102" y="885337"/>
            <a:ext cx="8405446" cy="18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it-IT" sz="2400" u="sng" dirty="0"/>
              <a:t>riconosciuti</a:t>
            </a:r>
            <a:r>
              <a:rPr lang="it-IT" sz="2400" dirty="0"/>
              <a:t> per ciascun anno a={ 2020 2021 per il servizio del ciclo integrato sono </a:t>
            </a:r>
            <a:r>
              <a:rPr lang="it-IT" sz="2400" dirty="0">
                <a:solidFill>
                  <a:srgbClr val="FF0000"/>
                </a:solidFill>
              </a:rPr>
              <a:t>determinati a partire da quelli </a:t>
            </a:r>
            <a:r>
              <a:rPr lang="it-IT" sz="2400" b="1" u="sng" dirty="0">
                <a:solidFill>
                  <a:srgbClr val="FF0000"/>
                </a:solidFill>
              </a:rPr>
              <a:t>effettivi</a:t>
            </a:r>
            <a:r>
              <a:rPr lang="it-IT" sz="2400" dirty="0">
                <a:solidFill>
                  <a:srgbClr val="FF0000"/>
                </a:solidFill>
              </a:rPr>
              <a:t> rilevati nell’anno di riferimento     (a- 2) </a:t>
            </a:r>
            <a:r>
              <a:rPr lang="it-IT" sz="2400" b="1" u="sng" dirty="0">
                <a:solidFill>
                  <a:srgbClr val="FF0000"/>
                </a:solidFill>
              </a:rPr>
              <a:t>come risultanti da fonti contabili obbligatorie </a:t>
            </a:r>
            <a:r>
              <a:rPr lang="it-IT" sz="2400" dirty="0">
                <a:solidFill>
                  <a:srgbClr val="FF0000"/>
                </a:solidFill>
              </a:rPr>
              <a:t>comprendono tutte le voci di natura ricorrente sostenute nell’esercizio (a- 2) ed attribuite al servizio del ciclo integrato</a:t>
            </a:r>
            <a:r>
              <a:rPr lang="it-IT" sz="2400" dirty="0"/>
              <a:t>, al netto dei costi attribuibili alle attività capitalizzate </a:t>
            </a:r>
          </a:p>
          <a:p>
            <a:pPr>
              <a:defRPr/>
            </a:pPr>
            <a:endParaRPr lang="it-IT" sz="2400" dirty="0"/>
          </a:p>
        </p:txBody>
      </p:sp>
      <p:sp>
        <p:nvSpPr>
          <p:cNvPr id="12" name="Rettangolo con angoli arrotondati 11">
            <a:extLst>
              <a:ext uri="{FF2B5EF4-FFF2-40B4-BE49-F238E27FC236}">
                <a16:creationId xmlns:a16="http://schemas.microsoft.com/office/drawing/2014/main" id="{8E423E3F-4466-412F-96C3-019ACCAD18FC}"/>
              </a:ext>
            </a:extLst>
          </p:cNvPr>
          <p:cNvSpPr/>
          <p:nvPr/>
        </p:nvSpPr>
        <p:spPr>
          <a:xfrm>
            <a:off x="4222736" y="5615582"/>
            <a:ext cx="4110676" cy="967780"/>
          </a:xfrm>
          <a:prstGeom prst="roundRect">
            <a:avLst/>
          </a:prstGeom>
          <a:solidFill>
            <a:srgbClr val="FFFF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Rettangolo 2">
            <a:extLst>
              <a:ext uri="{FF2B5EF4-FFF2-40B4-BE49-F238E27FC236}">
                <a16:creationId xmlns:a16="http://schemas.microsoft.com/office/drawing/2014/main" id="{968CAB0E-E2C9-41A6-9393-CC1F554B451A}"/>
              </a:ext>
            </a:extLst>
          </p:cNvPr>
          <p:cNvSpPr/>
          <p:nvPr/>
        </p:nvSpPr>
        <p:spPr>
          <a:xfrm>
            <a:off x="4222736" y="5615582"/>
            <a:ext cx="4110676" cy="923330"/>
          </a:xfrm>
          <a:prstGeom prst="rect">
            <a:avLst/>
          </a:prstGeom>
        </p:spPr>
        <p:txBody>
          <a:bodyPr wrap="none">
            <a:spAutoFit/>
          </a:bodyPr>
          <a:lstStyle/>
          <a:p>
            <a:pPr algn="ctr"/>
            <a:r>
              <a:rPr lang="it-IT" altLang="it-IT" dirty="0">
                <a:solidFill>
                  <a:srgbClr val="FF0000"/>
                </a:solidFill>
              </a:rPr>
              <a:t>tutti i costi vanno indicati</a:t>
            </a:r>
          </a:p>
          <a:p>
            <a:pPr algn="ctr"/>
            <a:r>
              <a:rPr lang="it-IT" altLang="it-IT" dirty="0">
                <a:solidFill>
                  <a:srgbClr val="FF0000"/>
                </a:solidFill>
              </a:rPr>
              <a:t>al netto dell’IVA detraibile e delle imposte</a:t>
            </a:r>
          </a:p>
          <a:p>
            <a:pPr algn="ctr"/>
            <a:r>
              <a:rPr lang="it-IT" dirty="0">
                <a:solidFill>
                  <a:srgbClr val="FF0000"/>
                </a:solidFill>
              </a:rPr>
              <a:t>se l’IVA è indetraibile ne va data evidenza</a:t>
            </a:r>
          </a:p>
        </p:txBody>
      </p:sp>
    </p:spTree>
    <p:extLst>
      <p:ext uri="{BB962C8B-B14F-4D97-AF65-F5344CB8AC3E}">
        <p14:creationId xmlns:p14="http://schemas.microsoft.com/office/powerpoint/2010/main" val="35078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down)">
                                      <p:cBhvr>
                                        <p:cTn id="7" dur="500"/>
                                        <p:tgtEl>
                                          <p:spTgt spid="276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1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a:extLst>
              <a:ext uri="{FF2B5EF4-FFF2-40B4-BE49-F238E27FC236}">
                <a16:creationId xmlns:a16="http://schemas.microsoft.com/office/drawing/2014/main" id="{996F2CD2-48AD-DE47-B039-2D8593BABA28}"/>
              </a:ext>
            </a:extLst>
          </p:cNvPr>
          <p:cNvSpPr>
            <a:spLocks noGrp="1"/>
          </p:cNvSpPr>
          <p:nvPr>
            <p:ph type="title"/>
          </p:nvPr>
        </p:nvSpPr>
        <p:spPr/>
        <p:txBody>
          <a:bodyPr/>
          <a:lstStyle/>
          <a:p>
            <a:endParaRPr lang="it-IT" altLang="it-IT"/>
          </a:p>
        </p:txBody>
      </p:sp>
      <p:sp>
        <p:nvSpPr>
          <p:cNvPr id="28675" name="Segnaposto contenuto 2">
            <a:extLst>
              <a:ext uri="{FF2B5EF4-FFF2-40B4-BE49-F238E27FC236}">
                <a16:creationId xmlns:a16="http://schemas.microsoft.com/office/drawing/2014/main" id="{FF4EA137-D744-4B4E-B26F-08C5F9CABB85}"/>
              </a:ext>
            </a:extLst>
          </p:cNvPr>
          <p:cNvSpPr>
            <a:spLocks noGrp="1"/>
          </p:cNvSpPr>
          <p:nvPr>
            <p:ph idx="1"/>
          </p:nvPr>
        </p:nvSpPr>
        <p:spPr/>
        <p:txBody>
          <a:bodyPr/>
          <a:lstStyle/>
          <a:p>
            <a:endParaRPr lang="it-IT" altLang="it-IT"/>
          </a:p>
        </p:txBody>
      </p:sp>
      <p:pic>
        <p:nvPicPr>
          <p:cNvPr id="28676" name="Immagine 8">
            <a:extLst>
              <a:ext uri="{FF2B5EF4-FFF2-40B4-BE49-F238E27FC236}">
                <a16:creationId xmlns:a16="http://schemas.microsoft.com/office/drawing/2014/main" id="{7BBB2A96-3F8E-3A4B-9FE1-69838B4FEC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Segnaposto contenuto 1">
            <a:extLst>
              <a:ext uri="{FF2B5EF4-FFF2-40B4-BE49-F238E27FC236}">
                <a16:creationId xmlns:a16="http://schemas.microsoft.com/office/drawing/2014/main" id="{A74228F9-1FE1-AD45-A887-AF5476107ACF}"/>
              </a:ext>
            </a:extLst>
          </p:cNvPr>
          <p:cNvSpPr txBox="1">
            <a:spLocks/>
          </p:cNvSpPr>
          <p:nvPr/>
        </p:nvSpPr>
        <p:spPr bwMode="auto">
          <a:xfrm>
            <a:off x="267629" y="1040812"/>
            <a:ext cx="8753707" cy="531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ü"/>
            </a:pPr>
            <a:r>
              <a:rPr lang="it-IT" altLang="it-IT" sz="2200" dirty="0"/>
              <a:t>gli accantonamenti, diversi dagli ammortamenti, operati in eccesso rispetto all’applicazione di norme tributarie fatto salvo gli accontamenti ammessi riconosciuti nella componente costi d’uso del capitale</a:t>
            </a:r>
          </a:p>
          <a:p>
            <a:pPr>
              <a:buFont typeface="Wingdings" panose="05000000000000000000" pitchFamily="2" charset="2"/>
              <a:buChar char="ü"/>
            </a:pPr>
            <a:r>
              <a:rPr lang="it-IT" altLang="it-IT" sz="2200" dirty="0"/>
              <a:t>gli oneri finanziari e le rettifiche di valori di attività finanziarie</a:t>
            </a:r>
          </a:p>
          <a:p>
            <a:pPr>
              <a:buFont typeface="Wingdings" panose="05000000000000000000" pitchFamily="2" charset="2"/>
              <a:buChar char="ü"/>
            </a:pPr>
            <a:r>
              <a:rPr lang="it-IT" altLang="it-IT" sz="2200" dirty="0"/>
              <a:t>le svalutazioni delle immobilizzazioni</a:t>
            </a:r>
          </a:p>
          <a:p>
            <a:pPr>
              <a:buFont typeface="Wingdings" panose="05000000000000000000" pitchFamily="2" charset="2"/>
              <a:buChar char="ü"/>
            </a:pPr>
            <a:r>
              <a:rPr lang="it-IT" altLang="it-IT" sz="2200" dirty="0"/>
              <a:t>gli oneri straordinari</a:t>
            </a:r>
          </a:p>
          <a:p>
            <a:pPr>
              <a:buFont typeface="Wingdings" panose="05000000000000000000" pitchFamily="2" charset="2"/>
              <a:buChar char="ü"/>
            </a:pPr>
            <a:r>
              <a:rPr lang="it-IT" altLang="it-IT" sz="2200" dirty="0"/>
              <a:t>gli oneri per assicurazioni, qualora non espressamente previste da specifici obblighi normativi</a:t>
            </a:r>
          </a:p>
          <a:p>
            <a:pPr>
              <a:buFont typeface="Wingdings" panose="05000000000000000000" pitchFamily="2" charset="2"/>
              <a:buChar char="ü"/>
            </a:pPr>
            <a:r>
              <a:rPr lang="it-IT" altLang="it-IT" sz="2200" dirty="0"/>
              <a:t>gli oneri per sanzioni, penali e risarcimenti, nonché i costi sostenuti per il contenzioso ove l’impresa sia risultata soccombente</a:t>
            </a:r>
          </a:p>
          <a:p>
            <a:pPr>
              <a:buFont typeface="Wingdings" panose="05000000000000000000" pitchFamily="2" charset="2"/>
              <a:buChar char="ü"/>
            </a:pPr>
            <a:r>
              <a:rPr lang="it-IT" altLang="it-IT" sz="2200" dirty="0"/>
              <a:t>i costi connessi all’erogazione di liberalità</a:t>
            </a:r>
          </a:p>
          <a:p>
            <a:pPr>
              <a:buFont typeface="Wingdings" panose="05000000000000000000" pitchFamily="2" charset="2"/>
              <a:buChar char="ü"/>
            </a:pPr>
            <a:r>
              <a:rPr lang="it-IT" altLang="it-IT" sz="2200" dirty="0"/>
              <a:t>i costi pubblicitari e di marketing, ad esclusione di oneri che derivino da obblighi posti in capo ai concessionari</a:t>
            </a:r>
          </a:p>
          <a:p>
            <a:pPr>
              <a:buFont typeface="Wingdings" panose="05000000000000000000" pitchFamily="2" charset="2"/>
              <a:buChar char="ü"/>
            </a:pPr>
            <a:r>
              <a:rPr lang="it-IT" altLang="it-IT" sz="2200" dirty="0"/>
              <a:t>le spese di rappresentanza</a:t>
            </a:r>
          </a:p>
        </p:txBody>
      </p:sp>
      <p:sp>
        <p:nvSpPr>
          <p:cNvPr id="28678" name="Titolo 2">
            <a:extLst>
              <a:ext uri="{FF2B5EF4-FFF2-40B4-BE49-F238E27FC236}">
                <a16:creationId xmlns:a16="http://schemas.microsoft.com/office/drawing/2014/main" id="{04BCB661-DA2B-F940-83B4-7360C705B6E5}"/>
              </a:ext>
            </a:extLst>
          </p:cNvPr>
          <p:cNvSpPr txBox="1">
            <a:spLocks/>
          </p:cNvSpPr>
          <p:nvPr/>
        </p:nvSpPr>
        <p:spPr bwMode="auto">
          <a:xfrm>
            <a:off x="457200" y="322263"/>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dirty="0">
                <a:solidFill>
                  <a:srgbClr val="FF0000"/>
                </a:solidFill>
              </a:rPr>
              <a:t>Costi esclusi da rettificare</a:t>
            </a:r>
          </a:p>
        </p:txBody>
      </p:sp>
      <p:sp>
        <p:nvSpPr>
          <p:cNvPr id="2" name="Segnaposto numero diapositiva 1">
            <a:extLst>
              <a:ext uri="{FF2B5EF4-FFF2-40B4-BE49-F238E27FC236}">
                <a16:creationId xmlns:a16="http://schemas.microsoft.com/office/drawing/2014/main" id="{3A406E6C-982E-F34D-ACB1-DD102DCB74E1}"/>
              </a:ext>
            </a:extLst>
          </p:cNvPr>
          <p:cNvSpPr>
            <a:spLocks noGrp="1"/>
          </p:cNvSpPr>
          <p:nvPr>
            <p:ph type="sldNum" sz="quarter" idx="12"/>
          </p:nvPr>
        </p:nvSpPr>
        <p:spPr/>
        <p:txBody>
          <a:bodyPr/>
          <a:lstStyle/>
          <a:p>
            <a:pPr>
              <a:defRPr/>
            </a:pPr>
            <a:fld id="{A6ACF98E-F2FE-7546-A4CF-A4AE329E291F}" type="slidenum">
              <a:rPr lang="it-IT" altLang="it-IT" smtClean="0"/>
              <a:pPr>
                <a:defRPr/>
              </a:pPr>
              <a:t>18</a:t>
            </a:fld>
            <a:endParaRPr lang="it-IT" altLang="it-IT"/>
          </a:p>
        </p:txBody>
      </p:sp>
    </p:spTree>
    <p:extLst>
      <p:ext uri="{BB962C8B-B14F-4D97-AF65-F5344CB8AC3E}">
        <p14:creationId xmlns:p14="http://schemas.microsoft.com/office/powerpoint/2010/main" val="30787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a:extLst>
              <a:ext uri="{FF2B5EF4-FFF2-40B4-BE49-F238E27FC236}">
                <a16:creationId xmlns:a16="http://schemas.microsoft.com/office/drawing/2014/main" id="{2D471C10-DF29-B047-A845-DF49DC9F842F}"/>
              </a:ext>
            </a:extLst>
          </p:cNvPr>
          <p:cNvSpPr>
            <a:spLocks noGrp="1"/>
          </p:cNvSpPr>
          <p:nvPr>
            <p:ph type="title"/>
          </p:nvPr>
        </p:nvSpPr>
        <p:spPr/>
        <p:txBody>
          <a:bodyPr/>
          <a:lstStyle/>
          <a:p>
            <a:endParaRPr lang="it-IT" altLang="it-IT"/>
          </a:p>
        </p:txBody>
      </p:sp>
      <p:sp>
        <p:nvSpPr>
          <p:cNvPr id="29699" name="Segnaposto contenuto 2">
            <a:extLst>
              <a:ext uri="{FF2B5EF4-FFF2-40B4-BE49-F238E27FC236}">
                <a16:creationId xmlns:a16="http://schemas.microsoft.com/office/drawing/2014/main" id="{867C9839-4775-F440-8365-C4E13639DBE8}"/>
              </a:ext>
            </a:extLst>
          </p:cNvPr>
          <p:cNvSpPr>
            <a:spLocks noGrp="1"/>
          </p:cNvSpPr>
          <p:nvPr>
            <p:ph idx="1"/>
          </p:nvPr>
        </p:nvSpPr>
        <p:spPr/>
        <p:txBody>
          <a:bodyPr/>
          <a:lstStyle/>
          <a:p>
            <a:endParaRPr lang="it-IT" altLang="it-IT"/>
          </a:p>
        </p:txBody>
      </p:sp>
      <p:pic>
        <p:nvPicPr>
          <p:cNvPr id="29700" name="Immagine 8">
            <a:extLst>
              <a:ext uri="{FF2B5EF4-FFF2-40B4-BE49-F238E27FC236}">
                <a16:creationId xmlns:a16="http://schemas.microsoft.com/office/drawing/2014/main" id="{EC5C91CB-BF63-D64C-83E4-53A0E7F8B7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egnaposto contenuto 1">
            <a:extLst>
              <a:ext uri="{FF2B5EF4-FFF2-40B4-BE49-F238E27FC236}">
                <a16:creationId xmlns:a16="http://schemas.microsoft.com/office/drawing/2014/main" id="{B50315C3-02AB-C840-ACE7-FD06C3F571E3}"/>
              </a:ext>
            </a:extLst>
          </p:cNvPr>
          <p:cNvSpPr txBox="1">
            <a:spLocks/>
          </p:cNvSpPr>
          <p:nvPr/>
        </p:nvSpPr>
        <p:spPr bwMode="auto">
          <a:xfrm>
            <a:off x="457200" y="1219200"/>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it-IT" altLang="it-IT"/>
              <a:t>Verranno riconosciuti anche eventuali ulteriori costi sostenuti per l’effettuazione da parte dei gestori di campagne informative e di educazione ambientale sulle caratteristiche delle diverse fasi del ciclo integrato di gestione dei rifiuti, sulle attività necessarie alla sua chiusura nonché sull’impatto ambientale nel territorio di riferimento</a:t>
            </a:r>
          </a:p>
        </p:txBody>
      </p:sp>
      <p:sp>
        <p:nvSpPr>
          <p:cNvPr id="29702" name="Titolo 2">
            <a:extLst>
              <a:ext uri="{FF2B5EF4-FFF2-40B4-BE49-F238E27FC236}">
                <a16:creationId xmlns:a16="http://schemas.microsoft.com/office/drawing/2014/main" id="{CB804E3E-3D21-B448-89FD-90329DB7DAE6}"/>
              </a:ext>
            </a:extLst>
          </p:cNvPr>
          <p:cNvSpPr txBox="1">
            <a:spLocks/>
          </p:cNvSpPr>
          <p:nvPr/>
        </p:nvSpPr>
        <p:spPr bwMode="auto">
          <a:xfrm>
            <a:off x="457200" y="476250"/>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a:solidFill>
                  <a:srgbClr val="FF0000"/>
                </a:solidFill>
              </a:rPr>
              <a:t>Ulteriori costi riconosciuti</a:t>
            </a:r>
          </a:p>
        </p:txBody>
      </p:sp>
      <p:sp>
        <p:nvSpPr>
          <p:cNvPr id="2" name="Segnaposto numero diapositiva 1">
            <a:extLst>
              <a:ext uri="{FF2B5EF4-FFF2-40B4-BE49-F238E27FC236}">
                <a16:creationId xmlns:a16="http://schemas.microsoft.com/office/drawing/2014/main" id="{951A81BE-1596-784A-8015-7EC1505D6815}"/>
              </a:ext>
            </a:extLst>
          </p:cNvPr>
          <p:cNvSpPr>
            <a:spLocks noGrp="1"/>
          </p:cNvSpPr>
          <p:nvPr>
            <p:ph type="sldNum" sz="quarter" idx="12"/>
          </p:nvPr>
        </p:nvSpPr>
        <p:spPr/>
        <p:txBody>
          <a:bodyPr/>
          <a:lstStyle/>
          <a:p>
            <a:pPr>
              <a:defRPr/>
            </a:pPr>
            <a:fld id="{A6ACF98E-F2FE-7546-A4CF-A4AE329E291F}" type="slidenum">
              <a:rPr lang="it-IT" altLang="it-IT" smtClean="0"/>
              <a:pPr>
                <a:defRPr/>
              </a:pPr>
              <a:t>19</a:t>
            </a:fld>
            <a:endParaRPr lang="it-IT" altLang="it-IT"/>
          </a:p>
        </p:txBody>
      </p:sp>
      <p:sp>
        <p:nvSpPr>
          <p:cNvPr id="8" name="Rettangolo con angoli arrotondati 11">
            <a:extLst>
              <a:ext uri="{FF2B5EF4-FFF2-40B4-BE49-F238E27FC236}">
                <a16:creationId xmlns:a16="http://schemas.microsoft.com/office/drawing/2014/main" id="{7AAAA791-AAFA-4576-A5EA-2A76E806385D}"/>
              </a:ext>
            </a:extLst>
          </p:cNvPr>
          <p:cNvSpPr/>
          <p:nvPr/>
        </p:nvSpPr>
        <p:spPr>
          <a:xfrm>
            <a:off x="353308" y="1210034"/>
            <a:ext cx="8469556" cy="404776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186386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E082CB-EAE2-D648-BECF-615DF4097C6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41BF32D-954D-464D-AA73-7EEC87C02330}"/>
              </a:ext>
            </a:extLst>
          </p:cNvPr>
          <p:cNvSpPr>
            <a:spLocks noGrp="1"/>
          </p:cNvSpPr>
          <p:nvPr>
            <p:ph idx="1"/>
          </p:nvPr>
        </p:nvSpPr>
        <p:spPr/>
        <p:txBody>
          <a:bodyPr/>
          <a:lstStyle/>
          <a:p>
            <a:endParaRPr lang="it-IT"/>
          </a:p>
        </p:txBody>
      </p:sp>
      <p:pic>
        <p:nvPicPr>
          <p:cNvPr id="4" name="Immagine 8">
            <a:extLst>
              <a:ext uri="{FF2B5EF4-FFF2-40B4-BE49-F238E27FC236}">
                <a16:creationId xmlns:a16="http://schemas.microsoft.com/office/drawing/2014/main" id="{D7850393-9147-ED44-8821-A6C8045374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63" y="-1683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24B3AEA6-5179-0849-867C-0EB8D7451C01}"/>
              </a:ext>
            </a:extLst>
          </p:cNvPr>
          <p:cNvGrpSpPr/>
          <p:nvPr/>
        </p:nvGrpSpPr>
        <p:grpSpPr>
          <a:xfrm>
            <a:off x="213941" y="710708"/>
            <a:ext cx="8282014" cy="5885518"/>
            <a:chOff x="4542959" y="1466850"/>
            <a:chExt cx="3099266" cy="3922713"/>
          </a:xfrm>
        </p:grpSpPr>
        <p:sp>
          <p:nvSpPr>
            <p:cNvPr id="6" name="Freeform 5">
              <a:extLst>
                <a:ext uri="{FF2B5EF4-FFF2-40B4-BE49-F238E27FC236}">
                  <a16:creationId xmlns:a16="http://schemas.microsoft.com/office/drawing/2014/main" id="{BEFB3278-FA64-F940-BA36-6086A68BD368}"/>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04FFA42D-64FB-3049-B509-2CF48D8BF21E}"/>
                </a:ext>
              </a:extLst>
            </p:cNvPr>
            <p:cNvSpPr>
              <a:spLocks/>
            </p:cNvSpPr>
            <p:nvPr/>
          </p:nvSpPr>
          <p:spPr bwMode="auto">
            <a:xfrm>
              <a:off x="4542959"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TextBox 8">
            <a:extLst>
              <a:ext uri="{FF2B5EF4-FFF2-40B4-BE49-F238E27FC236}">
                <a16:creationId xmlns:a16="http://schemas.microsoft.com/office/drawing/2014/main" id="{C02A7FA3-09C7-1C49-9325-7C432CA6AEA3}"/>
              </a:ext>
            </a:extLst>
          </p:cNvPr>
          <p:cNvSpPr txBox="1"/>
          <p:nvPr/>
        </p:nvSpPr>
        <p:spPr>
          <a:xfrm>
            <a:off x="3798039" y="5892241"/>
            <a:ext cx="5446026" cy="861774"/>
          </a:xfrm>
          <a:prstGeom prst="rect">
            <a:avLst/>
          </a:prstGeom>
          <a:noFill/>
        </p:spPr>
        <p:txBody>
          <a:bodyPr wrap="square" rtlCol="0">
            <a:spAutoFit/>
          </a:bodyPr>
          <a:lstStyle/>
          <a:p>
            <a:pPr lvl="0">
              <a:defRPr/>
            </a:pPr>
            <a:r>
              <a:rPr lang="en-US" sz="5000" b="1" dirty="0">
                <a:solidFill>
                  <a:srgbClr val="FF0000"/>
                </a:solidFill>
                <a:latin typeface="Noto Sans" panose="020B0502040504020204" pitchFamily="34"/>
                <a:ea typeface="Noto Sans" panose="020B0502040504020204" pitchFamily="34"/>
                <a:cs typeface="Noto Sans" panose="020B0502040504020204" pitchFamily="34"/>
              </a:rPr>
              <a:t>La nostra roadmap</a:t>
            </a:r>
            <a:endParaRPr lang="en-GB" sz="5000" b="1" dirty="0">
              <a:solidFill>
                <a:srgbClr val="FF0000"/>
              </a:solidFill>
              <a:latin typeface="Noto Sans" panose="020B0502040504020204" pitchFamily="34"/>
              <a:ea typeface="Noto Sans" panose="020B0502040504020204" pitchFamily="34"/>
              <a:cs typeface="Noto Sans" panose="020B0502040504020204" pitchFamily="34"/>
            </a:endParaRPr>
          </a:p>
        </p:txBody>
      </p:sp>
      <p:grpSp>
        <p:nvGrpSpPr>
          <p:cNvPr id="9" name="Group 9">
            <a:extLst>
              <a:ext uri="{FF2B5EF4-FFF2-40B4-BE49-F238E27FC236}">
                <a16:creationId xmlns:a16="http://schemas.microsoft.com/office/drawing/2014/main" id="{52666EF2-1663-5D4E-8C67-098AE79A5455}"/>
              </a:ext>
            </a:extLst>
          </p:cNvPr>
          <p:cNvGrpSpPr/>
          <p:nvPr/>
        </p:nvGrpSpPr>
        <p:grpSpPr>
          <a:xfrm>
            <a:off x="1629275" y="4321987"/>
            <a:ext cx="1217913" cy="1941094"/>
            <a:chOff x="7478257" y="2193205"/>
            <a:chExt cx="452893" cy="700189"/>
          </a:xfrm>
        </p:grpSpPr>
        <p:sp>
          <p:nvSpPr>
            <p:cNvPr id="10" name="Oval 10">
              <a:extLst>
                <a:ext uri="{FF2B5EF4-FFF2-40B4-BE49-F238E27FC236}">
                  <a16:creationId xmlns:a16="http://schemas.microsoft.com/office/drawing/2014/main" id="{1A37C752-F729-AD4F-B30D-3E463DDFA352}"/>
                </a:ext>
              </a:extLst>
            </p:cNvPr>
            <p:cNvSpPr/>
            <p:nvPr/>
          </p:nvSpPr>
          <p:spPr>
            <a:xfrm>
              <a:off x="7478257" y="2786413"/>
              <a:ext cx="452893" cy="106981"/>
            </a:xfrm>
            <a:prstGeom prst="ellipse">
              <a:avLst/>
            </a:prstGeom>
            <a:solidFill>
              <a:schemeClr val="tx2">
                <a:alpha val="3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7">
              <a:extLst>
                <a:ext uri="{FF2B5EF4-FFF2-40B4-BE49-F238E27FC236}">
                  <a16:creationId xmlns:a16="http://schemas.microsoft.com/office/drawing/2014/main" id="{7296FEE1-71B1-5347-8DEF-C482DE81E661}"/>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solidFill>
                <a:srgbClr val="C00000"/>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01">
            <a:extLst>
              <a:ext uri="{FF2B5EF4-FFF2-40B4-BE49-F238E27FC236}">
                <a16:creationId xmlns:a16="http://schemas.microsoft.com/office/drawing/2014/main" id="{FF437DDD-EF5A-474E-AC02-55B656618622}"/>
              </a:ext>
            </a:extLst>
          </p:cNvPr>
          <p:cNvGrpSpPr/>
          <p:nvPr/>
        </p:nvGrpSpPr>
        <p:grpSpPr>
          <a:xfrm>
            <a:off x="24063" y="794084"/>
            <a:ext cx="9023685" cy="5751095"/>
            <a:chOff x="2943225" y="38100"/>
            <a:chExt cx="6305550" cy="6818313"/>
          </a:xfrm>
          <a:solidFill>
            <a:schemeClr val="bg1"/>
          </a:solidFill>
        </p:grpSpPr>
        <p:sp>
          <p:nvSpPr>
            <p:cNvPr id="13" name="Freeform 86">
              <a:extLst>
                <a:ext uri="{FF2B5EF4-FFF2-40B4-BE49-F238E27FC236}">
                  <a16:creationId xmlns:a16="http://schemas.microsoft.com/office/drawing/2014/main" id="{A7CAD9FC-A76B-444A-BE7D-9BD576C0B06A}"/>
                </a:ext>
              </a:extLst>
            </p:cNvPr>
            <p:cNvSpPr>
              <a:spLocks/>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a:moveTo>
                    <a:pt x="0" y="0"/>
                  </a:moveTo>
                  <a:cubicBezTo>
                    <a:pt x="5120" y="0"/>
                    <a:pt x="10235" y="0"/>
                    <a:pt x="153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9">
              <a:extLst>
                <a:ext uri="{FF2B5EF4-FFF2-40B4-BE49-F238E27FC236}">
                  <a16:creationId xmlns:a16="http://schemas.microsoft.com/office/drawing/2014/main" id="{66D0348D-C60C-994C-8D68-3DD8584AC886}"/>
                </a:ext>
              </a:extLst>
            </p:cNvPr>
            <p:cNvSpPr>
              <a:spLocks/>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0">
              <a:extLst>
                <a:ext uri="{FF2B5EF4-FFF2-40B4-BE49-F238E27FC236}">
                  <a16:creationId xmlns:a16="http://schemas.microsoft.com/office/drawing/2014/main" id="{3B2ED53D-DE82-A846-91FD-AC67381A2BE4}"/>
                </a:ext>
              </a:extLst>
            </p:cNvPr>
            <p:cNvSpPr>
              <a:spLocks/>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1">
              <a:extLst>
                <a:ext uri="{FF2B5EF4-FFF2-40B4-BE49-F238E27FC236}">
                  <a16:creationId xmlns:a16="http://schemas.microsoft.com/office/drawing/2014/main" id="{B0EB2A6C-7870-5F44-8CA0-8D4B3347C985}"/>
                </a:ext>
              </a:extLst>
            </p:cNvPr>
            <p:cNvSpPr>
              <a:spLocks/>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2">
              <a:extLst>
                <a:ext uri="{FF2B5EF4-FFF2-40B4-BE49-F238E27FC236}">
                  <a16:creationId xmlns:a16="http://schemas.microsoft.com/office/drawing/2014/main" id="{452E38D8-1FA5-5C4D-9C4A-CA5A60809277}"/>
                </a:ext>
              </a:extLst>
            </p:cNvPr>
            <p:cNvSpPr>
              <a:spLocks/>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3">
              <a:extLst>
                <a:ext uri="{FF2B5EF4-FFF2-40B4-BE49-F238E27FC236}">
                  <a16:creationId xmlns:a16="http://schemas.microsoft.com/office/drawing/2014/main" id="{3EB54EA2-C60A-D94C-B0DC-E29904748562}"/>
                </a:ext>
              </a:extLst>
            </p:cNvPr>
            <p:cNvSpPr>
              <a:spLocks/>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4">
              <a:extLst>
                <a:ext uri="{FF2B5EF4-FFF2-40B4-BE49-F238E27FC236}">
                  <a16:creationId xmlns:a16="http://schemas.microsoft.com/office/drawing/2014/main" id="{491CE4EF-23C1-8248-9E70-29CD2E60FF09}"/>
                </a:ext>
              </a:extLst>
            </p:cNvPr>
            <p:cNvSpPr>
              <a:spLocks/>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5">
              <a:extLst>
                <a:ext uri="{FF2B5EF4-FFF2-40B4-BE49-F238E27FC236}">
                  <a16:creationId xmlns:a16="http://schemas.microsoft.com/office/drawing/2014/main" id="{BD5E71E5-9161-FC44-88BF-263397B6EB6A}"/>
                </a:ext>
              </a:extLst>
            </p:cNvPr>
            <p:cNvSpPr>
              <a:spLocks/>
            </p:cNvSpPr>
            <p:nvPr/>
          </p:nvSpPr>
          <p:spPr bwMode="auto">
            <a:xfrm>
              <a:off x="7210425" y="3732213"/>
              <a:ext cx="128588"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6">
              <a:extLst>
                <a:ext uri="{FF2B5EF4-FFF2-40B4-BE49-F238E27FC236}">
                  <a16:creationId xmlns:a16="http://schemas.microsoft.com/office/drawing/2014/main" id="{E3632D65-18E8-574D-AAD6-D05287E107C5}"/>
                </a:ext>
              </a:extLst>
            </p:cNvPr>
            <p:cNvSpPr>
              <a:spLocks/>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7">
              <a:extLst>
                <a:ext uri="{FF2B5EF4-FFF2-40B4-BE49-F238E27FC236}">
                  <a16:creationId xmlns:a16="http://schemas.microsoft.com/office/drawing/2014/main" id="{B369FCEC-6AB5-804E-A2FD-184819C67850}"/>
                </a:ext>
              </a:extLst>
            </p:cNvPr>
            <p:cNvSpPr>
              <a:spLocks/>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8">
              <a:extLst>
                <a:ext uri="{FF2B5EF4-FFF2-40B4-BE49-F238E27FC236}">
                  <a16:creationId xmlns:a16="http://schemas.microsoft.com/office/drawing/2014/main" id="{AEE2C35A-2D94-3D4D-96F1-6CDABADE56F0}"/>
                </a:ext>
              </a:extLst>
            </p:cNvPr>
            <p:cNvSpPr>
              <a:spLocks/>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9">
              <a:extLst>
                <a:ext uri="{FF2B5EF4-FFF2-40B4-BE49-F238E27FC236}">
                  <a16:creationId xmlns:a16="http://schemas.microsoft.com/office/drawing/2014/main" id="{EF940376-CB83-064F-BCDF-7DF6E4C5E93A}"/>
                </a:ext>
              </a:extLst>
            </p:cNvPr>
            <p:cNvSpPr>
              <a:spLocks/>
            </p:cNvSpPr>
            <p:nvPr/>
          </p:nvSpPr>
          <p:spPr bwMode="auto">
            <a:xfrm>
              <a:off x="6973888" y="3505200"/>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0">
              <a:extLst>
                <a:ext uri="{FF2B5EF4-FFF2-40B4-BE49-F238E27FC236}">
                  <a16:creationId xmlns:a16="http://schemas.microsoft.com/office/drawing/2014/main" id="{144DB6F8-A6DB-CB47-B7E3-442CECD69CF4}"/>
                </a:ext>
              </a:extLst>
            </p:cNvPr>
            <p:cNvSpPr>
              <a:spLocks/>
            </p:cNvSpPr>
            <p:nvPr/>
          </p:nvSpPr>
          <p:spPr bwMode="auto">
            <a:xfrm>
              <a:off x="7432675" y="4010025"/>
              <a:ext cx="107950"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1">
              <a:extLst>
                <a:ext uri="{FF2B5EF4-FFF2-40B4-BE49-F238E27FC236}">
                  <a16:creationId xmlns:a16="http://schemas.microsoft.com/office/drawing/2014/main" id="{FAA51C01-7296-B94B-9880-2B9D7A477FC8}"/>
                </a:ext>
              </a:extLst>
            </p:cNvPr>
            <p:cNvSpPr>
              <a:spLocks/>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2">
              <a:extLst>
                <a:ext uri="{FF2B5EF4-FFF2-40B4-BE49-F238E27FC236}">
                  <a16:creationId xmlns:a16="http://schemas.microsoft.com/office/drawing/2014/main" id="{487DAA2E-F569-654D-8265-FE97F9F90006}"/>
                </a:ext>
              </a:extLst>
            </p:cNvPr>
            <p:cNvSpPr>
              <a:spLocks/>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3">
              <a:extLst>
                <a:ext uri="{FF2B5EF4-FFF2-40B4-BE49-F238E27FC236}">
                  <a16:creationId xmlns:a16="http://schemas.microsoft.com/office/drawing/2014/main" id="{CD2490F9-25C1-BA4A-84CC-20009ECB3CA6}"/>
                </a:ext>
              </a:extLst>
            </p:cNvPr>
            <p:cNvSpPr>
              <a:spLocks/>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4">
              <a:extLst>
                <a:ext uri="{FF2B5EF4-FFF2-40B4-BE49-F238E27FC236}">
                  <a16:creationId xmlns:a16="http://schemas.microsoft.com/office/drawing/2014/main" id="{83254FB3-6A91-5149-8F60-A1EEB4F46AF0}"/>
                </a:ext>
              </a:extLst>
            </p:cNvPr>
            <p:cNvSpPr>
              <a:spLocks/>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5">
              <a:extLst>
                <a:ext uri="{FF2B5EF4-FFF2-40B4-BE49-F238E27FC236}">
                  <a16:creationId xmlns:a16="http://schemas.microsoft.com/office/drawing/2014/main" id="{FCF0B7C6-4807-3D40-B7E6-69775A92143F}"/>
                </a:ext>
              </a:extLst>
            </p:cNvPr>
            <p:cNvSpPr>
              <a:spLocks/>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6">
              <a:extLst>
                <a:ext uri="{FF2B5EF4-FFF2-40B4-BE49-F238E27FC236}">
                  <a16:creationId xmlns:a16="http://schemas.microsoft.com/office/drawing/2014/main" id="{2F375FAC-77D0-3242-A72D-48B191178327}"/>
                </a:ext>
              </a:extLst>
            </p:cNvPr>
            <p:cNvSpPr>
              <a:spLocks/>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7">
              <a:extLst>
                <a:ext uri="{FF2B5EF4-FFF2-40B4-BE49-F238E27FC236}">
                  <a16:creationId xmlns:a16="http://schemas.microsoft.com/office/drawing/2014/main" id="{79B9CF7E-BC05-A045-9464-F76A704BA821}"/>
                </a:ext>
              </a:extLst>
            </p:cNvPr>
            <p:cNvSpPr>
              <a:spLocks/>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8">
              <a:extLst>
                <a:ext uri="{FF2B5EF4-FFF2-40B4-BE49-F238E27FC236}">
                  <a16:creationId xmlns:a16="http://schemas.microsoft.com/office/drawing/2014/main" id="{FAAE0AC0-A3D8-E249-A0ED-30CE209F0076}"/>
                </a:ext>
              </a:extLst>
            </p:cNvPr>
            <p:cNvSpPr>
              <a:spLocks/>
            </p:cNvSpPr>
            <p:nvPr/>
          </p:nvSpPr>
          <p:spPr bwMode="auto">
            <a:xfrm>
              <a:off x="6867525"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9">
              <a:extLst>
                <a:ext uri="{FF2B5EF4-FFF2-40B4-BE49-F238E27FC236}">
                  <a16:creationId xmlns:a16="http://schemas.microsoft.com/office/drawing/2014/main" id="{D2D06B1C-D529-A346-B597-FF7727FB8717}"/>
                </a:ext>
              </a:extLst>
            </p:cNvPr>
            <p:cNvSpPr>
              <a:spLocks/>
            </p:cNvSpPr>
            <p:nvPr/>
          </p:nvSpPr>
          <p:spPr bwMode="auto">
            <a:xfrm>
              <a:off x="6296025"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0">
              <a:extLst>
                <a:ext uri="{FF2B5EF4-FFF2-40B4-BE49-F238E27FC236}">
                  <a16:creationId xmlns:a16="http://schemas.microsoft.com/office/drawing/2014/main" id="{809792F1-10B0-E84D-8D13-04C131033857}"/>
                </a:ext>
              </a:extLst>
            </p:cNvPr>
            <p:cNvSpPr>
              <a:spLocks/>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1">
              <a:extLst>
                <a:ext uri="{FF2B5EF4-FFF2-40B4-BE49-F238E27FC236}">
                  <a16:creationId xmlns:a16="http://schemas.microsoft.com/office/drawing/2014/main" id="{BF62BE1F-9C2D-9544-8689-5BF98DC4B2FD}"/>
                </a:ext>
              </a:extLst>
            </p:cNvPr>
            <p:cNvSpPr>
              <a:spLocks/>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2">
              <a:extLst>
                <a:ext uri="{FF2B5EF4-FFF2-40B4-BE49-F238E27FC236}">
                  <a16:creationId xmlns:a16="http://schemas.microsoft.com/office/drawing/2014/main" id="{0779EAAA-FA2B-8A4B-8317-BB13760A3B37}"/>
                </a:ext>
              </a:extLst>
            </p:cNvPr>
            <p:cNvSpPr>
              <a:spLocks/>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3">
              <a:extLst>
                <a:ext uri="{FF2B5EF4-FFF2-40B4-BE49-F238E27FC236}">
                  <a16:creationId xmlns:a16="http://schemas.microsoft.com/office/drawing/2014/main" id="{E6FB1050-D489-C047-855F-248F0A0DBBA0}"/>
                </a:ext>
              </a:extLst>
            </p:cNvPr>
            <p:cNvSpPr>
              <a:spLocks/>
            </p:cNvSpPr>
            <p:nvPr/>
          </p:nvSpPr>
          <p:spPr bwMode="auto">
            <a:xfrm>
              <a:off x="7480300"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4">
              <a:extLst>
                <a:ext uri="{FF2B5EF4-FFF2-40B4-BE49-F238E27FC236}">
                  <a16:creationId xmlns:a16="http://schemas.microsoft.com/office/drawing/2014/main" id="{BE575014-A239-994A-A364-ACBFE0D5B84E}"/>
                </a:ext>
              </a:extLst>
            </p:cNvPr>
            <p:cNvSpPr>
              <a:spLocks/>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5">
              <a:extLst>
                <a:ext uri="{FF2B5EF4-FFF2-40B4-BE49-F238E27FC236}">
                  <a16:creationId xmlns:a16="http://schemas.microsoft.com/office/drawing/2014/main" id="{29B46384-5251-7D49-A368-E2C4938B238C}"/>
                </a:ext>
              </a:extLst>
            </p:cNvPr>
            <p:cNvSpPr>
              <a:spLocks/>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6">
              <a:extLst>
                <a:ext uri="{FF2B5EF4-FFF2-40B4-BE49-F238E27FC236}">
                  <a16:creationId xmlns:a16="http://schemas.microsoft.com/office/drawing/2014/main" id="{321225C6-663B-C644-8CE1-BD87AA638405}"/>
                </a:ext>
              </a:extLst>
            </p:cNvPr>
            <p:cNvSpPr>
              <a:spLocks/>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7">
              <a:extLst>
                <a:ext uri="{FF2B5EF4-FFF2-40B4-BE49-F238E27FC236}">
                  <a16:creationId xmlns:a16="http://schemas.microsoft.com/office/drawing/2014/main" id="{99B5C672-43C2-4F4E-AA89-BB8C6CC7A153}"/>
                </a:ext>
              </a:extLst>
            </p:cNvPr>
            <p:cNvSpPr>
              <a:spLocks/>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18">
              <a:extLst>
                <a:ext uri="{FF2B5EF4-FFF2-40B4-BE49-F238E27FC236}">
                  <a16:creationId xmlns:a16="http://schemas.microsoft.com/office/drawing/2014/main" id="{379401E0-7F33-644F-A1A5-F2F9D0807411}"/>
                </a:ext>
              </a:extLst>
            </p:cNvPr>
            <p:cNvSpPr>
              <a:spLocks/>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19">
              <a:extLst>
                <a:ext uri="{FF2B5EF4-FFF2-40B4-BE49-F238E27FC236}">
                  <a16:creationId xmlns:a16="http://schemas.microsoft.com/office/drawing/2014/main" id="{3279586A-98A3-DD4A-A05F-9A3FD9837707}"/>
                </a:ext>
              </a:extLst>
            </p:cNvPr>
            <p:cNvSpPr>
              <a:spLocks/>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0">
              <a:extLst>
                <a:ext uri="{FF2B5EF4-FFF2-40B4-BE49-F238E27FC236}">
                  <a16:creationId xmlns:a16="http://schemas.microsoft.com/office/drawing/2014/main" id="{2CD8969E-08FA-1C4C-8B27-020E85DCC746}"/>
                </a:ext>
              </a:extLst>
            </p:cNvPr>
            <p:cNvSpPr>
              <a:spLocks/>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1">
              <a:extLst>
                <a:ext uri="{FF2B5EF4-FFF2-40B4-BE49-F238E27FC236}">
                  <a16:creationId xmlns:a16="http://schemas.microsoft.com/office/drawing/2014/main" id="{0282E76F-AEB4-7A40-945F-6A03EF82AB41}"/>
                </a:ext>
              </a:extLst>
            </p:cNvPr>
            <p:cNvSpPr>
              <a:spLocks/>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2">
              <a:extLst>
                <a:ext uri="{FF2B5EF4-FFF2-40B4-BE49-F238E27FC236}">
                  <a16:creationId xmlns:a16="http://schemas.microsoft.com/office/drawing/2014/main" id="{9B5EBEE0-191D-7346-ABE9-00DC2A6F6284}"/>
                </a:ext>
              </a:extLst>
            </p:cNvPr>
            <p:cNvSpPr>
              <a:spLocks/>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a:moveTo>
                    <a:pt x="85" y="0"/>
                  </a:moveTo>
                  <a:cubicBezTo>
                    <a:pt x="92" y="29"/>
                    <a:pt x="75" y="29"/>
                    <a:pt x="61" y="31"/>
                  </a:cubicBezTo>
                  <a:cubicBezTo>
                    <a:pt x="13" y="39"/>
                    <a:pt x="13" y="39"/>
                    <a:pt x="0" y="13"/>
                  </a:cubicBezTo>
                  <a:cubicBezTo>
                    <a:pt x="29" y="9"/>
                    <a:pt x="55" y="5"/>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3">
              <a:extLst>
                <a:ext uri="{FF2B5EF4-FFF2-40B4-BE49-F238E27FC236}">
                  <a16:creationId xmlns:a16="http://schemas.microsoft.com/office/drawing/2014/main" id="{77104395-AA7A-0D40-9D2E-995EEDF002D5}"/>
                </a:ext>
              </a:extLst>
            </p:cNvPr>
            <p:cNvSpPr>
              <a:spLocks/>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24">
              <a:extLst>
                <a:ext uri="{FF2B5EF4-FFF2-40B4-BE49-F238E27FC236}">
                  <a16:creationId xmlns:a16="http://schemas.microsoft.com/office/drawing/2014/main" id="{E2909543-2A51-DC4A-82F6-A4D0ACF84BD6}"/>
                </a:ext>
              </a:extLst>
            </p:cNvPr>
            <p:cNvSpPr>
              <a:spLocks/>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a:moveTo>
                    <a:pt x="96" y="20"/>
                  </a:moveTo>
                  <a:cubicBezTo>
                    <a:pt x="61" y="38"/>
                    <a:pt x="33" y="44"/>
                    <a:pt x="0" y="38"/>
                  </a:cubicBezTo>
                  <a:cubicBezTo>
                    <a:pt x="15" y="9"/>
                    <a:pt x="58" y="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25">
              <a:extLst>
                <a:ext uri="{FF2B5EF4-FFF2-40B4-BE49-F238E27FC236}">
                  <a16:creationId xmlns:a16="http://schemas.microsoft.com/office/drawing/2014/main" id="{DC19914A-5240-3A43-AB2E-A0892D7059AA}"/>
                </a:ext>
              </a:extLst>
            </p:cNvPr>
            <p:cNvSpPr>
              <a:spLocks/>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26">
              <a:extLst>
                <a:ext uri="{FF2B5EF4-FFF2-40B4-BE49-F238E27FC236}">
                  <a16:creationId xmlns:a16="http://schemas.microsoft.com/office/drawing/2014/main" id="{739ADF8A-952B-1F47-8D48-F2DA949F3D5D}"/>
                </a:ext>
              </a:extLst>
            </p:cNvPr>
            <p:cNvSpPr>
              <a:spLocks/>
            </p:cNvSpPr>
            <p:nvPr/>
          </p:nvSpPr>
          <p:spPr bwMode="auto">
            <a:xfrm>
              <a:off x="7337425"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a:moveTo>
                    <a:pt x="0" y="27"/>
                  </a:moveTo>
                  <a:cubicBezTo>
                    <a:pt x="26" y="9"/>
                    <a:pt x="53" y="0"/>
                    <a:pt x="82" y="3"/>
                  </a:cubicBezTo>
                  <a:cubicBezTo>
                    <a:pt x="89" y="22"/>
                    <a:pt x="78" y="27"/>
                    <a:pt x="66" y="29"/>
                  </a:cubicBezTo>
                  <a:cubicBezTo>
                    <a:pt x="44" y="33"/>
                    <a:pt x="21" y="4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27">
              <a:extLst>
                <a:ext uri="{FF2B5EF4-FFF2-40B4-BE49-F238E27FC236}">
                  <a16:creationId xmlns:a16="http://schemas.microsoft.com/office/drawing/2014/main" id="{D636B625-9857-CF40-B97E-CAE221F47B91}"/>
                </a:ext>
              </a:extLst>
            </p:cNvPr>
            <p:cNvSpPr>
              <a:spLocks/>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8">
              <a:extLst>
                <a:ext uri="{FF2B5EF4-FFF2-40B4-BE49-F238E27FC236}">
                  <a16:creationId xmlns:a16="http://schemas.microsoft.com/office/drawing/2014/main" id="{1974889C-8977-6B49-A579-4173A089CE29}"/>
                </a:ext>
              </a:extLst>
            </p:cNvPr>
            <p:cNvSpPr>
              <a:spLocks/>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a:moveTo>
                    <a:pt x="90" y="12"/>
                  </a:moveTo>
                  <a:cubicBezTo>
                    <a:pt x="53" y="36"/>
                    <a:pt x="21" y="38"/>
                    <a:pt x="0" y="19"/>
                  </a:cubicBezTo>
                  <a:cubicBezTo>
                    <a:pt x="24" y="0"/>
                    <a:pt x="51" y="2"/>
                    <a:pt x="78" y="0"/>
                  </a:cubicBezTo>
                  <a:cubicBezTo>
                    <a:pt x="81" y="0"/>
                    <a:pt x="86" y="8"/>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29">
              <a:extLst>
                <a:ext uri="{FF2B5EF4-FFF2-40B4-BE49-F238E27FC236}">
                  <a16:creationId xmlns:a16="http://schemas.microsoft.com/office/drawing/2014/main" id="{AED8426C-FE70-7A48-A78F-ECB75B1751BC}"/>
                </a:ext>
              </a:extLst>
            </p:cNvPr>
            <p:cNvSpPr>
              <a:spLocks/>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7F397CDD-82D5-BE43-830D-98D31F15DFB7}"/>
                </a:ext>
              </a:extLst>
            </p:cNvPr>
            <p:cNvSpPr>
              <a:spLocks/>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A0668D7B-A117-614A-BA3E-A91ED72BE9D8}"/>
                </a:ext>
              </a:extLst>
            </p:cNvPr>
            <p:cNvSpPr>
              <a:spLocks/>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A62EFF04-612D-394D-9609-AB7709C1834C}"/>
                </a:ext>
              </a:extLst>
            </p:cNvPr>
            <p:cNvSpPr>
              <a:spLocks/>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33">
              <a:extLst>
                <a:ext uri="{FF2B5EF4-FFF2-40B4-BE49-F238E27FC236}">
                  <a16:creationId xmlns:a16="http://schemas.microsoft.com/office/drawing/2014/main" id="{9D26FB42-D8E5-4D4B-AC84-73FB5D3E9ED7}"/>
                </a:ext>
              </a:extLst>
            </p:cNvPr>
            <p:cNvSpPr>
              <a:spLocks/>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34">
              <a:extLst>
                <a:ext uri="{FF2B5EF4-FFF2-40B4-BE49-F238E27FC236}">
                  <a16:creationId xmlns:a16="http://schemas.microsoft.com/office/drawing/2014/main" id="{9DBA9568-85C4-7049-85E3-92D729E6282D}"/>
                </a:ext>
              </a:extLst>
            </p:cNvPr>
            <p:cNvSpPr>
              <a:spLocks/>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35">
              <a:extLst>
                <a:ext uri="{FF2B5EF4-FFF2-40B4-BE49-F238E27FC236}">
                  <a16:creationId xmlns:a16="http://schemas.microsoft.com/office/drawing/2014/main" id="{C4467AD5-18B9-FB4C-9B9D-55E7E94A7D16}"/>
                </a:ext>
              </a:extLst>
            </p:cNvPr>
            <p:cNvSpPr>
              <a:spLocks/>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a:moveTo>
                    <a:pt x="86" y="14"/>
                  </a:moveTo>
                  <a:cubicBezTo>
                    <a:pt x="64" y="40"/>
                    <a:pt x="23" y="47"/>
                    <a:pt x="0" y="29"/>
                  </a:cubicBezTo>
                  <a:cubicBezTo>
                    <a:pt x="24" y="6"/>
                    <a:pt x="60" y="0"/>
                    <a:pt x="8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36">
              <a:extLst>
                <a:ext uri="{FF2B5EF4-FFF2-40B4-BE49-F238E27FC236}">
                  <a16:creationId xmlns:a16="http://schemas.microsoft.com/office/drawing/2014/main" id="{4A83CD48-FA53-1B4D-811B-75539B3C15EA}"/>
                </a:ext>
              </a:extLst>
            </p:cNvPr>
            <p:cNvSpPr>
              <a:spLocks/>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37">
              <a:extLst>
                <a:ext uri="{FF2B5EF4-FFF2-40B4-BE49-F238E27FC236}">
                  <a16:creationId xmlns:a16="http://schemas.microsoft.com/office/drawing/2014/main" id="{C7CE3810-B383-6344-A3B8-0EE6A060CFE2}"/>
                </a:ext>
              </a:extLst>
            </p:cNvPr>
            <p:cNvSpPr>
              <a:spLocks/>
            </p:cNvSpPr>
            <p:nvPr/>
          </p:nvSpPr>
          <p:spPr bwMode="auto">
            <a:xfrm>
              <a:off x="7723188" y="317500"/>
              <a:ext cx="39688"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8">
              <a:extLst>
                <a:ext uri="{FF2B5EF4-FFF2-40B4-BE49-F238E27FC236}">
                  <a16:creationId xmlns:a16="http://schemas.microsoft.com/office/drawing/2014/main" id="{EAD0E957-F253-E34D-A3A7-063D39DC71AE}"/>
                </a:ext>
              </a:extLst>
            </p:cNvPr>
            <p:cNvSpPr>
              <a:spLocks/>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39">
              <a:extLst>
                <a:ext uri="{FF2B5EF4-FFF2-40B4-BE49-F238E27FC236}">
                  <a16:creationId xmlns:a16="http://schemas.microsoft.com/office/drawing/2014/main" id="{2E5C6B0A-EA44-0A4B-9195-B020CDD670FC}"/>
                </a:ext>
              </a:extLst>
            </p:cNvPr>
            <p:cNvSpPr>
              <a:spLocks/>
            </p:cNvSpPr>
            <p:nvPr/>
          </p:nvSpPr>
          <p:spPr bwMode="auto">
            <a:xfrm>
              <a:off x="8051800"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40">
              <a:extLst>
                <a:ext uri="{FF2B5EF4-FFF2-40B4-BE49-F238E27FC236}">
                  <a16:creationId xmlns:a16="http://schemas.microsoft.com/office/drawing/2014/main" id="{3A0306B0-672C-0B4F-AD5A-E0EEE7EA2CF7}"/>
                </a:ext>
              </a:extLst>
            </p:cNvPr>
            <p:cNvSpPr>
              <a:spLocks/>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a:moveTo>
                    <a:pt x="0" y="44"/>
                  </a:moveTo>
                  <a:cubicBezTo>
                    <a:pt x="5" y="15"/>
                    <a:pt x="43" y="0"/>
                    <a:pt x="81" y="9"/>
                  </a:cubicBezTo>
                  <a:cubicBezTo>
                    <a:pt x="72" y="31"/>
                    <a:pt x="52" y="40"/>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41">
              <a:extLst>
                <a:ext uri="{FF2B5EF4-FFF2-40B4-BE49-F238E27FC236}">
                  <a16:creationId xmlns:a16="http://schemas.microsoft.com/office/drawing/2014/main" id="{62A650FB-7058-8A45-B253-FFB5C732D596}"/>
                </a:ext>
              </a:extLst>
            </p:cNvPr>
            <p:cNvSpPr>
              <a:spLocks/>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42">
              <a:extLst>
                <a:ext uri="{FF2B5EF4-FFF2-40B4-BE49-F238E27FC236}">
                  <a16:creationId xmlns:a16="http://schemas.microsoft.com/office/drawing/2014/main" id="{FE4EF5FA-2CA6-7E4A-B6A6-3CB1530FFE26}"/>
                </a:ext>
              </a:extLst>
            </p:cNvPr>
            <p:cNvSpPr>
              <a:spLocks/>
            </p:cNvSpPr>
            <p:nvPr/>
          </p:nvSpPr>
          <p:spPr bwMode="auto">
            <a:xfrm>
              <a:off x="8502650" y="38100"/>
              <a:ext cx="34925" cy="39688"/>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a:moveTo>
                    <a:pt x="0" y="42"/>
                  </a:moveTo>
                  <a:cubicBezTo>
                    <a:pt x="23" y="11"/>
                    <a:pt x="55" y="14"/>
                    <a:pt x="85" y="0"/>
                  </a:cubicBezTo>
                  <a:cubicBezTo>
                    <a:pt x="85" y="12"/>
                    <a:pt x="88" y="20"/>
                    <a:pt x="86" y="23"/>
                  </a:cubicBezTo>
                  <a:cubicBezTo>
                    <a:pt x="72" y="38"/>
                    <a:pt x="30" y="48"/>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43">
              <a:extLst>
                <a:ext uri="{FF2B5EF4-FFF2-40B4-BE49-F238E27FC236}">
                  <a16:creationId xmlns:a16="http://schemas.microsoft.com/office/drawing/2014/main" id="{D3267A7D-811D-3944-AAF0-9594693F5292}"/>
                </a:ext>
              </a:extLst>
            </p:cNvPr>
            <p:cNvSpPr>
              <a:spLocks/>
            </p:cNvSpPr>
            <p:nvPr/>
          </p:nvSpPr>
          <p:spPr bwMode="auto">
            <a:xfrm>
              <a:off x="7185025" y="700088"/>
              <a:ext cx="15875" cy="30163"/>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158">
            <a:extLst>
              <a:ext uri="{FF2B5EF4-FFF2-40B4-BE49-F238E27FC236}">
                <a16:creationId xmlns:a16="http://schemas.microsoft.com/office/drawing/2014/main" id="{A419EE1A-9B98-8748-93D8-4D6FEE2CF58A}"/>
              </a:ext>
            </a:extLst>
          </p:cNvPr>
          <p:cNvGrpSpPr/>
          <p:nvPr/>
        </p:nvGrpSpPr>
        <p:grpSpPr>
          <a:xfrm>
            <a:off x="5830838" y="2676884"/>
            <a:ext cx="1106393" cy="1482292"/>
            <a:chOff x="7415370" y="2223080"/>
            <a:chExt cx="515780" cy="670314"/>
          </a:xfrm>
          <a:solidFill>
            <a:schemeClr val="bg2">
              <a:lumMod val="75000"/>
            </a:schemeClr>
          </a:solidFill>
        </p:grpSpPr>
        <p:sp>
          <p:nvSpPr>
            <p:cNvPr id="70" name="Oval 159">
              <a:extLst>
                <a:ext uri="{FF2B5EF4-FFF2-40B4-BE49-F238E27FC236}">
                  <a16:creationId xmlns:a16="http://schemas.microsoft.com/office/drawing/2014/main" id="{8D43BC41-CCEA-C549-8E88-853E1EB59AF6}"/>
                </a:ext>
              </a:extLst>
            </p:cNvPr>
            <p:cNvSpPr/>
            <p:nvPr/>
          </p:nvSpPr>
          <p:spPr>
            <a:xfrm>
              <a:off x="7478257" y="2786413"/>
              <a:ext cx="452893" cy="106981"/>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17">
              <a:extLst>
                <a:ext uri="{FF2B5EF4-FFF2-40B4-BE49-F238E27FC236}">
                  <a16:creationId xmlns:a16="http://schemas.microsoft.com/office/drawing/2014/main" id="{7AFA8414-ABA3-144D-ADB4-BFE589452547}"/>
                </a:ext>
              </a:extLst>
            </p:cNvPr>
            <p:cNvSpPr>
              <a:spLocks noEditPoints="1"/>
            </p:cNvSpPr>
            <p:nvPr/>
          </p:nvSpPr>
          <p:spPr bwMode="auto">
            <a:xfrm>
              <a:off x="7415370" y="2223080"/>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solidFill>
                <a:schemeClr val="accent3">
                  <a:lumMod val="75000"/>
                </a:schemeClr>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161">
            <a:extLst>
              <a:ext uri="{FF2B5EF4-FFF2-40B4-BE49-F238E27FC236}">
                <a16:creationId xmlns:a16="http://schemas.microsoft.com/office/drawing/2014/main" id="{F18609A4-5176-5C4F-8374-DDF95FA10DD1}"/>
              </a:ext>
            </a:extLst>
          </p:cNvPr>
          <p:cNvGrpSpPr/>
          <p:nvPr/>
        </p:nvGrpSpPr>
        <p:grpSpPr>
          <a:xfrm>
            <a:off x="4278265" y="1549934"/>
            <a:ext cx="860501" cy="1371454"/>
            <a:chOff x="7478257" y="2193205"/>
            <a:chExt cx="452893" cy="700189"/>
          </a:xfrm>
        </p:grpSpPr>
        <p:sp>
          <p:nvSpPr>
            <p:cNvPr id="73" name="Oval 162">
              <a:extLst>
                <a:ext uri="{FF2B5EF4-FFF2-40B4-BE49-F238E27FC236}">
                  <a16:creationId xmlns:a16="http://schemas.microsoft.com/office/drawing/2014/main" id="{82F686B7-BAD3-5C42-80F9-8E9D1D45AB2F}"/>
                </a:ext>
              </a:extLst>
            </p:cNvPr>
            <p:cNvSpPr/>
            <p:nvPr/>
          </p:nvSpPr>
          <p:spPr>
            <a:xfrm>
              <a:off x="7478257" y="2786413"/>
              <a:ext cx="452893" cy="106981"/>
            </a:xfrm>
            <a:prstGeom prst="ellipse">
              <a:avLst/>
            </a:prstGeom>
            <a:solidFill>
              <a:schemeClr val="tx2">
                <a:alpha val="3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17">
              <a:extLst>
                <a:ext uri="{FF2B5EF4-FFF2-40B4-BE49-F238E27FC236}">
                  <a16:creationId xmlns:a16="http://schemas.microsoft.com/office/drawing/2014/main" id="{CA53927B-B62C-8146-A560-8D068ECFAED7}"/>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solidFill>
                <a:srgbClr val="00B0F0"/>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164">
            <a:extLst>
              <a:ext uri="{FF2B5EF4-FFF2-40B4-BE49-F238E27FC236}">
                <a16:creationId xmlns:a16="http://schemas.microsoft.com/office/drawing/2014/main" id="{316FAD9D-A896-5940-9A68-26C958BDDFD5}"/>
              </a:ext>
            </a:extLst>
          </p:cNvPr>
          <p:cNvGrpSpPr/>
          <p:nvPr/>
        </p:nvGrpSpPr>
        <p:grpSpPr>
          <a:xfrm>
            <a:off x="5793239" y="307847"/>
            <a:ext cx="732629" cy="1167655"/>
            <a:chOff x="7478257" y="2193205"/>
            <a:chExt cx="452893" cy="700189"/>
          </a:xfrm>
        </p:grpSpPr>
        <p:sp>
          <p:nvSpPr>
            <p:cNvPr id="76" name="Oval 165">
              <a:extLst>
                <a:ext uri="{FF2B5EF4-FFF2-40B4-BE49-F238E27FC236}">
                  <a16:creationId xmlns:a16="http://schemas.microsoft.com/office/drawing/2014/main" id="{144BD0DF-8F7A-204E-9F44-29077597F66C}"/>
                </a:ext>
              </a:extLst>
            </p:cNvPr>
            <p:cNvSpPr/>
            <p:nvPr/>
          </p:nvSpPr>
          <p:spPr>
            <a:xfrm>
              <a:off x="7478257" y="2786413"/>
              <a:ext cx="452893" cy="106981"/>
            </a:xfrm>
            <a:prstGeom prst="ellipse">
              <a:avLst/>
            </a:prstGeom>
            <a:solidFill>
              <a:schemeClr val="tx2">
                <a:alpha val="3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17">
              <a:extLst>
                <a:ext uri="{FF2B5EF4-FFF2-40B4-BE49-F238E27FC236}">
                  <a16:creationId xmlns:a16="http://schemas.microsoft.com/office/drawing/2014/main" id="{3D475872-08AB-6441-8EAD-470862C362FC}"/>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solidFill>
                <a:srgbClr val="FFC000"/>
              </a:solidFill>
            </a:ln>
          </p:spPr>
          <p:txBody>
            <a:bodyPr vert="horz" wrap="square" lIns="91440" tIns="45720" rIns="91440" bIns="45720" numCol="1" anchor="t" anchorCtr="0" compatLnSpc="1">
              <a:prstTxWarp prst="textNoShape">
                <a:avLst/>
              </a:prstTxWarp>
            </a:bodyPr>
            <a:lstStyle/>
            <a:p>
              <a:endParaRPr lang="en-US" dirty="0"/>
            </a:p>
          </p:txBody>
        </p:sp>
      </p:grpSp>
      <p:sp>
        <p:nvSpPr>
          <p:cNvPr id="78" name="TextBox 167">
            <a:extLst>
              <a:ext uri="{FF2B5EF4-FFF2-40B4-BE49-F238E27FC236}">
                <a16:creationId xmlns:a16="http://schemas.microsoft.com/office/drawing/2014/main" id="{EF5D45F9-B088-0843-A0C5-A702B18F5354}"/>
              </a:ext>
            </a:extLst>
          </p:cNvPr>
          <p:cNvSpPr txBox="1"/>
          <p:nvPr/>
        </p:nvSpPr>
        <p:spPr>
          <a:xfrm>
            <a:off x="1821480" y="4477624"/>
            <a:ext cx="860501" cy="861774"/>
          </a:xfrm>
          <a:prstGeom prst="rect">
            <a:avLst/>
          </a:prstGeom>
          <a:noFill/>
        </p:spPr>
        <p:txBody>
          <a:bodyPr wrap="square" rtlCol="0">
            <a:spAutoFit/>
          </a:bodyPr>
          <a:lstStyle/>
          <a:p>
            <a:pPr lvl="0" algn="ctr">
              <a:defRPr/>
            </a:pPr>
            <a:r>
              <a:rPr lang="en-US" sz="5000" dirty="0">
                <a:latin typeface="Noto Sans" panose="020B0502040504020204" pitchFamily="34"/>
                <a:ea typeface="Noto Sans" panose="020B0502040504020204" pitchFamily="34"/>
                <a:cs typeface="Noto Sans" panose="020B0502040504020204" pitchFamily="34"/>
              </a:rPr>
              <a:t>01</a:t>
            </a:r>
            <a:endParaRPr lang="en-GB" sz="5000" dirty="0">
              <a:latin typeface="Noto Sans" panose="020B0502040504020204" pitchFamily="34"/>
              <a:ea typeface="Noto Sans" panose="020B0502040504020204" pitchFamily="34"/>
              <a:cs typeface="Noto Sans" panose="020B0502040504020204" pitchFamily="34"/>
            </a:endParaRPr>
          </a:p>
        </p:txBody>
      </p:sp>
      <p:sp>
        <p:nvSpPr>
          <p:cNvPr id="79" name="TextBox 168">
            <a:extLst>
              <a:ext uri="{FF2B5EF4-FFF2-40B4-BE49-F238E27FC236}">
                <a16:creationId xmlns:a16="http://schemas.microsoft.com/office/drawing/2014/main" id="{CBF454A1-A058-E84B-9CA3-D42BBC8A969D}"/>
              </a:ext>
            </a:extLst>
          </p:cNvPr>
          <p:cNvSpPr txBox="1"/>
          <p:nvPr/>
        </p:nvSpPr>
        <p:spPr>
          <a:xfrm>
            <a:off x="5913152" y="2805730"/>
            <a:ext cx="860501" cy="707886"/>
          </a:xfrm>
          <a:prstGeom prst="rect">
            <a:avLst/>
          </a:prstGeom>
          <a:noFill/>
        </p:spPr>
        <p:txBody>
          <a:bodyPr wrap="square" rtlCol="0">
            <a:spAutoFit/>
          </a:bodyPr>
          <a:lstStyle/>
          <a:p>
            <a:pPr lvl="0" algn="ctr">
              <a:defRPr/>
            </a:pPr>
            <a:r>
              <a:rPr lang="en-US" sz="4000" dirty="0">
                <a:latin typeface="Noto Sans" panose="020B0502040504020204" pitchFamily="34"/>
                <a:ea typeface="Noto Sans" panose="020B0502040504020204" pitchFamily="34"/>
                <a:cs typeface="Noto Sans" panose="020B0502040504020204" pitchFamily="34"/>
              </a:rPr>
              <a:t>02</a:t>
            </a:r>
            <a:endParaRPr lang="en-GB" sz="4000" dirty="0">
              <a:latin typeface="Noto Sans" panose="020B0502040504020204" pitchFamily="34"/>
              <a:ea typeface="Noto Sans" panose="020B0502040504020204" pitchFamily="34"/>
              <a:cs typeface="Noto Sans" panose="020B0502040504020204" pitchFamily="34"/>
            </a:endParaRPr>
          </a:p>
        </p:txBody>
      </p:sp>
      <p:sp>
        <p:nvSpPr>
          <p:cNvPr id="80" name="TextBox 169">
            <a:extLst>
              <a:ext uri="{FF2B5EF4-FFF2-40B4-BE49-F238E27FC236}">
                <a16:creationId xmlns:a16="http://schemas.microsoft.com/office/drawing/2014/main" id="{D6D9E595-8DF8-B84B-B5CD-D15936F24C80}"/>
              </a:ext>
            </a:extLst>
          </p:cNvPr>
          <p:cNvSpPr txBox="1"/>
          <p:nvPr/>
        </p:nvSpPr>
        <p:spPr>
          <a:xfrm>
            <a:off x="4292186" y="1687892"/>
            <a:ext cx="860501" cy="630942"/>
          </a:xfrm>
          <a:prstGeom prst="rect">
            <a:avLst/>
          </a:prstGeom>
          <a:noFill/>
          <a:ln>
            <a:solidFill>
              <a:srgbClr val="00B0F0"/>
            </a:solidFill>
          </a:ln>
        </p:spPr>
        <p:txBody>
          <a:bodyPr wrap="square" rtlCol="0">
            <a:spAutoFit/>
          </a:bodyPr>
          <a:lstStyle/>
          <a:p>
            <a:pPr lvl="0" algn="ctr">
              <a:defRPr/>
            </a:pPr>
            <a:r>
              <a:rPr lang="en-US" sz="3500" dirty="0">
                <a:latin typeface="Noto Sans" panose="020B0502040504020204" pitchFamily="34"/>
                <a:ea typeface="Noto Sans" panose="020B0502040504020204" pitchFamily="34"/>
                <a:cs typeface="Noto Sans" panose="020B0502040504020204" pitchFamily="34"/>
              </a:rPr>
              <a:t>03</a:t>
            </a:r>
            <a:endParaRPr lang="en-GB" sz="3500" dirty="0">
              <a:latin typeface="Noto Sans" panose="020B0502040504020204" pitchFamily="34"/>
              <a:ea typeface="Noto Sans" panose="020B0502040504020204" pitchFamily="34"/>
              <a:cs typeface="Noto Sans" panose="020B0502040504020204" pitchFamily="34"/>
            </a:endParaRPr>
          </a:p>
        </p:txBody>
      </p:sp>
      <p:sp>
        <p:nvSpPr>
          <p:cNvPr id="81" name="TextBox 170">
            <a:extLst>
              <a:ext uri="{FF2B5EF4-FFF2-40B4-BE49-F238E27FC236}">
                <a16:creationId xmlns:a16="http://schemas.microsoft.com/office/drawing/2014/main" id="{9808B369-1937-4C4E-BA9A-7B105582075A}"/>
              </a:ext>
            </a:extLst>
          </p:cNvPr>
          <p:cNvSpPr txBox="1"/>
          <p:nvPr/>
        </p:nvSpPr>
        <p:spPr>
          <a:xfrm>
            <a:off x="5737048" y="398793"/>
            <a:ext cx="860501" cy="553998"/>
          </a:xfrm>
          <a:prstGeom prst="rect">
            <a:avLst/>
          </a:prstGeom>
          <a:noFill/>
        </p:spPr>
        <p:txBody>
          <a:bodyPr wrap="square" rtlCol="0">
            <a:spAutoFit/>
          </a:bodyPr>
          <a:lstStyle/>
          <a:p>
            <a:pPr lvl="0" algn="ctr">
              <a:defRPr/>
            </a:pPr>
            <a:r>
              <a:rPr lang="en-US" sz="3000" dirty="0">
                <a:latin typeface="Noto Sans" panose="020B0502040504020204" pitchFamily="34"/>
                <a:ea typeface="Noto Sans" panose="020B0502040504020204" pitchFamily="34"/>
                <a:cs typeface="Noto Sans" panose="020B0502040504020204" pitchFamily="34"/>
              </a:rPr>
              <a:t>04</a:t>
            </a:r>
            <a:endParaRPr lang="en-GB" sz="3000" dirty="0">
              <a:latin typeface="Noto Sans" panose="020B0502040504020204" pitchFamily="34"/>
              <a:ea typeface="Noto Sans" panose="020B0502040504020204" pitchFamily="34"/>
              <a:cs typeface="Noto Sans" panose="020B0502040504020204" pitchFamily="34"/>
            </a:endParaRPr>
          </a:p>
        </p:txBody>
      </p:sp>
      <p:sp>
        <p:nvSpPr>
          <p:cNvPr id="82" name="TextBox 171">
            <a:extLst>
              <a:ext uri="{FF2B5EF4-FFF2-40B4-BE49-F238E27FC236}">
                <a16:creationId xmlns:a16="http://schemas.microsoft.com/office/drawing/2014/main" id="{65905D3A-3E70-0948-9D2A-DCE7F26E4683}"/>
              </a:ext>
            </a:extLst>
          </p:cNvPr>
          <p:cNvSpPr txBox="1"/>
          <p:nvPr/>
        </p:nvSpPr>
        <p:spPr>
          <a:xfrm>
            <a:off x="288317" y="3445396"/>
            <a:ext cx="398718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Open Sans" panose="020B0606030504020204" pitchFamily="34" charset="0"/>
              </a:rPr>
              <a:t>COMPETENZE ARERA </a:t>
            </a:r>
            <a:endParaRPr kumimoji="0" lang="en-GB" sz="36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83" name="TextBox 172">
            <a:extLst>
              <a:ext uri="{FF2B5EF4-FFF2-40B4-BE49-F238E27FC236}">
                <a16:creationId xmlns:a16="http://schemas.microsoft.com/office/drawing/2014/main" id="{FE5DA300-F80A-C244-8BBA-72C679D37467}"/>
              </a:ext>
            </a:extLst>
          </p:cNvPr>
          <p:cNvSpPr txBox="1"/>
          <p:nvPr/>
        </p:nvSpPr>
        <p:spPr>
          <a:xfrm>
            <a:off x="2733062" y="1717240"/>
            <a:ext cx="1049303" cy="646331"/>
          </a:xfrm>
          <a:prstGeom prst="rect">
            <a:avLst/>
          </a:prstGeom>
          <a:noFill/>
        </p:spPr>
        <p:txBody>
          <a:bodyPr wrap="square" rtlCol="0">
            <a:spAutoFit/>
          </a:bodyPr>
          <a:lstStyle/>
          <a:p>
            <a:pPr lvl="0" algn="just" defTabSz="914400" eaLnBrk="1" fontAlgn="auto" hangingPunct="1">
              <a:spcBef>
                <a:spcPts val="0"/>
              </a:spcBef>
              <a:spcAft>
                <a:spcPts val="0"/>
              </a:spcAft>
              <a:defRPr/>
            </a:pPr>
            <a:r>
              <a:rPr lang="it-IT" sz="3600" dirty="0"/>
              <a:t>TITR</a:t>
            </a:r>
            <a:endParaRPr kumimoji="0" lang="en-GB" sz="36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84" name="TextBox 173">
            <a:extLst>
              <a:ext uri="{FF2B5EF4-FFF2-40B4-BE49-F238E27FC236}">
                <a16:creationId xmlns:a16="http://schemas.microsoft.com/office/drawing/2014/main" id="{F62B1854-8C1B-544A-8477-925F0D501C0F}"/>
              </a:ext>
            </a:extLst>
          </p:cNvPr>
          <p:cNvSpPr txBox="1"/>
          <p:nvPr/>
        </p:nvSpPr>
        <p:spPr>
          <a:xfrm>
            <a:off x="6659038" y="2786838"/>
            <a:ext cx="16076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MTR</a:t>
            </a:r>
          </a:p>
        </p:txBody>
      </p:sp>
      <p:sp>
        <p:nvSpPr>
          <p:cNvPr id="86" name="Rectangle 175">
            <a:extLst>
              <a:ext uri="{FF2B5EF4-FFF2-40B4-BE49-F238E27FC236}">
                <a16:creationId xmlns:a16="http://schemas.microsoft.com/office/drawing/2014/main" id="{9871C0D2-1E9A-4F47-B844-DCCC73D2BD3F}"/>
              </a:ext>
            </a:extLst>
          </p:cNvPr>
          <p:cNvSpPr/>
          <p:nvPr/>
        </p:nvSpPr>
        <p:spPr>
          <a:xfrm>
            <a:off x="405380" y="3486448"/>
            <a:ext cx="279501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177">
            <a:extLst>
              <a:ext uri="{FF2B5EF4-FFF2-40B4-BE49-F238E27FC236}">
                <a16:creationId xmlns:a16="http://schemas.microsoft.com/office/drawing/2014/main" id="{D20F2805-1F83-3D45-BC87-D4702A15584B}"/>
              </a:ext>
            </a:extLst>
          </p:cNvPr>
          <p:cNvSpPr/>
          <p:nvPr/>
        </p:nvSpPr>
        <p:spPr>
          <a:xfrm>
            <a:off x="6990209" y="2737880"/>
            <a:ext cx="875457" cy="5538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178">
            <a:extLst>
              <a:ext uri="{FF2B5EF4-FFF2-40B4-BE49-F238E27FC236}">
                <a16:creationId xmlns:a16="http://schemas.microsoft.com/office/drawing/2014/main" id="{8C013A4C-3510-E341-99E8-E68FFEFA32FE}"/>
              </a:ext>
            </a:extLst>
          </p:cNvPr>
          <p:cNvSpPr/>
          <p:nvPr/>
        </p:nvSpPr>
        <p:spPr>
          <a:xfrm>
            <a:off x="340645" y="373113"/>
            <a:ext cx="514757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88">
            <a:extLst>
              <a:ext uri="{FF2B5EF4-FFF2-40B4-BE49-F238E27FC236}">
                <a16:creationId xmlns:a16="http://schemas.microsoft.com/office/drawing/2014/main" id="{64092260-3750-4346-8829-943F80D8B960}"/>
              </a:ext>
            </a:extLst>
          </p:cNvPr>
          <p:cNvSpPr txBox="1"/>
          <p:nvPr/>
        </p:nvSpPr>
        <p:spPr>
          <a:xfrm>
            <a:off x="79797" y="7760761"/>
            <a:ext cx="1014966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lumMod val="65000"/>
                  </a:schemeClr>
                </a:solidFill>
                <a:effectLst/>
                <a:uLnTx/>
                <a:uFillTx/>
                <a:latin typeface="Noto Sans" panose="020B0502040504020204" pitchFamily="34"/>
                <a:ea typeface="Noto Sans" panose="020B0502040504020204" pitchFamily="34"/>
                <a:cs typeface="Noto Sans" panose="020B0502040504020204" pitchFamily="34"/>
              </a:rPr>
              <a:t>www.yourwebsite.com</a:t>
            </a:r>
          </a:p>
        </p:txBody>
      </p:sp>
      <p:sp>
        <p:nvSpPr>
          <p:cNvPr id="92" name="Rectangle 176">
            <a:extLst>
              <a:ext uri="{FF2B5EF4-FFF2-40B4-BE49-F238E27FC236}">
                <a16:creationId xmlns:a16="http://schemas.microsoft.com/office/drawing/2014/main" id="{0047AD9B-3FEA-9446-8D82-202FCDC525B6}"/>
              </a:ext>
            </a:extLst>
          </p:cNvPr>
          <p:cNvSpPr/>
          <p:nvPr/>
        </p:nvSpPr>
        <p:spPr>
          <a:xfrm>
            <a:off x="2813184" y="1709801"/>
            <a:ext cx="796102" cy="672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ttangolo 92">
            <a:extLst>
              <a:ext uri="{FF2B5EF4-FFF2-40B4-BE49-F238E27FC236}">
                <a16:creationId xmlns:a16="http://schemas.microsoft.com/office/drawing/2014/main" id="{45039E29-0132-4C44-A485-7DB6C2830392}"/>
              </a:ext>
            </a:extLst>
          </p:cNvPr>
          <p:cNvSpPr/>
          <p:nvPr/>
        </p:nvSpPr>
        <p:spPr>
          <a:xfrm>
            <a:off x="298761" y="380873"/>
            <a:ext cx="5629126" cy="646331"/>
          </a:xfrm>
          <a:prstGeom prst="rect">
            <a:avLst/>
          </a:prstGeom>
        </p:spPr>
        <p:txBody>
          <a:bodyPr wrap="square">
            <a:spAutoFit/>
          </a:bodyPr>
          <a:lstStyle/>
          <a:p>
            <a:pPr lvl="0" algn="just" defTabSz="914400" eaLnBrk="1" fontAlgn="auto" hangingPunct="1">
              <a:spcBef>
                <a:spcPts val="0"/>
              </a:spcBef>
              <a:spcAft>
                <a:spcPts val="0"/>
              </a:spcAft>
              <a:defRPr/>
            </a:pPr>
            <a:r>
              <a:rPr lang="it-IT" sz="3600" dirty="0"/>
              <a:t>BONUS, </a:t>
            </a:r>
            <a:r>
              <a:rPr lang="it-IT" sz="3600" dirty="0" err="1">
                <a:latin typeface="Noto Sans" panose="020B0502040504020204" pitchFamily="34"/>
                <a:ea typeface="Noto Sans" panose="020B0502040504020204" pitchFamily="34"/>
                <a:cs typeface="Noto Sans" panose="020B0502040504020204" pitchFamily="34"/>
              </a:rPr>
              <a:t>F</a:t>
            </a:r>
            <a:r>
              <a:rPr lang="it-IT" sz="3600" dirty="0">
                <a:latin typeface="Noto Sans" panose="020B0502040504020204" pitchFamily="34"/>
                <a:ea typeface="Noto Sans" panose="020B0502040504020204" pitchFamily="34"/>
                <a:cs typeface="Noto Sans" panose="020B0502040504020204" pitchFamily="34"/>
              </a:rPr>
              <a:t>. STANDARD, TEFA</a:t>
            </a:r>
            <a:endParaRPr lang="en-GB" sz="3600" dirty="0">
              <a:latin typeface="Noto Sans" panose="020B0502040504020204" pitchFamily="34"/>
              <a:ea typeface="Noto Sans" panose="020B0502040504020204" pitchFamily="34"/>
              <a:cs typeface="Noto Sans" panose="020B0502040504020204" pitchFamily="34"/>
            </a:endParaRPr>
          </a:p>
        </p:txBody>
      </p:sp>
      <p:sp>
        <p:nvSpPr>
          <p:cNvPr id="95" name="Teardrop 1">
            <a:extLst>
              <a:ext uri="{FF2B5EF4-FFF2-40B4-BE49-F238E27FC236}">
                <a16:creationId xmlns:a16="http://schemas.microsoft.com/office/drawing/2014/main" id="{E0E73162-7D65-324E-9FA4-3971C9C11141}"/>
              </a:ext>
            </a:extLst>
          </p:cNvPr>
          <p:cNvSpPr/>
          <p:nvPr/>
        </p:nvSpPr>
        <p:spPr>
          <a:xfrm rot="18805991">
            <a:off x="7913410" y="191345"/>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6" name="Segnaposto numero diapositiva 95">
            <a:extLst>
              <a:ext uri="{FF2B5EF4-FFF2-40B4-BE49-F238E27FC236}">
                <a16:creationId xmlns:a16="http://schemas.microsoft.com/office/drawing/2014/main" id="{808BE9D2-A08B-374D-B6E6-1F9FC142A759}"/>
              </a:ext>
            </a:extLst>
          </p:cNvPr>
          <p:cNvSpPr>
            <a:spLocks noGrp="1"/>
          </p:cNvSpPr>
          <p:nvPr>
            <p:ph type="sldNum" sz="quarter" idx="12"/>
          </p:nvPr>
        </p:nvSpPr>
        <p:spPr/>
        <p:txBody>
          <a:bodyPr/>
          <a:lstStyle/>
          <a:p>
            <a:pPr>
              <a:defRPr/>
            </a:pPr>
            <a:fld id="{A6ACF98E-F2FE-7546-A4CF-A4AE329E291F}" type="slidenum">
              <a:rPr lang="it-IT" altLang="it-IT" smtClean="0"/>
              <a:pPr>
                <a:defRPr/>
              </a:pPr>
              <a:t>2</a:t>
            </a:fld>
            <a:endParaRPr lang="it-IT" altLang="it-IT"/>
          </a:p>
        </p:txBody>
      </p:sp>
    </p:spTree>
    <p:extLst>
      <p:ext uri="{BB962C8B-B14F-4D97-AF65-F5344CB8AC3E}">
        <p14:creationId xmlns:p14="http://schemas.microsoft.com/office/powerpoint/2010/main" val="90227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1000"/>
                                        <p:tgtEl>
                                          <p:spTgt spid="83"/>
                                        </p:tgtEl>
                                      </p:cBhvr>
                                    </p:animEffect>
                                    <p:anim calcmode="lin" valueType="num">
                                      <p:cBhvr>
                                        <p:cTn id="21" dur="1000" fill="hold"/>
                                        <p:tgtEl>
                                          <p:spTgt spid="83"/>
                                        </p:tgtEl>
                                        <p:attrNameLst>
                                          <p:attrName>ppt_x</p:attrName>
                                        </p:attrNameLst>
                                      </p:cBhvr>
                                      <p:tavLst>
                                        <p:tav tm="0">
                                          <p:val>
                                            <p:strVal val="#ppt_x"/>
                                          </p:val>
                                        </p:tav>
                                        <p:tav tm="100000">
                                          <p:val>
                                            <p:strVal val="#ppt_x"/>
                                          </p:val>
                                        </p:tav>
                                      </p:tavLst>
                                    </p:anim>
                                    <p:anim calcmode="lin" valueType="num">
                                      <p:cBhvr>
                                        <p:cTn id="22"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1">
            <a:extLst>
              <a:ext uri="{FF2B5EF4-FFF2-40B4-BE49-F238E27FC236}">
                <a16:creationId xmlns:a16="http://schemas.microsoft.com/office/drawing/2014/main" id="{355D7F5A-C5D7-47A9-B03F-7F7BF21D5F96}"/>
              </a:ext>
            </a:extLst>
          </p:cNvPr>
          <p:cNvSpPr/>
          <p:nvPr/>
        </p:nvSpPr>
        <p:spPr>
          <a:xfrm>
            <a:off x="290248" y="4907793"/>
            <a:ext cx="8469556" cy="1569959"/>
          </a:xfrm>
          <a:prstGeom prst="roundRect">
            <a:avLst/>
          </a:prstGeom>
          <a:solidFill>
            <a:srgbClr val="FFFF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9701" name="Segnaposto contenuto 1">
            <a:extLst>
              <a:ext uri="{FF2B5EF4-FFF2-40B4-BE49-F238E27FC236}">
                <a16:creationId xmlns:a16="http://schemas.microsoft.com/office/drawing/2014/main" id="{B50315C3-02AB-C840-ACE7-FD06C3F571E3}"/>
              </a:ext>
            </a:extLst>
          </p:cNvPr>
          <p:cNvSpPr txBox="1">
            <a:spLocks/>
          </p:cNvSpPr>
          <p:nvPr/>
        </p:nvSpPr>
        <p:spPr bwMode="auto">
          <a:xfrm>
            <a:off x="470694" y="1790711"/>
            <a:ext cx="8229600" cy="308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Wingdings" panose="05000000000000000000" pitchFamily="2" charset="2"/>
              <a:buChar char="ü"/>
            </a:pPr>
            <a:r>
              <a:rPr lang="it-IT" altLang="it-IT" sz="2400" dirty="0">
                <a:solidFill>
                  <a:srgbClr val="FF0000"/>
                </a:solidFill>
              </a:rPr>
              <a:t>costi interni diretti </a:t>
            </a:r>
            <a:r>
              <a:rPr lang="it-IT" altLang="it-IT" sz="2400" dirty="0"/>
              <a:t>(es.: Ufficio Ambiente) </a:t>
            </a:r>
            <a:r>
              <a:rPr lang="it-IT" altLang="it-IT" sz="2400" dirty="0">
                <a:solidFill>
                  <a:srgbClr val="FF0000"/>
                </a:solidFill>
              </a:rPr>
              <a:t>e indiretti </a:t>
            </a:r>
            <a:r>
              <a:rPr lang="it-IT" altLang="it-IT" sz="2400" dirty="0"/>
              <a:t>(es.: Ufficio costi esterni per forniture (es.: servizio di stampa e recapito avvisi di pagamento)</a:t>
            </a:r>
          </a:p>
          <a:p>
            <a:pPr>
              <a:buFont typeface="Wingdings" panose="05000000000000000000" pitchFamily="2" charset="2"/>
              <a:buChar char="ü"/>
            </a:pPr>
            <a:r>
              <a:rPr lang="it-IT" altLang="it-IT" sz="2400" dirty="0"/>
              <a:t>corrispettivi dovuti ai gestori affidatari del servizio di spazzamento o di raccolta,</a:t>
            </a:r>
          </a:p>
          <a:p>
            <a:pPr>
              <a:buFont typeface="Wingdings" panose="05000000000000000000" pitchFamily="2" charset="2"/>
              <a:buChar char="ü"/>
            </a:pPr>
            <a:r>
              <a:rPr lang="it-IT" altLang="it-IT" sz="2400" dirty="0"/>
              <a:t>corrispettivi di smaltimento (se non inclusi nella voce precedente)</a:t>
            </a:r>
          </a:p>
        </p:txBody>
      </p:sp>
      <p:sp>
        <p:nvSpPr>
          <p:cNvPr id="29702" name="Titolo 2">
            <a:extLst>
              <a:ext uri="{FF2B5EF4-FFF2-40B4-BE49-F238E27FC236}">
                <a16:creationId xmlns:a16="http://schemas.microsoft.com/office/drawing/2014/main" id="{CB804E3E-3D21-B448-89FD-90329DB7DAE6}"/>
              </a:ext>
            </a:extLst>
          </p:cNvPr>
          <p:cNvSpPr txBox="1">
            <a:spLocks/>
          </p:cNvSpPr>
          <p:nvPr/>
        </p:nvSpPr>
        <p:spPr bwMode="auto">
          <a:xfrm>
            <a:off x="443706" y="198711"/>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dirty="0">
                <a:solidFill>
                  <a:srgbClr val="FF0000"/>
                </a:solidFill>
              </a:rPr>
              <a:t>DAL PEF AL PEF-MTR</a:t>
            </a:r>
          </a:p>
        </p:txBody>
      </p:sp>
      <p:sp>
        <p:nvSpPr>
          <p:cNvPr id="2" name="Segnaposto numero diapositiva 1">
            <a:extLst>
              <a:ext uri="{FF2B5EF4-FFF2-40B4-BE49-F238E27FC236}">
                <a16:creationId xmlns:a16="http://schemas.microsoft.com/office/drawing/2014/main" id="{951A81BE-1596-784A-8015-7EC1505D6815}"/>
              </a:ext>
            </a:extLst>
          </p:cNvPr>
          <p:cNvSpPr>
            <a:spLocks noGrp="1"/>
          </p:cNvSpPr>
          <p:nvPr>
            <p:ph type="sldNum" sz="quarter" idx="12"/>
          </p:nvPr>
        </p:nvSpPr>
        <p:spPr/>
        <p:txBody>
          <a:bodyPr/>
          <a:lstStyle/>
          <a:p>
            <a:pPr>
              <a:defRPr/>
            </a:pPr>
            <a:fld id="{A6ACF98E-F2FE-7546-A4CF-A4AE329E291F}" type="slidenum">
              <a:rPr lang="it-IT" altLang="it-IT" smtClean="0"/>
              <a:pPr>
                <a:defRPr/>
              </a:pPr>
              <a:t>20</a:t>
            </a:fld>
            <a:endParaRPr lang="it-IT" altLang="it-IT"/>
          </a:p>
        </p:txBody>
      </p:sp>
      <p:sp>
        <p:nvSpPr>
          <p:cNvPr id="3" name="Rettangolo 2">
            <a:extLst>
              <a:ext uri="{FF2B5EF4-FFF2-40B4-BE49-F238E27FC236}">
                <a16:creationId xmlns:a16="http://schemas.microsoft.com/office/drawing/2014/main" id="{89F12230-646D-4F4B-8127-1C6FD01A518B}"/>
              </a:ext>
            </a:extLst>
          </p:cNvPr>
          <p:cNvSpPr/>
          <p:nvPr/>
        </p:nvSpPr>
        <p:spPr>
          <a:xfrm>
            <a:off x="457199" y="5172600"/>
            <a:ext cx="8135655" cy="1200329"/>
          </a:xfrm>
          <a:prstGeom prst="rect">
            <a:avLst/>
          </a:prstGeom>
        </p:spPr>
        <p:txBody>
          <a:bodyPr wrap="square">
            <a:spAutoFit/>
          </a:bodyPr>
          <a:lstStyle/>
          <a:p>
            <a:r>
              <a:rPr lang="it-IT" altLang="it-IT" sz="2400" b="1" dirty="0"/>
              <a:t>Ad un PEF in cui vanno inseriti in luogo dei corrispettivi dovuti ai gestori affidatari i costi operativi e di capitale sostenuti da questi ultimi</a:t>
            </a:r>
          </a:p>
        </p:txBody>
      </p:sp>
      <p:sp>
        <p:nvSpPr>
          <p:cNvPr id="4" name="Rettangolo 3">
            <a:extLst>
              <a:ext uri="{FF2B5EF4-FFF2-40B4-BE49-F238E27FC236}">
                <a16:creationId xmlns:a16="http://schemas.microsoft.com/office/drawing/2014/main" id="{609E949A-C1D5-4FCF-96B8-12252DA301D8}"/>
              </a:ext>
            </a:extLst>
          </p:cNvPr>
          <p:cNvSpPr/>
          <p:nvPr/>
        </p:nvSpPr>
        <p:spPr>
          <a:xfrm>
            <a:off x="810857" y="959714"/>
            <a:ext cx="8129393" cy="830997"/>
          </a:xfrm>
          <a:prstGeom prst="rect">
            <a:avLst/>
          </a:prstGeom>
        </p:spPr>
        <p:txBody>
          <a:bodyPr wrap="square">
            <a:spAutoFit/>
          </a:bodyPr>
          <a:lstStyle/>
          <a:p>
            <a:pPr marL="0" indent="0">
              <a:buNone/>
            </a:pPr>
            <a:r>
              <a:rPr lang="it-IT" altLang="it-IT" sz="2400" b="1" dirty="0"/>
              <a:t>Con l’MTR si passa di fatto da un PEF che era una somma di corrispettivi per </a:t>
            </a:r>
          </a:p>
        </p:txBody>
      </p:sp>
      <p:sp>
        <p:nvSpPr>
          <p:cNvPr id="10" name="Rettangolo con angoli arrotondati 11">
            <a:extLst>
              <a:ext uri="{FF2B5EF4-FFF2-40B4-BE49-F238E27FC236}">
                <a16:creationId xmlns:a16="http://schemas.microsoft.com/office/drawing/2014/main" id="{BE9355E3-792C-4AE9-B5AC-D0F354D155CE}"/>
              </a:ext>
            </a:extLst>
          </p:cNvPr>
          <p:cNvSpPr/>
          <p:nvPr/>
        </p:nvSpPr>
        <p:spPr>
          <a:xfrm>
            <a:off x="290248" y="865461"/>
            <a:ext cx="8469556" cy="379071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174879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a:extLst>
              <a:ext uri="{FF2B5EF4-FFF2-40B4-BE49-F238E27FC236}">
                <a16:creationId xmlns:a16="http://schemas.microsoft.com/office/drawing/2014/main" id="{A247835D-AC91-6E44-868D-493132AB0D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2" y="0"/>
            <a:ext cx="9144000" cy="68580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3555" name="CasellaDiTesto 6">
            <a:extLst>
              <a:ext uri="{FF2B5EF4-FFF2-40B4-BE49-F238E27FC236}">
                <a16:creationId xmlns:a16="http://schemas.microsoft.com/office/drawing/2014/main" id="{7FD60BF3-DD0E-6243-BA21-5A7735510659}"/>
              </a:ext>
            </a:extLst>
          </p:cNvPr>
          <p:cNvSpPr txBox="1">
            <a:spLocks noChangeArrowheads="1"/>
          </p:cNvSpPr>
          <p:nvPr/>
        </p:nvSpPr>
        <p:spPr bwMode="auto">
          <a:xfrm>
            <a:off x="411163" y="303213"/>
            <a:ext cx="8062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2400" b="1" dirty="0">
                <a:solidFill>
                  <a:srgbClr val="FF0000"/>
                </a:solidFill>
              </a:rPr>
              <a:t>Totale delle entrate relative alle componenti di costo variabile</a:t>
            </a:r>
          </a:p>
          <a:p>
            <a:pPr algn="ctr" eaLnBrk="1" hangingPunct="1">
              <a:spcBef>
                <a:spcPct val="0"/>
              </a:spcBef>
              <a:buFontTx/>
              <a:buNone/>
            </a:pPr>
            <a:r>
              <a:rPr lang="it-IT" altLang="it-IT" sz="2400" b="1" dirty="0">
                <a:solidFill>
                  <a:srgbClr val="FF0000"/>
                </a:solidFill>
              </a:rPr>
              <a:t>(2020 -2021)</a:t>
            </a:r>
            <a:endParaRPr lang="it-IT" altLang="it-IT" sz="2400" dirty="0">
              <a:latin typeface="Baskerville Semibold" panose="02020502070401020303" pitchFamily="18" charset="0"/>
            </a:endParaRPr>
          </a:p>
        </p:txBody>
      </p:sp>
      <p:cxnSp>
        <p:nvCxnSpPr>
          <p:cNvPr id="8" name="Connettore 1 7">
            <a:extLst>
              <a:ext uri="{FF2B5EF4-FFF2-40B4-BE49-F238E27FC236}">
                <a16:creationId xmlns:a16="http://schemas.microsoft.com/office/drawing/2014/main" id="{279F8A9E-46F3-41DB-9732-CF6750288262}"/>
              </a:ext>
            </a:extLst>
          </p:cNvPr>
          <p:cNvCxnSpPr/>
          <p:nvPr/>
        </p:nvCxnSpPr>
        <p:spPr>
          <a:xfrm>
            <a:off x="461963" y="1089025"/>
            <a:ext cx="8224837"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ttangolo con angoli arrotondati 48">
            <a:extLst>
              <a:ext uri="{FF2B5EF4-FFF2-40B4-BE49-F238E27FC236}">
                <a16:creationId xmlns:a16="http://schemas.microsoft.com/office/drawing/2014/main" id="{E5C8075F-A9AD-4E07-8441-4198C7DEEC6B}"/>
              </a:ext>
            </a:extLst>
          </p:cNvPr>
          <p:cNvSpPr/>
          <p:nvPr/>
        </p:nvSpPr>
        <p:spPr>
          <a:xfrm>
            <a:off x="5945188" y="4776788"/>
            <a:ext cx="2659062" cy="1419225"/>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pic>
        <p:nvPicPr>
          <p:cNvPr id="23558" name="Immagine 50">
            <a:extLst>
              <a:ext uri="{FF2B5EF4-FFF2-40B4-BE49-F238E27FC236}">
                <a16:creationId xmlns:a16="http://schemas.microsoft.com/office/drawing/2014/main" id="{91A3991F-4401-C94B-869F-9F2A09945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73" y="2613479"/>
            <a:ext cx="8218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Immagine 51">
            <a:extLst>
              <a:ext uri="{FF2B5EF4-FFF2-40B4-BE49-F238E27FC236}">
                <a16:creationId xmlns:a16="http://schemas.microsoft.com/office/drawing/2014/main" id="{161B2E84-1B6C-C045-BFD1-652E7FE0E4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5064125"/>
            <a:ext cx="525621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ttangolo 52">
            <a:extLst>
              <a:ext uri="{FF2B5EF4-FFF2-40B4-BE49-F238E27FC236}">
                <a16:creationId xmlns:a16="http://schemas.microsoft.com/office/drawing/2014/main" id="{D2C85050-0D49-E847-A0B8-A8D0F80B9CA4}"/>
              </a:ext>
            </a:extLst>
          </p:cNvPr>
          <p:cNvSpPr>
            <a:spLocks noChangeArrowheads="1"/>
          </p:cNvSpPr>
          <p:nvPr/>
        </p:nvSpPr>
        <p:spPr bwMode="auto">
          <a:xfrm>
            <a:off x="638262" y="1613896"/>
            <a:ext cx="165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raccolta e trasporto</a:t>
            </a:r>
          </a:p>
          <a:p>
            <a:pPr eaLnBrk="1" hangingPunct="1">
              <a:spcBef>
                <a:spcPct val="0"/>
              </a:spcBef>
              <a:buFontTx/>
              <a:buNone/>
            </a:pPr>
            <a:r>
              <a:rPr lang="it-IT" altLang="it-IT" sz="1200" dirty="0"/>
              <a:t>rifiuti indifferenziati</a:t>
            </a:r>
          </a:p>
        </p:txBody>
      </p:sp>
      <p:cxnSp>
        <p:nvCxnSpPr>
          <p:cNvPr id="55" name="Connettore 2 54">
            <a:extLst>
              <a:ext uri="{FF2B5EF4-FFF2-40B4-BE49-F238E27FC236}">
                <a16:creationId xmlns:a16="http://schemas.microsoft.com/office/drawing/2014/main" id="{7D78FA31-65E6-4D4B-870F-B81CE9770017}"/>
              </a:ext>
            </a:extLst>
          </p:cNvPr>
          <p:cNvCxnSpPr>
            <a:cxnSpLocks/>
          </p:cNvCxnSpPr>
          <p:nvPr/>
        </p:nvCxnSpPr>
        <p:spPr>
          <a:xfrm flipV="1">
            <a:off x="3238499" y="2075858"/>
            <a:ext cx="0" cy="75783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B4B394E2-55EE-4E51-908C-FDF900C7FAC7}"/>
              </a:ext>
            </a:extLst>
          </p:cNvPr>
          <p:cNvCxnSpPr>
            <a:cxnSpLocks/>
          </p:cNvCxnSpPr>
          <p:nvPr/>
        </p:nvCxnSpPr>
        <p:spPr>
          <a:xfrm flipV="1">
            <a:off x="4244575" y="2613479"/>
            <a:ext cx="0" cy="24247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909D6BF8-E981-49F3-ADE5-FAFFF0809EFE}"/>
              </a:ext>
            </a:extLst>
          </p:cNvPr>
          <p:cNvCxnSpPr>
            <a:cxnSpLocks/>
          </p:cNvCxnSpPr>
          <p:nvPr/>
        </p:nvCxnSpPr>
        <p:spPr>
          <a:xfrm flipV="1">
            <a:off x="6553200" y="2461419"/>
            <a:ext cx="0" cy="32385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7BF0A430-2470-4822-A26E-9624AFE4D5FE}"/>
              </a:ext>
            </a:extLst>
          </p:cNvPr>
          <p:cNvCxnSpPr>
            <a:cxnSpLocks/>
          </p:cNvCxnSpPr>
          <p:nvPr/>
        </p:nvCxnSpPr>
        <p:spPr>
          <a:xfrm flipV="1">
            <a:off x="5316124" y="2042413"/>
            <a:ext cx="0" cy="82630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2D2461E5-092B-49C0-83E0-A06F05716B8A}"/>
              </a:ext>
            </a:extLst>
          </p:cNvPr>
          <p:cNvCxnSpPr>
            <a:cxnSpLocks/>
          </p:cNvCxnSpPr>
          <p:nvPr/>
        </p:nvCxnSpPr>
        <p:spPr>
          <a:xfrm flipV="1">
            <a:off x="7861300" y="2386702"/>
            <a:ext cx="0" cy="54451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ttore 2 60">
            <a:extLst>
              <a:ext uri="{FF2B5EF4-FFF2-40B4-BE49-F238E27FC236}">
                <a16:creationId xmlns:a16="http://schemas.microsoft.com/office/drawing/2014/main" id="{3B16004A-451B-4FCC-9B64-88DBE492831C}"/>
              </a:ext>
            </a:extLst>
          </p:cNvPr>
          <p:cNvCxnSpPr>
            <a:cxnSpLocks/>
          </p:cNvCxnSpPr>
          <p:nvPr/>
        </p:nvCxnSpPr>
        <p:spPr>
          <a:xfrm flipH="1">
            <a:off x="3434936" y="3679825"/>
            <a:ext cx="345732" cy="388939"/>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3984BBAE-E532-4F2D-9B46-CC8E1FC9ED2F}"/>
              </a:ext>
            </a:extLst>
          </p:cNvPr>
          <p:cNvCxnSpPr>
            <a:cxnSpLocks/>
          </p:cNvCxnSpPr>
          <p:nvPr/>
        </p:nvCxnSpPr>
        <p:spPr>
          <a:xfrm>
            <a:off x="4318000" y="3679825"/>
            <a:ext cx="0" cy="3063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570" name="Rettangolo 62">
            <a:extLst>
              <a:ext uri="{FF2B5EF4-FFF2-40B4-BE49-F238E27FC236}">
                <a16:creationId xmlns:a16="http://schemas.microsoft.com/office/drawing/2014/main" id="{BBB26FFA-01A7-F747-A99C-970138C5A8E4}"/>
              </a:ext>
            </a:extLst>
          </p:cNvPr>
          <p:cNvSpPr>
            <a:spLocks noChangeArrowheads="1"/>
          </p:cNvSpPr>
          <p:nvPr/>
        </p:nvSpPr>
        <p:spPr bwMode="auto">
          <a:xfrm>
            <a:off x="2403341" y="1436296"/>
            <a:ext cx="134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trattamento</a:t>
            </a:r>
          </a:p>
          <a:p>
            <a:pPr eaLnBrk="1" hangingPunct="1">
              <a:spcBef>
                <a:spcPct val="0"/>
              </a:spcBef>
              <a:buFontTx/>
              <a:buNone/>
            </a:pPr>
            <a:r>
              <a:rPr lang="it-IT" altLang="it-IT" sz="1200" dirty="0"/>
              <a:t>e smaltimento</a:t>
            </a:r>
          </a:p>
        </p:txBody>
      </p:sp>
      <p:sp>
        <p:nvSpPr>
          <p:cNvPr id="23571" name="Rettangolo 63">
            <a:extLst>
              <a:ext uri="{FF2B5EF4-FFF2-40B4-BE49-F238E27FC236}">
                <a16:creationId xmlns:a16="http://schemas.microsoft.com/office/drawing/2014/main" id="{562E6E0A-4AD5-C74A-A6AB-1AC2605B9111}"/>
              </a:ext>
            </a:extLst>
          </p:cNvPr>
          <p:cNvSpPr>
            <a:spLocks noChangeArrowheads="1"/>
          </p:cNvSpPr>
          <p:nvPr/>
        </p:nvSpPr>
        <p:spPr bwMode="auto">
          <a:xfrm>
            <a:off x="3730589" y="2089693"/>
            <a:ext cx="1089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trattamento</a:t>
            </a:r>
          </a:p>
          <a:p>
            <a:pPr eaLnBrk="1" hangingPunct="1">
              <a:spcBef>
                <a:spcPct val="0"/>
              </a:spcBef>
              <a:buFontTx/>
              <a:buNone/>
            </a:pPr>
            <a:r>
              <a:rPr lang="it-IT" altLang="it-IT" sz="1200" dirty="0"/>
              <a:t>e recupero</a:t>
            </a:r>
          </a:p>
        </p:txBody>
      </p:sp>
      <p:sp>
        <p:nvSpPr>
          <p:cNvPr id="23572" name="Rettangolo 64">
            <a:extLst>
              <a:ext uri="{FF2B5EF4-FFF2-40B4-BE49-F238E27FC236}">
                <a16:creationId xmlns:a16="http://schemas.microsoft.com/office/drawing/2014/main" id="{E9CAB1B4-938E-2241-93AF-B08511B7C18E}"/>
              </a:ext>
            </a:extLst>
          </p:cNvPr>
          <p:cNvSpPr>
            <a:spLocks noChangeArrowheads="1"/>
          </p:cNvSpPr>
          <p:nvPr/>
        </p:nvSpPr>
        <p:spPr bwMode="auto">
          <a:xfrm>
            <a:off x="4785245" y="1284076"/>
            <a:ext cx="1296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raccolta</a:t>
            </a:r>
          </a:p>
          <a:p>
            <a:pPr eaLnBrk="1" hangingPunct="1">
              <a:spcBef>
                <a:spcPct val="0"/>
              </a:spcBef>
              <a:buFontTx/>
              <a:buNone/>
            </a:pPr>
            <a:r>
              <a:rPr lang="it-IT" altLang="it-IT" sz="1200" dirty="0"/>
              <a:t>dei rifiuti differenziati</a:t>
            </a:r>
          </a:p>
        </p:txBody>
      </p:sp>
      <p:sp>
        <p:nvSpPr>
          <p:cNvPr id="23573" name="Rettangolo 65">
            <a:extLst>
              <a:ext uri="{FF2B5EF4-FFF2-40B4-BE49-F238E27FC236}">
                <a16:creationId xmlns:a16="http://schemas.microsoft.com/office/drawing/2014/main" id="{FFD7CBE9-C4AE-1748-AB5F-587305DD4525}"/>
              </a:ext>
            </a:extLst>
          </p:cNvPr>
          <p:cNvSpPr>
            <a:spLocks noChangeArrowheads="1"/>
          </p:cNvSpPr>
          <p:nvPr/>
        </p:nvSpPr>
        <p:spPr bwMode="auto">
          <a:xfrm>
            <a:off x="6127715" y="1226596"/>
            <a:ext cx="12969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Oneri attesi miglioramento </a:t>
            </a:r>
          </a:p>
          <a:p>
            <a:pPr eaLnBrk="1" hangingPunct="1">
              <a:spcBef>
                <a:spcPct val="0"/>
              </a:spcBef>
              <a:buFontTx/>
              <a:buNone/>
            </a:pPr>
            <a:r>
              <a:rPr lang="it-IT" altLang="it-IT" sz="1200" dirty="0"/>
              <a:t>liv. qualità o perimetro gestionale</a:t>
            </a:r>
          </a:p>
        </p:txBody>
      </p:sp>
      <p:sp>
        <p:nvSpPr>
          <p:cNvPr id="23574" name="Rettangolo 66">
            <a:extLst>
              <a:ext uri="{FF2B5EF4-FFF2-40B4-BE49-F238E27FC236}">
                <a16:creationId xmlns:a16="http://schemas.microsoft.com/office/drawing/2014/main" id="{4C533FC8-19C3-A844-A390-5B82C552BDB9}"/>
              </a:ext>
            </a:extLst>
          </p:cNvPr>
          <p:cNvSpPr>
            <a:spLocks noChangeArrowheads="1"/>
          </p:cNvSpPr>
          <p:nvPr/>
        </p:nvSpPr>
        <p:spPr bwMode="auto">
          <a:xfrm>
            <a:off x="7396163" y="1555750"/>
            <a:ext cx="1349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proventi della vendita di materiale ed energia</a:t>
            </a:r>
          </a:p>
        </p:txBody>
      </p:sp>
      <p:sp>
        <p:nvSpPr>
          <p:cNvPr id="23575" name="Rettangolo 67">
            <a:extLst>
              <a:ext uri="{FF2B5EF4-FFF2-40B4-BE49-F238E27FC236}">
                <a16:creationId xmlns:a16="http://schemas.microsoft.com/office/drawing/2014/main" id="{69F1B5F2-AD9B-3146-A40E-4BD04F94C028}"/>
              </a:ext>
            </a:extLst>
          </p:cNvPr>
          <p:cNvSpPr>
            <a:spLocks noChangeArrowheads="1"/>
          </p:cNvSpPr>
          <p:nvPr/>
        </p:nvSpPr>
        <p:spPr bwMode="auto">
          <a:xfrm>
            <a:off x="1202879" y="3890613"/>
            <a:ext cx="931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fattore di </a:t>
            </a:r>
            <a:r>
              <a:rPr lang="it-IT" altLang="it-IT" sz="1200" dirty="0" err="1"/>
              <a:t>sharing</a:t>
            </a:r>
            <a:endParaRPr lang="it-IT" altLang="it-IT" sz="1200" dirty="0"/>
          </a:p>
        </p:txBody>
      </p:sp>
      <p:sp>
        <p:nvSpPr>
          <p:cNvPr id="23576" name="Rettangolo 68">
            <a:extLst>
              <a:ext uri="{FF2B5EF4-FFF2-40B4-BE49-F238E27FC236}">
                <a16:creationId xmlns:a16="http://schemas.microsoft.com/office/drawing/2014/main" id="{AF98F456-D93E-AA46-A611-6425D9DF57C9}"/>
              </a:ext>
            </a:extLst>
          </p:cNvPr>
          <p:cNvSpPr>
            <a:spLocks noChangeArrowheads="1"/>
          </p:cNvSpPr>
          <p:nvPr/>
        </p:nvSpPr>
        <p:spPr bwMode="auto">
          <a:xfrm>
            <a:off x="2380675" y="4130225"/>
            <a:ext cx="10830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Coefficiente di adattamento </a:t>
            </a:r>
          </a:p>
          <a:p>
            <a:pPr eaLnBrk="1" hangingPunct="1">
              <a:spcBef>
                <a:spcPct val="0"/>
              </a:spcBef>
              <a:buFontTx/>
              <a:buNone/>
            </a:pPr>
            <a:r>
              <a:rPr lang="it-IT" altLang="it-IT" sz="1200" dirty="0"/>
              <a:t>[0,1 ,0,4]</a:t>
            </a:r>
          </a:p>
        </p:txBody>
      </p:sp>
      <p:sp>
        <p:nvSpPr>
          <p:cNvPr id="23577" name="Rettangolo 69">
            <a:extLst>
              <a:ext uri="{FF2B5EF4-FFF2-40B4-BE49-F238E27FC236}">
                <a16:creationId xmlns:a16="http://schemas.microsoft.com/office/drawing/2014/main" id="{993E7CAF-7EC2-B543-A2CD-F8B1FA6F470C}"/>
              </a:ext>
            </a:extLst>
          </p:cNvPr>
          <p:cNvSpPr>
            <a:spLocks noChangeArrowheads="1"/>
          </p:cNvSpPr>
          <p:nvPr/>
        </p:nvSpPr>
        <p:spPr bwMode="auto">
          <a:xfrm>
            <a:off x="4000500" y="4057650"/>
            <a:ext cx="931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ricavi da CONAI</a:t>
            </a:r>
          </a:p>
        </p:txBody>
      </p:sp>
      <p:sp>
        <p:nvSpPr>
          <p:cNvPr id="23578" name="Rettangolo 70">
            <a:extLst>
              <a:ext uri="{FF2B5EF4-FFF2-40B4-BE49-F238E27FC236}">
                <a16:creationId xmlns:a16="http://schemas.microsoft.com/office/drawing/2014/main" id="{BC9CC77E-AF1D-C144-A6F3-98FEECAA4E51}"/>
              </a:ext>
            </a:extLst>
          </p:cNvPr>
          <p:cNvSpPr>
            <a:spLocks noChangeArrowheads="1"/>
          </p:cNvSpPr>
          <p:nvPr/>
        </p:nvSpPr>
        <p:spPr bwMode="auto">
          <a:xfrm>
            <a:off x="5078412" y="3992790"/>
            <a:ext cx="1662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coefficiente di gradualità costi efficienti 2018-2019</a:t>
            </a:r>
          </a:p>
        </p:txBody>
      </p:sp>
      <p:sp>
        <p:nvSpPr>
          <p:cNvPr id="23579" name="Rettangolo 71">
            <a:extLst>
              <a:ext uri="{FF2B5EF4-FFF2-40B4-BE49-F238E27FC236}">
                <a16:creationId xmlns:a16="http://schemas.microsoft.com/office/drawing/2014/main" id="{77983753-DC60-3A4A-B17E-5896D5BC8FE4}"/>
              </a:ext>
            </a:extLst>
          </p:cNvPr>
          <p:cNvSpPr>
            <a:spLocks noChangeArrowheads="1"/>
          </p:cNvSpPr>
          <p:nvPr/>
        </p:nvSpPr>
        <p:spPr bwMode="auto">
          <a:xfrm>
            <a:off x="7768363" y="3734594"/>
            <a:ext cx="1187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rate componente a conguaglio</a:t>
            </a:r>
          </a:p>
        </p:txBody>
      </p:sp>
      <p:pic>
        <p:nvPicPr>
          <p:cNvPr id="23580" name="Immagine 72">
            <a:extLst>
              <a:ext uri="{FF2B5EF4-FFF2-40B4-BE49-F238E27FC236}">
                <a16:creationId xmlns:a16="http://schemas.microsoft.com/office/drawing/2014/main" id="{F046FCF5-C520-974F-B16C-A690BB8A4F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822825"/>
            <a:ext cx="2305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1" name="Rettangolo 73">
            <a:extLst>
              <a:ext uri="{FF2B5EF4-FFF2-40B4-BE49-F238E27FC236}">
                <a16:creationId xmlns:a16="http://schemas.microsoft.com/office/drawing/2014/main" id="{2AEA41EA-D553-ED44-B00C-68C04EF87C69}"/>
              </a:ext>
            </a:extLst>
          </p:cNvPr>
          <p:cNvSpPr>
            <a:spLocks noChangeArrowheads="1"/>
          </p:cNvSpPr>
          <p:nvPr/>
        </p:nvSpPr>
        <p:spPr bwMode="auto">
          <a:xfrm>
            <a:off x="6073775" y="5335588"/>
            <a:ext cx="25765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000" dirty="0"/>
              <a:t>differenza tra le entrate relative alle</a:t>
            </a:r>
          </a:p>
          <a:p>
            <a:pPr algn="ctr" eaLnBrk="1" hangingPunct="1">
              <a:spcBef>
                <a:spcPct val="0"/>
              </a:spcBef>
              <a:buFontTx/>
              <a:buNone/>
            </a:pPr>
            <a:r>
              <a:rPr lang="it-IT" altLang="it-IT" sz="1000" dirty="0"/>
              <a:t>componenti di costo variabile come</a:t>
            </a:r>
          </a:p>
          <a:p>
            <a:pPr algn="ctr" eaLnBrk="1" hangingPunct="1">
              <a:spcBef>
                <a:spcPct val="0"/>
              </a:spcBef>
              <a:buFontTx/>
              <a:buNone/>
            </a:pPr>
            <a:r>
              <a:rPr lang="it-IT" altLang="it-IT" sz="1000" dirty="0"/>
              <a:t>ridefinite dall’Autorità per l’anno (a- 2) e le pertinenti entrate tariffarie </a:t>
            </a:r>
          </a:p>
          <a:p>
            <a:pPr algn="ctr" eaLnBrk="1" hangingPunct="1">
              <a:spcBef>
                <a:spcPct val="0"/>
              </a:spcBef>
              <a:buFontTx/>
              <a:buNone/>
            </a:pPr>
            <a:r>
              <a:rPr lang="it-IT" altLang="it-IT" sz="1000" dirty="0"/>
              <a:t>computate per l’anno (a-2)</a:t>
            </a:r>
          </a:p>
        </p:txBody>
      </p:sp>
      <p:cxnSp>
        <p:nvCxnSpPr>
          <p:cNvPr id="75" name="Connettore 2 74">
            <a:extLst>
              <a:ext uri="{FF2B5EF4-FFF2-40B4-BE49-F238E27FC236}">
                <a16:creationId xmlns:a16="http://schemas.microsoft.com/office/drawing/2014/main" id="{E055C34E-C750-4301-BA02-C49EEAFF225E}"/>
              </a:ext>
            </a:extLst>
          </p:cNvPr>
          <p:cNvCxnSpPr>
            <a:cxnSpLocks/>
          </p:cNvCxnSpPr>
          <p:nvPr/>
        </p:nvCxnSpPr>
        <p:spPr>
          <a:xfrm>
            <a:off x="7388225" y="4443413"/>
            <a:ext cx="0" cy="57943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6" name="Rettangolo con angoli arrotondati 75">
            <a:extLst>
              <a:ext uri="{FF2B5EF4-FFF2-40B4-BE49-F238E27FC236}">
                <a16:creationId xmlns:a16="http://schemas.microsoft.com/office/drawing/2014/main" id="{7D3551FB-1F5E-4F23-A733-27F855BDD695}"/>
              </a:ext>
            </a:extLst>
          </p:cNvPr>
          <p:cNvSpPr/>
          <p:nvPr/>
        </p:nvSpPr>
        <p:spPr>
          <a:xfrm>
            <a:off x="411163" y="4922838"/>
            <a:ext cx="5173662" cy="11985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7" name="Rettangolo 76">
            <a:extLst>
              <a:ext uri="{FF2B5EF4-FFF2-40B4-BE49-F238E27FC236}">
                <a16:creationId xmlns:a16="http://schemas.microsoft.com/office/drawing/2014/main" id="{CF68173D-1590-444D-9F01-F6CCA7BDD7B8}"/>
              </a:ext>
            </a:extLst>
          </p:cNvPr>
          <p:cNvSpPr/>
          <p:nvPr/>
        </p:nvSpPr>
        <p:spPr>
          <a:xfrm>
            <a:off x="6523038" y="3871913"/>
            <a:ext cx="1473200" cy="831850"/>
          </a:xfrm>
          <a:prstGeom prst="rect">
            <a:avLst/>
          </a:prstGeom>
        </p:spPr>
        <p:txBody>
          <a:bodyPr>
            <a:spAutoFit/>
          </a:bodyPr>
          <a:lstStyle/>
          <a:p>
            <a:pPr eaLnBrk="1" hangingPunct="1">
              <a:defRPr/>
            </a:pPr>
            <a:r>
              <a:rPr lang="it-IT" sz="1200" dirty="0">
                <a:solidFill>
                  <a:schemeClr val="accent4">
                    <a:lumMod val="75000"/>
                  </a:schemeClr>
                </a:solidFill>
              </a:rPr>
              <a:t>componente a conguaglio</a:t>
            </a:r>
          </a:p>
          <a:p>
            <a:pPr eaLnBrk="1" hangingPunct="1">
              <a:defRPr/>
            </a:pPr>
            <a:r>
              <a:rPr lang="it-IT" sz="1200" dirty="0">
                <a:solidFill>
                  <a:schemeClr val="accent4">
                    <a:lumMod val="75000"/>
                  </a:schemeClr>
                </a:solidFill>
              </a:rPr>
              <a:t>relativa ai costi variabili</a:t>
            </a:r>
          </a:p>
        </p:txBody>
      </p:sp>
      <p:cxnSp>
        <p:nvCxnSpPr>
          <p:cNvPr id="78" name="Connettore a gomito 77">
            <a:extLst>
              <a:ext uri="{FF2B5EF4-FFF2-40B4-BE49-F238E27FC236}">
                <a16:creationId xmlns:a16="http://schemas.microsoft.com/office/drawing/2014/main" id="{4CCC21EB-1242-45B3-93DA-48D302FD2B36}"/>
              </a:ext>
            </a:extLst>
          </p:cNvPr>
          <p:cNvCxnSpPr/>
          <p:nvPr/>
        </p:nvCxnSpPr>
        <p:spPr>
          <a:xfrm rot="5400000">
            <a:off x="5780881" y="3654186"/>
            <a:ext cx="301625" cy="249238"/>
          </a:xfrm>
          <a:prstGeom prst="bentConnector3">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ttore a gomito 78">
            <a:extLst>
              <a:ext uri="{FF2B5EF4-FFF2-40B4-BE49-F238E27FC236}">
                <a16:creationId xmlns:a16="http://schemas.microsoft.com/office/drawing/2014/main" id="{DF620156-D489-4B9E-ACF7-0148A92CC269}"/>
              </a:ext>
            </a:extLst>
          </p:cNvPr>
          <p:cNvCxnSpPr>
            <a:cxnSpLocks/>
          </p:cNvCxnSpPr>
          <p:nvPr/>
        </p:nvCxnSpPr>
        <p:spPr>
          <a:xfrm>
            <a:off x="8121650" y="3516766"/>
            <a:ext cx="390525" cy="209777"/>
          </a:xfrm>
          <a:prstGeom prst="bentConnector3">
            <a:avLst>
              <a:gd name="adj1" fmla="val 9581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7A58870C-2A5C-E84D-89D7-5A5EE9DD4DBB}"/>
              </a:ext>
            </a:extLst>
          </p:cNvPr>
          <p:cNvSpPr>
            <a:spLocks noGrp="1"/>
          </p:cNvSpPr>
          <p:nvPr>
            <p:ph type="sldNum" sz="quarter" idx="12"/>
          </p:nvPr>
        </p:nvSpPr>
        <p:spPr/>
        <p:txBody>
          <a:bodyPr/>
          <a:lstStyle/>
          <a:p>
            <a:pPr>
              <a:defRPr/>
            </a:pPr>
            <a:fld id="{A6ACF98E-F2FE-7546-A4CF-A4AE329E291F}" type="slidenum">
              <a:rPr lang="it-IT" altLang="it-IT" smtClean="0"/>
              <a:pPr>
                <a:defRPr/>
              </a:pPr>
              <a:t>21</a:t>
            </a:fld>
            <a:endParaRPr lang="it-IT" altLang="it-IT"/>
          </a:p>
        </p:txBody>
      </p:sp>
      <p:sp>
        <p:nvSpPr>
          <p:cNvPr id="37" name="Rettangolo con angoli arrotondati 11">
            <a:extLst>
              <a:ext uri="{FF2B5EF4-FFF2-40B4-BE49-F238E27FC236}">
                <a16:creationId xmlns:a16="http://schemas.microsoft.com/office/drawing/2014/main" id="{88F801CD-2C16-C04E-8291-3EAAFD47A6ED}"/>
              </a:ext>
            </a:extLst>
          </p:cNvPr>
          <p:cNvSpPr/>
          <p:nvPr/>
        </p:nvSpPr>
        <p:spPr>
          <a:xfrm>
            <a:off x="657162" y="1502857"/>
            <a:ext cx="1337045" cy="67428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9" name="Rettangolo con angoli arrotondati 11">
            <a:extLst>
              <a:ext uri="{FF2B5EF4-FFF2-40B4-BE49-F238E27FC236}">
                <a16:creationId xmlns:a16="http://schemas.microsoft.com/office/drawing/2014/main" id="{95AB092E-AD66-B347-9C03-DDF813DDFEEE}"/>
              </a:ext>
            </a:extLst>
          </p:cNvPr>
          <p:cNvSpPr/>
          <p:nvPr/>
        </p:nvSpPr>
        <p:spPr>
          <a:xfrm>
            <a:off x="2345205" y="1303750"/>
            <a:ext cx="1337045" cy="674286"/>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1" name="Rettangolo con angoli arrotondati 11">
            <a:extLst>
              <a:ext uri="{FF2B5EF4-FFF2-40B4-BE49-F238E27FC236}">
                <a16:creationId xmlns:a16="http://schemas.microsoft.com/office/drawing/2014/main" id="{2CE4319E-AE6E-684E-9EF7-CA5ECE139218}"/>
              </a:ext>
            </a:extLst>
          </p:cNvPr>
          <p:cNvSpPr/>
          <p:nvPr/>
        </p:nvSpPr>
        <p:spPr>
          <a:xfrm>
            <a:off x="3732399" y="2079160"/>
            <a:ext cx="979486" cy="46414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2" name="Rettangolo con angoli arrotondati 11">
            <a:extLst>
              <a:ext uri="{FF2B5EF4-FFF2-40B4-BE49-F238E27FC236}">
                <a16:creationId xmlns:a16="http://schemas.microsoft.com/office/drawing/2014/main" id="{7E936CD0-5AB7-4846-BA0A-580C74C115A1}"/>
              </a:ext>
            </a:extLst>
          </p:cNvPr>
          <p:cNvSpPr/>
          <p:nvPr/>
        </p:nvSpPr>
        <p:spPr>
          <a:xfrm>
            <a:off x="4629704" y="1332412"/>
            <a:ext cx="1161495" cy="60851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4" name="Rettangolo con angoli arrotondati 11">
            <a:extLst>
              <a:ext uri="{FF2B5EF4-FFF2-40B4-BE49-F238E27FC236}">
                <a16:creationId xmlns:a16="http://schemas.microsoft.com/office/drawing/2014/main" id="{4A1FAC5F-2710-6E4C-8BA4-190C89C5AEAE}"/>
              </a:ext>
            </a:extLst>
          </p:cNvPr>
          <p:cNvSpPr/>
          <p:nvPr/>
        </p:nvSpPr>
        <p:spPr>
          <a:xfrm>
            <a:off x="6081456" y="1126037"/>
            <a:ext cx="1161495" cy="119613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5" name="Rettangolo con angoli arrotondati 11">
            <a:extLst>
              <a:ext uri="{FF2B5EF4-FFF2-40B4-BE49-F238E27FC236}">
                <a16:creationId xmlns:a16="http://schemas.microsoft.com/office/drawing/2014/main" id="{8FEEEA9C-FA3A-EC4A-B2C1-4F5D2C234200}"/>
              </a:ext>
            </a:extLst>
          </p:cNvPr>
          <p:cNvSpPr/>
          <p:nvPr/>
        </p:nvSpPr>
        <p:spPr>
          <a:xfrm>
            <a:off x="7350680" y="1574564"/>
            <a:ext cx="1161495" cy="762236"/>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6" name="Rettangolo con angoli arrotondati 11">
            <a:extLst>
              <a:ext uri="{FF2B5EF4-FFF2-40B4-BE49-F238E27FC236}">
                <a16:creationId xmlns:a16="http://schemas.microsoft.com/office/drawing/2014/main" id="{D2FF6E6A-DBD6-354B-B4BC-4E321CE3A1EB}"/>
              </a:ext>
            </a:extLst>
          </p:cNvPr>
          <p:cNvSpPr/>
          <p:nvPr/>
        </p:nvSpPr>
        <p:spPr>
          <a:xfrm>
            <a:off x="1031568" y="3879703"/>
            <a:ext cx="979486" cy="46414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v</a:t>
            </a:r>
          </a:p>
        </p:txBody>
      </p:sp>
      <p:sp>
        <p:nvSpPr>
          <p:cNvPr id="47" name="Rettangolo con angoli arrotondati 11">
            <a:extLst>
              <a:ext uri="{FF2B5EF4-FFF2-40B4-BE49-F238E27FC236}">
                <a16:creationId xmlns:a16="http://schemas.microsoft.com/office/drawing/2014/main" id="{8C8EACA5-85A8-BD4D-A12B-E78E5A12281F}"/>
              </a:ext>
            </a:extLst>
          </p:cNvPr>
          <p:cNvSpPr/>
          <p:nvPr/>
        </p:nvSpPr>
        <p:spPr>
          <a:xfrm>
            <a:off x="3873952" y="4036959"/>
            <a:ext cx="979486" cy="46414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8" name="Rettangolo con angoli arrotondati 11">
            <a:extLst>
              <a:ext uri="{FF2B5EF4-FFF2-40B4-BE49-F238E27FC236}">
                <a16:creationId xmlns:a16="http://schemas.microsoft.com/office/drawing/2014/main" id="{884BA013-C84F-0A42-B915-68C10BCA6705}"/>
              </a:ext>
            </a:extLst>
          </p:cNvPr>
          <p:cNvSpPr/>
          <p:nvPr/>
        </p:nvSpPr>
        <p:spPr>
          <a:xfrm>
            <a:off x="5068056" y="3977888"/>
            <a:ext cx="1407318" cy="633851"/>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50" name="Connettore a gomito 77">
            <a:extLst>
              <a:ext uri="{FF2B5EF4-FFF2-40B4-BE49-F238E27FC236}">
                <a16:creationId xmlns:a16="http://schemas.microsoft.com/office/drawing/2014/main" id="{9506CC1A-B1D7-C145-877D-C664DC63436F}"/>
              </a:ext>
            </a:extLst>
          </p:cNvPr>
          <p:cNvCxnSpPr>
            <a:cxnSpLocks/>
          </p:cNvCxnSpPr>
          <p:nvPr/>
        </p:nvCxnSpPr>
        <p:spPr>
          <a:xfrm rot="10800000" flipV="1">
            <a:off x="2120808" y="3700462"/>
            <a:ext cx="657318" cy="349703"/>
          </a:xfrm>
          <a:prstGeom prst="bentConnector3">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ttangolo con angoli arrotondati 11">
            <a:extLst>
              <a:ext uri="{FF2B5EF4-FFF2-40B4-BE49-F238E27FC236}">
                <a16:creationId xmlns:a16="http://schemas.microsoft.com/office/drawing/2014/main" id="{2EC063FE-A6AB-1345-B95C-FDDEBEE8C9EC}"/>
              </a:ext>
            </a:extLst>
          </p:cNvPr>
          <p:cNvSpPr/>
          <p:nvPr/>
        </p:nvSpPr>
        <p:spPr>
          <a:xfrm>
            <a:off x="2304262" y="4132067"/>
            <a:ext cx="1330702" cy="6168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v</a:t>
            </a:r>
          </a:p>
        </p:txBody>
      </p:sp>
      <p:sp>
        <p:nvSpPr>
          <p:cNvPr id="63" name="Rettangolo con angoli arrotondati 11">
            <a:extLst>
              <a:ext uri="{FF2B5EF4-FFF2-40B4-BE49-F238E27FC236}">
                <a16:creationId xmlns:a16="http://schemas.microsoft.com/office/drawing/2014/main" id="{ADEC44F4-A568-2B4F-98CF-9389D7FF070B}"/>
              </a:ext>
            </a:extLst>
          </p:cNvPr>
          <p:cNvSpPr/>
          <p:nvPr/>
        </p:nvSpPr>
        <p:spPr>
          <a:xfrm>
            <a:off x="7655416" y="3755119"/>
            <a:ext cx="1161495" cy="762236"/>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64" name="Connettore a gomito 78">
            <a:extLst>
              <a:ext uri="{FF2B5EF4-FFF2-40B4-BE49-F238E27FC236}">
                <a16:creationId xmlns:a16="http://schemas.microsoft.com/office/drawing/2014/main" id="{86BC9DF0-D81B-DA43-8467-8199F5B1DB6E}"/>
              </a:ext>
            </a:extLst>
          </p:cNvPr>
          <p:cNvCxnSpPr>
            <a:cxnSpLocks/>
          </p:cNvCxnSpPr>
          <p:nvPr/>
        </p:nvCxnSpPr>
        <p:spPr>
          <a:xfrm rot="16200000" flipV="1">
            <a:off x="1665649" y="2263562"/>
            <a:ext cx="628193" cy="565550"/>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0C132B26-AC85-4E2B-9A0B-6A0518F1BC87}"/>
              </a:ext>
            </a:extLst>
          </p:cNvPr>
          <p:cNvPicPr>
            <a:picLocks noChangeAspect="1"/>
          </p:cNvPicPr>
          <p:nvPr/>
        </p:nvPicPr>
        <p:blipFill>
          <a:blip r:embed="rId7"/>
          <a:stretch>
            <a:fillRect/>
          </a:stretch>
        </p:blipFill>
        <p:spPr>
          <a:xfrm>
            <a:off x="2447360" y="3290459"/>
            <a:ext cx="5674290" cy="387326"/>
          </a:xfrm>
          <a:prstGeom prst="rect">
            <a:avLst/>
          </a:prstGeom>
        </p:spPr>
      </p:pic>
      <p:pic>
        <p:nvPicPr>
          <p:cNvPr id="54" name="Immagine 53">
            <a:extLst>
              <a:ext uri="{FF2B5EF4-FFF2-40B4-BE49-F238E27FC236}">
                <a16:creationId xmlns:a16="http://schemas.microsoft.com/office/drawing/2014/main" id="{DCF5FAAC-48C2-4E98-9FDD-63E86B58D6E3}"/>
              </a:ext>
            </a:extLst>
          </p:cNvPr>
          <p:cNvPicPr>
            <a:picLocks noChangeAspect="1"/>
          </p:cNvPicPr>
          <p:nvPr/>
        </p:nvPicPr>
        <p:blipFill>
          <a:blip r:embed="rId7"/>
          <a:stretch>
            <a:fillRect/>
          </a:stretch>
        </p:blipFill>
        <p:spPr>
          <a:xfrm>
            <a:off x="5996383" y="2798519"/>
            <a:ext cx="2511901" cy="423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60"/>
                                        </p:tgtEl>
                                        <p:attrNameLst>
                                          <p:attrName>style.visibility</p:attrName>
                                        </p:attrNameLst>
                                      </p:cBhvr>
                                      <p:to>
                                        <p:strVal val="visible"/>
                                      </p:to>
                                    </p:set>
                                    <p:anim calcmode="lin" valueType="num">
                                      <p:cBhvr additive="base">
                                        <p:cTn id="15" dur="500" fill="hold"/>
                                        <p:tgtEl>
                                          <p:spTgt spid="23560"/>
                                        </p:tgtEl>
                                        <p:attrNameLst>
                                          <p:attrName>ppt_x</p:attrName>
                                        </p:attrNameLst>
                                      </p:cBhvr>
                                      <p:tavLst>
                                        <p:tav tm="0">
                                          <p:val>
                                            <p:strVal val="#ppt_x"/>
                                          </p:val>
                                        </p:tav>
                                        <p:tav tm="100000">
                                          <p:val>
                                            <p:strVal val="#ppt_x"/>
                                          </p:val>
                                        </p:tav>
                                      </p:tavLst>
                                    </p:anim>
                                    <p:anim calcmode="lin" valueType="num">
                                      <p:cBhvr additive="base">
                                        <p:cTn id="16"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570"/>
                                        </p:tgtEl>
                                        <p:attrNameLst>
                                          <p:attrName>style.visibility</p:attrName>
                                        </p:attrNameLst>
                                      </p:cBhvr>
                                      <p:to>
                                        <p:strVal val="visible"/>
                                      </p:to>
                                    </p:set>
                                    <p:animEffect transition="in" filter="fade">
                                      <p:cBhvr>
                                        <p:cTn id="31" dur="1000"/>
                                        <p:tgtEl>
                                          <p:spTgt spid="23570"/>
                                        </p:tgtEl>
                                      </p:cBhvr>
                                    </p:animEffect>
                                    <p:anim calcmode="lin" valueType="num">
                                      <p:cBhvr>
                                        <p:cTn id="32" dur="1000" fill="hold"/>
                                        <p:tgtEl>
                                          <p:spTgt spid="23570"/>
                                        </p:tgtEl>
                                        <p:attrNameLst>
                                          <p:attrName>ppt_x</p:attrName>
                                        </p:attrNameLst>
                                      </p:cBhvr>
                                      <p:tavLst>
                                        <p:tav tm="0">
                                          <p:val>
                                            <p:strVal val="#ppt_x"/>
                                          </p:val>
                                        </p:tav>
                                        <p:tav tm="100000">
                                          <p:val>
                                            <p:strVal val="#ppt_x"/>
                                          </p:val>
                                        </p:tav>
                                      </p:tavLst>
                                    </p:anim>
                                    <p:anim calcmode="lin" valueType="num">
                                      <p:cBhvr>
                                        <p:cTn id="33" dur="1000" fill="hold"/>
                                        <p:tgtEl>
                                          <p:spTgt spid="2357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571"/>
                                        </p:tgtEl>
                                        <p:attrNameLst>
                                          <p:attrName>style.visibility</p:attrName>
                                        </p:attrNameLst>
                                      </p:cBhvr>
                                      <p:to>
                                        <p:strVal val="visible"/>
                                      </p:to>
                                    </p:set>
                                    <p:animEffect transition="in" filter="fade">
                                      <p:cBhvr>
                                        <p:cTn id="48" dur="1000"/>
                                        <p:tgtEl>
                                          <p:spTgt spid="23571"/>
                                        </p:tgtEl>
                                      </p:cBhvr>
                                    </p:animEffect>
                                    <p:anim calcmode="lin" valueType="num">
                                      <p:cBhvr>
                                        <p:cTn id="49" dur="1000" fill="hold"/>
                                        <p:tgtEl>
                                          <p:spTgt spid="23571"/>
                                        </p:tgtEl>
                                        <p:attrNameLst>
                                          <p:attrName>ppt_x</p:attrName>
                                        </p:attrNameLst>
                                      </p:cBhvr>
                                      <p:tavLst>
                                        <p:tav tm="0">
                                          <p:val>
                                            <p:strVal val="#ppt_x"/>
                                          </p:val>
                                        </p:tav>
                                        <p:tav tm="100000">
                                          <p:val>
                                            <p:strVal val="#ppt_x"/>
                                          </p:val>
                                        </p:tav>
                                      </p:tavLst>
                                    </p:anim>
                                    <p:anim calcmode="lin" valueType="num">
                                      <p:cBhvr>
                                        <p:cTn id="50" dur="1000" fill="hold"/>
                                        <p:tgtEl>
                                          <p:spTgt spid="2357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3572"/>
                                        </p:tgtEl>
                                        <p:attrNameLst>
                                          <p:attrName>style.visibility</p:attrName>
                                        </p:attrNameLst>
                                      </p:cBhvr>
                                      <p:to>
                                        <p:strVal val="visible"/>
                                      </p:to>
                                    </p:set>
                                    <p:animEffect transition="in" filter="fade">
                                      <p:cBhvr>
                                        <p:cTn id="60" dur="1000"/>
                                        <p:tgtEl>
                                          <p:spTgt spid="23572"/>
                                        </p:tgtEl>
                                      </p:cBhvr>
                                    </p:animEffect>
                                    <p:anim calcmode="lin" valueType="num">
                                      <p:cBhvr>
                                        <p:cTn id="61" dur="1000" fill="hold"/>
                                        <p:tgtEl>
                                          <p:spTgt spid="23572"/>
                                        </p:tgtEl>
                                        <p:attrNameLst>
                                          <p:attrName>ppt_x</p:attrName>
                                        </p:attrNameLst>
                                      </p:cBhvr>
                                      <p:tavLst>
                                        <p:tav tm="0">
                                          <p:val>
                                            <p:strVal val="#ppt_x"/>
                                          </p:val>
                                        </p:tav>
                                        <p:tav tm="100000">
                                          <p:val>
                                            <p:strVal val="#ppt_x"/>
                                          </p:val>
                                        </p:tav>
                                      </p:tavLst>
                                    </p:anim>
                                    <p:anim calcmode="lin" valueType="num">
                                      <p:cBhvr>
                                        <p:cTn id="62" dur="1000" fill="hold"/>
                                        <p:tgtEl>
                                          <p:spTgt spid="2357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1000"/>
                                        <p:tgtEl>
                                          <p:spTgt spid="42"/>
                                        </p:tgtEl>
                                      </p:cBhvr>
                                    </p:animEffect>
                                    <p:anim calcmode="lin" valueType="num">
                                      <p:cBhvr>
                                        <p:cTn id="66" dur="1000" fill="hold"/>
                                        <p:tgtEl>
                                          <p:spTgt spid="42"/>
                                        </p:tgtEl>
                                        <p:attrNameLst>
                                          <p:attrName>ppt_x</p:attrName>
                                        </p:attrNameLst>
                                      </p:cBhvr>
                                      <p:tavLst>
                                        <p:tav tm="0">
                                          <p:val>
                                            <p:strVal val="#ppt_x"/>
                                          </p:val>
                                        </p:tav>
                                        <p:tav tm="100000">
                                          <p:val>
                                            <p:strVal val="#ppt_x"/>
                                          </p:val>
                                        </p:tav>
                                      </p:tavLst>
                                    </p:anim>
                                    <p:anim calcmode="lin" valueType="num">
                                      <p:cBhvr>
                                        <p:cTn id="6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3573"/>
                                        </p:tgtEl>
                                        <p:attrNameLst>
                                          <p:attrName>style.visibility</p:attrName>
                                        </p:attrNameLst>
                                      </p:cBhvr>
                                      <p:to>
                                        <p:strVal val="visible"/>
                                      </p:to>
                                    </p:set>
                                    <p:animEffect transition="in" filter="fade">
                                      <p:cBhvr>
                                        <p:cTn id="82" dur="1000"/>
                                        <p:tgtEl>
                                          <p:spTgt spid="23573"/>
                                        </p:tgtEl>
                                      </p:cBhvr>
                                    </p:animEffect>
                                    <p:anim calcmode="lin" valueType="num">
                                      <p:cBhvr>
                                        <p:cTn id="83" dur="1000" fill="hold"/>
                                        <p:tgtEl>
                                          <p:spTgt spid="23573"/>
                                        </p:tgtEl>
                                        <p:attrNameLst>
                                          <p:attrName>ppt_x</p:attrName>
                                        </p:attrNameLst>
                                      </p:cBhvr>
                                      <p:tavLst>
                                        <p:tav tm="0">
                                          <p:val>
                                            <p:strVal val="#ppt_x"/>
                                          </p:val>
                                        </p:tav>
                                        <p:tav tm="100000">
                                          <p:val>
                                            <p:strVal val="#ppt_x"/>
                                          </p:val>
                                        </p:tav>
                                      </p:tavLst>
                                    </p:anim>
                                    <p:anim calcmode="lin" valueType="num">
                                      <p:cBhvr>
                                        <p:cTn id="84" dur="1000" fill="hold"/>
                                        <p:tgtEl>
                                          <p:spTgt spid="2357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000"/>
                                        <p:tgtEl>
                                          <p:spTgt spid="59"/>
                                        </p:tgtEl>
                                      </p:cBhvr>
                                    </p:animEffect>
                                    <p:anim calcmode="lin" valueType="num">
                                      <p:cBhvr>
                                        <p:cTn id="90" dur="1000" fill="hold"/>
                                        <p:tgtEl>
                                          <p:spTgt spid="59"/>
                                        </p:tgtEl>
                                        <p:attrNameLst>
                                          <p:attrName>ppt_x</p:attrName>
                                        </p:attrNameLst>
                                      </p:cBhvr>
                                      <p:tavLst>
                                        <p:tav tm="0">
                                          <p:val>
                                            <p:strVal val="#ppt_x"/>
                                          </p:val>
                                        </p:tav>
                                        <p:tav tm="100000">
                                          <p:val>
                                            <p:strVal val="#ppt_x"/>
                                          </p:val>
                                        </p:tav>
                                      </p:tavLst>
                                    </p:anim>
                                    <p:anim calcmode="lin" valueType="num">
                                      <p:cBhvr>
                                        <p:cTn id="91" dur="1000" fill="hold"/>
                                        <p:tgtEl>
                                          <p:spTgt spid="5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1000"/>
                                        <p:tgtEl>
                                          <p:spTgt spid="45"/>
                                        </p:tgtEl>
                                      </p:cBhvr>
                                    </p:animEffect>
                                    <p:anim calcmode="lin" valueType="num">
                                      <p:cBhvr>
                                        <p:cTn id="95" dur="1000" fill="hold"/>
                                        <p:tgtEl>
                                          <p:spTgt spid="45"/>
                                        </p:tgtEl>
                                        <p:attrNameLst>
                                          <p:attrName>ppt_x</p:attrName>
                                        </p:attrNameLst>
                                      </p:cBhvr>
                                      <p:tavLst>
                                        <p:tav tm="0">
                                          <p:val>
                                            <p:strVal val="#ppt_x"/>
                                          </p:val>
                                        </p:tav>
                                        <p:tav tm="100000">
                                          <p:val>
                                            <p:strVal val="#ppt_x"/>
                                          </p:val>
                                        </p:tav>
                                      </p:tavLst>
                                    </p:anim>
                                    <p:anim calcmode="lin" valueType="num">
                                      <p:cBhvr>
                                        <p:cTn id="96" dur="1000" fill="hold"/>
                                        <p:tgtEl>
                                          <p:spTgt spid="4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3574"/>
                                        </p:tgtEl>
                                        <p:attrNameLst>
                                          <p:attrName>style.visibility</p:attrName>
                                        </p:attrNameLst>
                                      </p:cBhvr>
                                      <p:to>
                                        <p:strVal val="visible"/>
                                      </p:to>
                                    </p:set>
                                    <p:animEffect transition="in" filter="fade">
                                      <p:cBhvr>
                                        <p:cTn id="99" dur="1000"/>
                                        <p:tgtEl>
                                          <p:spTgt spid="23574"/>
                                        </p:tgtEl>
                                      </p:cBhvr>
                                    </p:animEffect>
                                    <p:anim calcmode="lin" valueType="num">
                                      <p:cBhvr>
                                        <p:cTn id="100" dur="1000" fill="hold"/>
                                        <p:tgtEl>
                                          <p:spTgt spid="23574"/>
                                        </p:tgtEl>
                                        <p:attrNameLst>
                                          <p:attrName>ppt_x</p:attrName>
                                        </p:attrNameLst>
                                      </p:cBhvr>
                                      <p:tavLst>
                                        <p:tav tm="0">
                                          <p:val>
                                            <p:strVal val="#ppt_x"/>
                                          </p:val>
                                        </p:tav>
                                        <p:tav tm="100000">
                                          <p:val>
                                            <p:strVal val="#ppt_x"/>
                                          </p:val>
                                        </p:tav>
                                      </p:tavLst>
                                    </p:anim>
                                    <p:anim calcmode="lin" valueType="num">
                                      <p:cBhvr>
                                        <p:cTn id="101" dur="1000" fill="hold"/>
                                        <p:tgtEl>
                                          <p:spTgt spid="2357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3575"/>
                                        </p:tgtEl>
                                        <p:attrNameLst>
                                          <p:attrName>style.visibility</p:attrName>
                                        </p:attrNameLst>
                                      </p:cBhvr>
                                      <p:to>
                                        <p:strVal val="visible"/>
                                      </p:to>
                                    </p:set>
                                    <p:animEffect transition="in" filter="fade">
                                      <p:cBhvr>
                                        <p:cTn id="114" dur="1000"/>
                                        <p:tgtEl>
                                          <p:spTgt spid="23575"/>
                                        </p:tgtEl>
                                      </p:cBhvr>
                                    </p:animEffect>
                                    <p:anim calcmode="lin" valueType="num">
                                      <p:cBhvr>
                                        <p:cTn id="115" dur="1000" fill="hold"/>
                                        <p:tgtEl>
                                          <p:spTgt spid="23575"/>
                                        </p:tgtEl>
                                        <p:attrNameLst>
                                          <p:attrName>ppt_x</p:attrName>
                                        </p:attrNameLst>
                                      </p:cBhvr>
                                      <p:tavLst>
                                        <p:tav tm="0">
                                          <p:val>
                                            <p:strVal val="#ppt_x"/>
                                          </p:val>
                                        </p:tav>
                                        <p:tav tm="100000">
                                          <p:val>
                                            <p:strVal val="#ppt_x"/>
                                          </p:val>
                                        </p:tav>
                                      </p:tavLst>
                                    </p:anim>
                                    <p:anim calcmode="lin" valueType="num">
                                      <p:cBhvr>
                                        <p:cTn id="116" dur="1000" fill="hold"/>
                                        <p:tgtEl>
                                          <p:spTgt spid="23575"/>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fade">
                                      <p:cBhvr>
                                        <p:cTn id="121" dur="1000"/>
                                        <p:tgtEl>
                                          <p:spTgt spid="52"/>
                                        </p:tgtEl>
                                      </p:cBhvr>
                                    </p:animEffect>
                                    <p:anim calcmode="lin" valueType="num">
                                      <p:cBhvr>
                                        <p:cTn id="122" dur="1000" fill="hold"/>
                                        <p:tgtEl>
                                          <p:spTgt spid="52"/>
                                        </p:tgtEl>
                                        <p:attrNameLst>
                                          <p:attrName>ppt_x</p:attrName>
                                        </p:attrNameLst>
                                      </p:cBhvr>
                                      <p:tavLst>
                                        <p:tav tm="0">
                                          <p:val>
                                            <p:strVal val="#ppt_x"/>
                                          </p:val>
                                        </p:tav>
                                        <p:tav tm="100000">
                                          <p:val>
                                            <p:strVal val="#ppt_x"/>
                                          </p:val>
                                        </p:tav>
                                      </p:tavLst>
                                    </p:anim>
                                    <p:anim calcmode="lin" valueType="num">
                                      <p:cBhvr>
                                        <p:cTn id="123" dur="1000" fill="hold"/>
                                        <p:tgtEl>
                                          <p:spTgt spid="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3576"/>
                                        </p:tgtEl>
                                        <p:attrNameLst>
                                          <p:attrName>style.visibility</p:attrName>
                                        </p:attrNameLst>
                                      </p:cBhvr>
                                      <p:to>
                                        <p:strVal val="visible"/>
                                      </p:to>
                                    </p:set>
                                    <p:animEffect transition="in" filter="fade">
                                      <p:cBhvr>
                                        <p:cTn id="126" dur="1000"/>
                                        <p:tgtEl>
                                          <p:spTgt spid="23576"/>
                                        </p:tgtEl>
                                      </p:cBhvr>
                                    </p:animEffect>
                                    <p:anim calcmode="lin" valueType="num">
                                      <p:cBhvr>
                                        <p:cTn id="127" dur="1000" fill="hold"/>
                                        <p:tgtEl>
                                          <p:spTgt spid="23576"/>
                                        </p:tgtEl>
                                        <p:attrNameLst>
                                          <p:attrName>ppt_x</p:attrName>
                                        </p:attrNameLst>
                                      </p:cBhvr>
                                      <p:tavLst>
                                        <p:tav tm="0">
                                          <p:val>
                                            <p:strVal val="#ppt_x"/>
                                          </p:val>
                                        </p:tav>
                                        <p:tav tm="100000">
                                          <p:val>
                                            <p:strVal val="#ppt_x"/>
                                          </p:val>
                                        </p:tav>
                                      </p:tavLst>
                                    </p:anim>
                                    <p:anim calcmode="lin" valueType="num">
                                      <p:cBhvr>
                                        <p:cTn id="128" dur="1000" fill="hold"/>
                                        <p:tgtEl>
                                          <p:spTgt spid="23576"/>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1000"/>
                                        <p:tgtEl>
                                          <p:spTgt spid="61"/>
                                        </p:tgtEl>
                                      </p:cBhvr>
                                    </p:animEffect>
                                    <p:anim calcmode="lin" valueType="num">
                                      <p:cBhvr>
                                        <p:cTn id="132" dur="1000" fill="hold"/>
                                        <p:tgtEl>
                                          <p:spTgt spid="61"/>
                                        </p:tgtEl>
                                        <p:attrNameLst>
                                          <p:attrName>ppt_x</p:attrName>
                                        </p:attrNameLst>
                                      </p:cBhvr>
                                      <p:tavLst>
                                        <p:tav tm="0">
                                          <p:val>
                                            <p:strVal val="#ppt_x"/>
                                          </p:val>
                                        </p:tav>
                                        <p:tav tm="100000">
                                          <p:val>
                                            <p:strVal val="#ppt_x"/>
                                          </p:val>
                                        </p:tav>
                                      </p:tavLst>
                                    </p:anim>
                                    <p:anim calcmode="lin" valueType="num">
                                      <p:cBhvr>
                                        <p:cTn id="13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3577"/>
                                        </p:tgtEl>
                                        <p:attrNameLst>
                                          <p:attrName>style.visibility</p:attrName>
                                        </p:attrNameLst>
                                      </p:cBhvr>
                                      <p:to>
                                        <p:strVal val="visible"/>
                                      </p:to>
                                    </p:set>
                                    <p:anim calcmode="lin" valueType="num">
                                      <p:cBhvr additive="base">
                                        <p:cTn id="138" dur="500" fill="hold"/>
                                        <p:tgtEl>
                                          <p:spTgt spid="23577"/>
                                        </p:tgtEl>
                                        <p:attrNameLst>
                                          <p:attrName>ppt_x</p:attrName>
                                        </p:attrNameLst>
                                      </p:cBhvr>
                                      <p:tavLst>
                                        <p:tav tm="0">
                                          <p:val>
                                            <p:strVal val="#ppt_x"/>
                                          </p:val>
                                        </p:tav>
                                        <p:tav tm="100000">
                                          <p:val>
                                            <p:strVal val="#ppt_x"/>
                                          </p:val>
                                        </p:tav>
                                      </p:tavLst>
                                    </p:anim>
                                    <p:anim calcmode="lin" valueType="num">
                                      <p:cBhvr additive="base">
                                        <p:cTn id="139" dur="500" fill="hold"/>
                                        <p:tgtEl>
                                          <p:spTgt spid="23577"/>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additive="base">
                                        <p:cTn id="142" dur="500" fill="hold"/>
                                        <p:tgtEl>
                                          <p:spTgt spid="47"/>
                                        </p:tgtEl>
                                        <p:attrNameLst>
                                          <p:attrName>ppt_x</p:attrName>
                                        </p:attrNameLst>
                                      </p:cBhvr>
                                      <p:tavLst>
                                        <p:tav tm="0">
                                          <p:val>
                                            <p:strVal val="#ppt_x"/>
                                          </p:val>
                                        </p:tav>
                                        <p:tav tm="100000">
                                          <p:val>
                                            <p:strVal val="#ppt_x"/>
                                          </p:val>
                                        </p:tav>
                                      </p:tavLst>
                                    </p:anim>
                                    <p:anim calcmode="lin" valueType="num">
                                      <p:cBhvr additive="base">
                                        <p:cTn id="143" dur="500" fill="hold"/>
                                        <p:tgtEl>
                                          <p:spTgt spid="47"/>
                                        </p:tgtEl>
                                        <p:attrNameLst>
                                          <p:attrName>ppt_y</p:attrName>
                                        </p:attrNameLst>
                                      </p:cBhvr>
                                      <p:tavLst>
                                        <p:tav tm="0">
                                          <p:val>
                                            <p:strVal val="1+#ppt_h/2"/>
                                          </p:val>
                                        </p:tav>
                                        <p:tav tm="100000">
                                          <p:val>
                                            <p:strVal val="#ppt_y"/>
                                          </p:val>
                                        </p:tav>
                                      </p:tavLst>
                                    </p:anim>
                                  </p:childTnLst>
                                </p:cTn>
                              </p:par>
                              <p:par>
                                <p:cTn id="144" presetID="2" presetClass="entr" presetSubtype="4" fill="hold" nodeType="withEffect">
                                  <p:stCondLst>
                                    <p:cond delay="0"/>
                                  </p:stCondLst>
                                  <p:childTnLst>
                                    <p:set>
                                      <p:cBhvr>
                                        <p:cTn id="145" dur="1" fill="hold">
                                          <p:stCondLst>
                                            <p:cond delay="0"/>
                                          </p:stCondLst>
                                        </p:cTn>
                                        <p:tgtEl>
                                          <p:spTgt spid="62"/>
                                        </p:tgtEl>
                                        <p:attrNameLst>
                                          <p:attrName>style.visibility</p:attrName>
                                        </p:attrNameLst>
                                      </p:cBhvr>
                                      <p:to>
                                        <p:strVal val="visible"/>
                                      </p:to>
                                    </p:set>
                                    <p:anim calcmode="lin" valueType="num">
                                      <p:cBhvr additive="base">
                                        <p:cTn id="146" dur="500" fill="hold"/>
                                        <p:tgtEl>
                                          <p:spTgt spid="62"/>
                                        </p:tgtEl>
                                        <p:attrNameLst>
                                          <p:attrName>ppt_x</p:attrName>
                                        </p:attrNameLst>
                                      </p:cBhvr>
                                      <p:tavLst>
                                        <p:tav tm="0">
                                          <p:val>
                                            <p:strVal val="#ppt_x"/>
                                          </p:val>
                                        </p:tav>
                                        <p:tav tm="100000">
                                          <p:val>
                                            <p:strVal val="#ppt_x"/>
                                          </p:val>
                                        </p:tav>
                                      </p:tavLst>
                                    </p:anim>
                                    <p:anim calcmode="lin" valueType="num">
                                      <p:cBhvr additive="base">
                                        <p:cTn id="14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23578"/>
                                        </p:tgtEl>
                                        <p:attrNameLst>
                                          <p:attrName>style.visibility</p:attrName>
                                        </p:attrNameLst>
                                      </p:cBhvr>
                                      <p:to>
                                        <p:strVal val="visible"/>
                                      </p:to>
                                    </p:set>
                                    <p:animEffect transition="in" filter="fade">
                                      <p:cBhvr>
                                        <p:cTn id="152" dur="1000"/>
                                        <p:tgtEl>
                                          <p:spTgt spid="23578"/>
                                        </p:tgtEl>
                                      </p:cBhvr>
                                    </p:animEffect>
                                    <p:anim calcmode="lin" valueType="num">
                                      <p:cBhvr>
                                        <p:cTn id="153" dur="1000" fill="hold"/>
                                        <p:tgtEl>
                                          <p:spTgt spid="23578"/>
                                        </p:tgtEl>
                                        <p:attrNameLst>
                                          <p:attrName>ppt_x</p:attrName>
                                        </p:attrNameLst>
                                      </p:cBhvr>
                                      <p:tavLst>
                                        <p:tav tm="0">
                                          <p:val>
                                            <p:strVal val="#ppt_x"/>
                                          </p:val>
                                        </p:tav>
                                        <p:tav tm="100000">
                                          <p:val>
                                            <p:strVal val="#ppt_x"/>
                                          </p:val>
                                        </p:tav>
                                      </p:tavLst>
                                    </p:anim>
                                    <p:anim calcmode="lin" valueType="num">
                                      <p:cBhvr>
                                        <p:cTn id="154" dur="1000" fill="hold"/>
                                        <p:tgtEl>
                                          <p:spTgt spid="2357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fade">
                                      <p:cBhvr>
                                        <p:cTn id="157" dur="1000"/>
                                        <p:tgtEl>
                                          <p:spTgt spid="48"/>
                                        </p:tgtEl>
                                      </p:cBhvr>
                                    </p:animEffect>
                                    <p:anim calcmode="lin" valueType="num">
                                      <p:cBhvr>
                                        <p:cTn id="158" dur="1000" fill="hold"/>
                                        <p:tgtEl>
                                          <p:spTgt spid="48"/>
                                        </p:tgtEl>
                                        <p:attrNameLst>
                                          <p:attrName>ppt_x</p:attrName>
                                        </p:attrNameLst>
                                      </p:cBhvr>
                                      <p:tavLst>
                                        <p:tav tm="0">
                                          <p:val>
                                            <p:strVal val="#ppt_x"/>
                                          </p:val>
                                        </p:tav>
                                        <p:tav tm="100000">
                                          <p:val>
                                            <p:strVal val="#ppt_x"/>
                                          </p:val>
                                        </p:tav>
                                      </p:tavLst>
                                    </p:anim>
                                    <p:anim calcmode="lin" valueType="num">
                                      <p:cBhvr>
                                        <p:cTn id="159" dur="1000" fill="hold"/>
                                        <p:tgtEl>
                                          <p:spTgt spid="48"/>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fade">
                                      <p:cBhvr>
                                        <p:cTn id="162" dur="1000"/>
                                        <p:tgtEl>
                                          <p:spTgt spid="78"/>
                                        </p:tgtEl>
                                      </p:cBhvr>
                                    </p:animEffect>
                                    <p:anim calcmode="lin" valueType="num">
                                      <p:cBhvr>
                                        <p:cTn id="163" dur="1000" fill="hold"/>
                                        <p:tgtEl>
                                          <p:spTgt spid="78"/>
                                        </p:tgtEl>
                                        <p:attrNameLst>
                                          <p:attrName>ppt_x</p:attrName>
                                        </p:attrNameLst>
                                      </p:cBhvr>
                                      <p:tavLst>
                                        <p:tav tm="0">
                                          <p:val>
                                            <p:strVal val="#ppt_x"/>
                                          </p:val>
                                        </p:tav>
                                        <p:tav tm="100000">
                                          <p:val>
                                            <p:strVal val="#ppt_x"/>
                                          </p:val>
                                        </p:tav>
                                      </p:tavLst>
                                    </p:anim>
                                    <p:anim calcmode="lin" valueType="num">
                                      <p:cBhvr>
                                        <p:cTn id="16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fade">
                                      <p:cBhvr>
                                        <p:cTn id="169" dur="1000"/>
                                        <p:tgtEl>
                                          <p:spTgt spid="77"/>
                                        </p:tgtEl>
                                      </p:cBhvr>
                                    </p:animEffect>
                                    <p:anim calcmode="lin" valueType="num">
                                      <p:cBhvr>
                                        <p:cTn id="170" dur="1000" fill="hold"/>
                                        <p:tgtEl>
                                          <p:spTgt spid="77"/>
                                        </p:tgtEl>
                                        <p:attrNameLst>
                                          <p:attrName>ppt_x</p:attrName>
                                        </p:attrNameLst>
                                      </p:cBhvr>
                                      <p:tavLst>
                                        <p:tav tm="0">
                                          <p:val>
                                            <p:strVal val="#ppt_x"/>
                                          </p:val>
                                        </p:tav>
                                        <p:tav tm="100000">
                                          <p:val>
                                            <p:strVal val="#ppt_x"/>
                                          </p:val>
                                        </p:tav>
                                      </p:tavLst>
                                    </p:anim>
                                    <p:anim calcmode="lin" valueType="num">
                                      <p:cBhvr>
                                        <p:cTn id="171" dur="1000" fill="hold"/>
                                        <p:tgtEl>
                                          <p:spTgt spid="77"/>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75"/>
                                        </p:tgtEl>
                                        <p:attrNameLst>
                                          <p:attrName>style.visibility</p:attrName>
                                        </p:attrNameLst>
                                      </p:cBhvr>
                                      <p:to>
                                        <p:strVal val="visible"/>
                                      </p:to>
                                    </p:set>
                                    <p:animEffect transition="in" filter="fade">
                                      <p:cBhvr>
                                        <p:cTn id="174" dur="1000"/>
                                        <p:tgtEl>
                                          <p:spTgt spid="75"/>
                                        </p:tgtEl>
                                      </p:cBhvr>
                                    </p:animEffect>
                                    <p:anim calcmode="lin" valueType="num">
                                      <p:cBhvr>
                                        <p:cTn id="175" dur="1000" fill="hold"/>
                                        <p:tgtEl>
                                          <p:spTgt spid="75"/>
                                        </p:tgtEl>
                                        <p:attrNameLst>
                                          <p:attrName>ppt_x</p:attrName>
                                        </p:attrNameLst>
                                      </p:cBhvr>
                                      <p:tavLst>
                                        <p:tav tm="0">
                                          <p:val>
                                            <p:strVal val="#ppt_x"/>
                                          </p:val>
                                        </p:tav>
                                        <p:tav tm="100000">
                                          <p:val>
                                            <p:strVal val="#ppt_x"/>
                                          </p:val>
                                        </p:tav>
                                      </p:tavLst>
                                    </p:anim>
                                    <p:anim calcmode="lin" valueType="num">
                                      <p:cBhvr>
                                        <p:cTn id="176" dur="1000" fill="hold"/>
                                        <p:tgtEl>
                                          <p:spTgt spid="75"/>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23554"/>
                                        </p:tgtEl>
                                        <p:attrNameLst>
                                          <p:attrName>style.visibility</p:attrName>
                                        </p:attrNameLst>
                                      </p:cBhvr>
                                      <p:to>
                                        <p:strVal val="visible"/>
                                      </p:to>
                                    </p:set>
                                    <p:animEffect transition="in" filter="fade">
                                      <p:cBhvr>
                                        <p:cTn id="179" dur="1000"/>
                                        <p:tgtEl>
                                          <p:spTgt spid="23554"/>
                                        </p:tgtEl>
                                      </p:cBhvr>
                                    </p:animEffect>
                                    <p:anim calcmode="lin" valueType="num">
                                      <p:cBhvr>
                                        <p:cTn id="180" dur="1000" fill="hold"/>
                                        <p:tgtEl>
                                          <p:spTgt spid="23554"/>
                                        </p:tgtEl>
                                        <p:attrNameLst>
                                          <p:attrName>ppt_x</p:attrName>
                                        </p:attrNameLst>
                                      </p:cBhvr>
                                      <p:tavLst>
                                        <p:tav tm="0">
                                          <p:val>
                                            <p:strVal val="#ppt_x"/>
                                          </p:val>
                                        </p:tav>
                                        <p:tav tm="100000">
                                          <p:val>
                                            <p:strVal val="#ppt_x"/>
                                          </p:val>
                                        </p:tav>
                                      </p:tavLst>
                                    </p:anim>
                                    <p:anim calcmode="lin" valueType="num">
                                      <p:cBhvr>
                                        <p:cTn id="181" dur="1000" fill="hold"/>
                                        <p:tgtEl>
                                          <p:spTgt spid="23554"/>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23581"/>
                                        </p:tgtEl>
                                        <p:attrNameLst>
                                          <p:attrName>style.visibility</p:attrName>
                                        </p:attrNameLst>
                                      </p:cBhvr>
                                      <p:to>
                                        <p:strVal val="visible"/>
                                      </p:to>
                                    </p:set>
                                    <p:animEffect transition="in" filter="fade">
                                      <p:cBhvr>
                                        <p:cTn id="184" dur="1000"/>
                                        <p:tgtEl>
                                          <p:spTgt spid="23581"/>
                                        </p:tgtEl>
                                      </p:cBhvr>
                                    </p:animEffect>
                                    <p:anim calcmode="lin" valueType="num">
                                      <p:cBhvr>
                                        <p:cTn id="185" dur="1000" fill="hold"/>
                                        <p:tgtEl>
                                          <p:spTgt spid="23581"/>
                                        </p:tgtEl>
                                        <p:attrNameLst>
                                          <p:attrName>ppt_x</p:attrName>
                                        </p:attrNameLst>
                                      </p:cBhvr>
                                      <p:tavLst>
                                        <p:tav tm="0">
                                          <p:val>
                                            <p:strVal val="#ppt_x"/>
                                          </p:val>
                                        </p:tav>
                                        <p:tav tm="100000">
                                          <p:val>
                                            <p:strVal val="#ppt_x"/>
                                          </p:val>
                                        </p:tav>
                                      </p:tavLst>
                                    </p:anim>
                                    <p:anim calcmode="lin" valueType="num">
                                      <p:cBhvr>
                                        <p:cTn id="186" dur="1000" fill="hold"/>
                                        <p:tgtEl>
                                          <p:spTgt spid="23581"/>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0"/>
                                  </p:stCondLst>
                                  <p:childTnLst>
                                    <p:set>
                                      <p:cBhvr>
                                        <p:cTn id="188" dur="1" fill="hold">
                                          <p:stCondLst>
                                            <p:cond delay="0"/>
                                          </p:stCondLst>
                                        </p:cTn>
                                        <p:tgtEl>
                                          <p:spTgt spid="23580"/>
                                        </p:tgtEl>
                                        <p:attrNameLst>
                                          <p:attrName>style.visibility</p:attrName>
                                        </p:attrNameLst>
                                      </p:cBhvr>
                                      <p:to>
                                        <p:strVal val="visible"/>
                                      </p:to>
                                    </p:set>
                                    <p:animEffect transition="in" filter="fade">
                                      <p:cBhvr>
                                        <p:cTn id="189" dur="1000"/>
                                        <p:tgtEl>
                                          <p:spTgt spid="23580"/>
                                        </p:tgtEl>
                                      </p:cBhvr>
                                    </p:animEffect>
                                    <p:anim calcmode="lin" valueType="num">
                                      <p:cBhvr>
                                        <p:cTn id="190" dur="1000" fill="hold"/>
                                        <p:tgtEl>
                                          <p:spTgt spid="23580"/>
                                        </p:tgtEl>
                                        <p:attrNameLst>
                                          <p:attrName>ppt_x</p:attrName>
                                        </p:attrNameLst>
                                      </p:cBhvr>
                                      <p:tavLst>
                                        <p:tav tm="0">
                                          <p:val>
                                            <p:strVal val="#ppt_x"/>
                                          </p:val>
                                        </p:tav>
                                        <p:tav tm="100000">
                                          <p:val>
                                            <p:strVal val="#ppt_x"/>
                                          </p:val>
                                        </p:tav>
                                      </p:tavLst>
                                    </p:anim>
                                    <p:anim calcmode="lin" valueType="num">
                                      <p:cBhvr>
                                        <p:cTn id="191" dur="1000" fill="hold"/>
                                        <p:tgtEl>
                                          <p:spTgt spid="23580"/>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49"/>
                                        </p:tgtEl>
                                        <p:attrNameLst>
                                          <p:attrName>style.visibility</p:attrName>
                                        </p:attrNameLst>
                                      </p:cBhvr>
                                      <p:to>
                                        <p:strVal val="visible"/>
                                      </p:to>
                                    </p:set>
                                    <p:animEffect transition="in" filter="fade">
                                      <p:cBhvr>
                                        <p:cTn id="194" dur="1000"/>
                                        <p:tgtEl>
                                          <p:spTgt spid="49"/>
                                        </p:tgtEl>
                                      </p:cBhvr>
                                    </p:animEffect>
                                    <p:anim calcmode="lin" valueType="num">
                                      <p:cBhvr>
                                        <p:cTn id="195" dur="1000" fill="hold"/>
                                        <p:tgtEl>
                                          <p:spTgt spid="49"/>
                                        </p:tgtEl>
                                        <p:attrNameLst>
                                          <p:attrName>ppt_x</p:attrName>
                                        </p:attrNameLst>
                                      </p:cBhvr>
                                      <p:tavLst>
                                        <p:tav tm="0">
                                          <p:val>
                                            <p:strVal val="#ppt_x"/>
                                          </p:val>
                                        </p:tav>
                                        <p:tav tm="100000">
                                          <p:val>
                                            <p:strVal val="#ppt_x"/>
                                          </p:val>
                                        </p:tav>
                                      </p:tavLst>
                                    </p:anim>
                                    <p:anim calcmode="lin" valueType="num">
                                      <p:cBhvr>
                                        <p:cTn id="19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grpId="0" nodeType="clickEffect">
                                  <p:stCondLst>
                                    <p:cond delay="0"/>
                                  </p:stCondLst>
                                  <p:childTnLst>
                                    <p:set>
                                      <p:cBhvr>
                                        <p:cTn id="200" dur="1" fill="hold">
                                          <p:stCondLst>
                                            <p:cond delay="0"/>
                                          </p:stCondLst>
                                        </p:cTn>
                                        <p:tgtEl>
                                          <p:spTgt spid="63"/>
                                        </p:tgtEl>
                                        <p:attrNameLst>
                                          <p:attrName>style.visibility</p:attrName>
                                        </p:attrNameLst>
                                      </p:cBhvr>
                                      <p:to>
                                        <p:strVal val="visible"/>
                                      </p:to>
                                    </p:set>
                                    <p:animEffect transition="in" filter="fade">
                                      <p:cBhvr>
                                        <p:cTn id="201" dur="1000"/>
                                        <p:tgtEl>
                                          <p:spTgt spid="63"/>
                                        </p:tgtEl>
                                      </p:cBhvr>
                                    </p:animEffect>
                                    <p:anim calcmode="lin" valueType="num">
                                      <p:cBhvr>
                                        <p:cTn id="202" dur="1000" fill="hold"/>
                                        <p:tgtEl>
                                          <p:spTgt spid="63"/>
                                        </p:tgtEl>
                                        <p:attrNameLst>
                                          <p:attrName>ppt_x</p:attrName>
                                        </p:attrNameLst>
                                      </p:cBhvr>
                                      <p:tavLst>
                                        <p:tav tm="0">
                                          <p:val>
                                            <p:strVal val="#ppt_x"/>
                                          </p:val>
                                        </p:tav>
                                        <p:tav tm="100000">
                                          <p:val>
                                            <p:strVal val="#ppt_x"/>
                                          </p:val>
                                        </p:tav>
                                      </p:tavLst>
                                    </p:anim>
                                    <p:anim calcmode="lin" valueType="num">
                                      <p:cBhvr>
                                        <p:cTn id="203" dur="1000" fill="hold"/>
                                        <p:tgtEl>
                                          <p:spTgt spid="63"/>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23579"/>
                                        </p:tgtEl>
                                        <p:attrNameLst>
                                          <p:attrName>style.visibility</p:attrName>
                                        </p:attrNameLst>
                                      </p:cBhvr>
                                      <p:to>
                                        <p:strVal val="visible"/>
                                      </p:to>
                                    </p:set>
                                    <p:animEffect transition="in" filter="fade">
                                      <p:cBhvr>
                                        <p:cTn id="206" dur="1000"/>
                                        <p:tgtEl>
                                          <p:spTgt spid="23579"/>
                                        </p:tgtEl>
                                      </p:cBhvr>
                                    </p:animEffect>
                                    <p:anim calcmode="lin" valueType="num">
                                      <p:cBhvr>
                                        <p:cTn id="207" dur="1000" fill="hold"/>
                                        <p:tgtEl>
                                          <p:spTgt spid="23579"/>
                                        </p:tgtEl>
                                        <p:attrNameLst>
                                          <p:attrName>ppt_x</p:attrName>
                                        </p:attrNameLst>
                                      </p:cBhvr>
                                      <p:tavLst>
                                        <p:tav tm="0">
                                          <p:val>
                                            <p:strVal val="#ppt_x"/>
                                          </p:val>
                                        </p:tav>
                                        <p:tav tm="100000">
                                          <p:val>
                                            <p:strVal val="#ppt_x"/>
                                          </p:val>
                                        </p:tav>
                                      </p:tavLst>
                                    </p:anim>
                                    <p:anim calcmode="lin" valueType="num">
                                      <p:cBhvr>
                                        <p:cTn id="208" dur="1000" fill="hold"/>
                                        <p:tgtEl>
                                          <p:spTgt spid="23579"/>
                                        </p:tgtEl>
                                        <p:attrNameLst>
                                          <p:attrName>ppt_y</p:attrName>
                                        </p:attrNameLst>
                                      </p:cBhvr>
                                      <p:tavLst>
                                        <p:tav tm="0">
                                          <p:val>
                                            <p:strVal val="#ppt_y+.1"/>
                                          </p:val>
                                        </p:tav>
                                        <p:tav tm="100000">
                                          <p:val>
                                            <p:strVal val="#ppt_y"/>
                                          </p:val>
                                        </p:tav>
                                      </p:tavLst>
                                    </p:anim>
                                  </p:childTnLst>
                                </p:cTn>
                              </p:par>
                              <p:par>
                                <p:cTn id="209" presetID="42" presetClass="entr" presetSubtype="0" fill="hold" nodeType="withEffect">
                                  <p:stCondLst>
                                    <p:cond delay="0"/>
                                  </p:stCondLst>
                                  <p:childTnLst>
                                    <p:set>
                                      <p:cBhvr>
                                        <p:cTn id="210" dur="1" fill="hold">
                                          <p:stCondLst>
                                            <p:cond delay="0"/>
                                          </p:stCondLst>
                                        </p:cTn>
                                        <p:tgtEl>
                                          <p:spTgt spid="79"/>
                                        </p:tgtEl>
                                        <p:attrNameLst>
                                          <p:attrName>style.visibility</p:attrName>
                                        </p:attrNameLst>
                                      </p:cBhvr>
                                      <p:to>
                                        <p:strVal val="visible"/>
                                      </p:to>
                                    </p:set>
                                    <p:animEffect transition="in" filter="fade">
                                      <p:cBhvr>
                                        <p:cTn id="211" dur="1000"/>
                                        <p:tgtEl>
                                          <p:spTgt spid="79"/>
                                        </p:tgtEl>
                                      </p:cBhvr>
                                    </p:animEffect>
                                    <p:anim calcmode="lin" valueType="num">
                                      <p:cBhvr>
                                        <p:cTn id="212" dur="1000" fill="hold"/>
                                        <p:tgtEl>
                                          <p:spTgt spid="79"/>
                                        </p:tgtEl>
                                        <p:attrNameLst>
                                          <p:attrName>ppt_x</p:attrName>
                                        </p:attrNameLst>
                                      </p:cBhvr>
                                      <p:tavLst>
                                        <p:tav tm="0">
                                          <p:val>
                                            <p:strVal val="#ppt_x"/>
                                          </p:val>
                                        </p:tav>
                                        <p:tav tm="100000">
                                          <p:val>
                                            <p:strVal val="#ppt_x"/>
                                          </p:val>
                                        </p:tav>
                                      </p:tavLst>
                                    </p:anim>
                                    <p:anim calcmode="lin" valueType="num">
                                      <p:cBhvr>
                                        <p:cTn id="21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nodeType="clickEffect">
                                  <p:stCondLst>
                                    <p:cond delay="0"/>
                                  </p:stCondLst>
                                  <p:childTnLst>
                                    <p:set>
                                      <p:cBhvr>
                                        <p:cTn id="217" dur="1" fill="hold">
                                          <p:stCondLst>
                                            <p:cond delay="0"/>
                                          </p:stCondLst>
                                        </p:cTn>
                                        <p:tgtEl>
                                          <p:spTgt spid="23559"/>
                                        </p:tgtEl>
                                        <p:attrNameLst>
                                          <p:attrName>style.visibility</p:attrName>
                                        </p:attrNameLst>
                                      </p:cBhvr>
                                      <p:to>
                                        <p:strVal val="visible"/>
                                      </p:to>
                                    </p:set>
                                    <p:anim calcmode="lin" valueType="num">
                                      <p:cBhvr additive="base">
                                        <p:cTn id="218" dur="500" fill="hold"/>
                                        <p:tgtEl>
                                          <p:spTgt spid="23559"/>
                                        </p:tgtEl>
                                        <p:attrNameLst>
                                          <p:attrName>ppt_x</p:attrName>
                                        </p:attrNameLst>
                                      </p:cBhvr>
                                      <p:tavLst>
                                        <p:tav tm="0">
                                          <p:val>
                                            <p:strVal val="#ppt_x"/>
                                          </p:val>
                                        </p:tav>
                                        <p:tav tm="100000">
                                          <p:val>
                                            <p:strVal val="#ppt_x"/>
                                          </p:val>
                                        </p:tav>
                                      </p:tavLst>
                                    </p:anim>
                                    <p:anim calcmode="lin" valueType="num">
                                      <p:cBhvr additive="base">
                                        <p:cTn id="219" dur="500" fill="hold"/>
                                        <p:tgtEl>
                                          <p:spTgt spid="23559"/>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6"/>
                                        </p:tgtEl>
                                        <p:attrNameLst>
                                          <p:attrName>style.visibility</p:attrName>
                                        </p:attrNameLst>
                                      </p:cBhvr>
                                      <p:to>
                                        <p:strVal val="visible"/>
                                      </p:to>
                                    </p:set>
                                    <p:anim calcmode="lin" valueType="num">
                                      <p:cBhvr additive="base">
                                        <p:cTn id="222" dur="500" fill="hold"/>
                                        <p:tgtEl>
                                          <p:spTgt spid="76"/>
                                        </p:tgtEl>
                                        <p:attrNameLst>
                                          <p:attrName>ppt_x</p:attrName>
                                        </p:attrNameLst>
                                      </p:cBhvr>
                                      <p:tavLst>
                                        <p:tav tm="0">
                                          <p:val>
                                            <p:strVal val="#ppt_x"/>
                                          </p:val>
                                        </p:tav>
                                        <p:tav tm="100000">
                                          <p:val>
                                            <p:strVal val="#ppt_x"/>
                                          </p:val>
                                        </p:tav>
                                      </p:tavLst>
                                    </p:anim>
                                    <p:anim calcmode="lin" valueType="num">
                                      <p:cBhvr additive="base">
                                        <p:cTn id="22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3560" grpId="0"/>
      <p:bldP spid="23570" grpId="0"/>
      <p:bldP spid="23571" grpId="0"/>
      <p:bldP spid="23572" grpId="0"/>
      <p:bldP spid="23573" grpId="0"/>
      <p:bldP spid="23574" grpId="0"/>
      <p:bldP spid="23575" grpId="0"/>
      <p:bldP spid="23576" grpId="0"/>
      <p:bldP spid="23577" grpId="0"/>
      <p:bldP spid="23578" grpId="0"/>
      <p:bldP spid="23579" grpId="0"/>
      <p:bldP spid="23581" grpId="0"/>
      <p:bldP spid="76" grpId="0" animBg="1"/>
      <p:bldP spid="77" grpId="0"/>
      <p:bldP spid="37" grpId="0" animBg="1"/>
      <p:bldP spid="39" grpId="0" animBg="1"/>
      <p:bldP spid="41" grpId="0" animBg="1"/>
      <p:bldP spid="42" grpId="0" animBg="1"/>
      <p:bldP spid="44" grpId="0" animBg="1"/>
      <p:bldP spid="45" grpId="0" animBg="1"/>
      <p:bldP spid="46" grpId="0" animBg="1"/>
      <p:bldP spid="47" grpId="0" animBg="1"/>
      <p:bldP spid="48" grpId="0" animBg="1"/>
      <p:bldP spid="5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F694231-9D9C-4846-8ED7-51845EF215F2}"/>
              </a:ext>
            </a:extLst>
          </p:cNvPr>
          <p:cNvSpPr>
            <a:spLocks noGrp="1"/>
          </p:cNvSpPr>
          <p:nvPr>
            <p:ph type="sldNum" sz="quarter" idx="12"/>
          </p:nvPr>
        </p:nvSpPr>
        <p:spPr/>
        <p:txBody>
          <a:bodyPr/>
          <a:lstStyle/>
          <a:p>
            <a:pPr>
              <a:defRPr/>
            </a:pPr>
            <a:fld id="{A6ACF98E-F2FE-7546-A4CF-A4AE329E291F}" type="slidenum">
              <a:rPr lang="it-IT" altLang="it-IT" smtClean="0"/>
              <a:pPr>
                <a:defRPr/>
              </a:pPr>
              <a:t>22</a:t>
            </a:fld>
            <a:endParaRPr lang="it-IT" altLang="it-IT"/>
          </a:p>
        </p:txBody>
      </p:sp>
      <p:pic>
        <p:nvPicPr>
          <p:cNvPr id="7" name="Immagine 6">
            <a:extLst>
              <a:ext uri="{FF2B5EF4-FFF2-40B4-BE49-F238E27FC236}">
                <a16:creationId xmlns:a16="http://schemas.microsoft.com/office/drawing/2014/main" id="{F5DE38AA-059F-EA4F-BF16-4051FB54862F}"/>
              </a:ext>
            </a:extLst>
          </p:cNvPr>
          <p:cNvPicPr>
            <a:picLocks noChangeAspect="1"/>
          </p:cNvPicPr>
          <p:nvPr/>
        </p:nvPicPr>
        <p:blipFill>
          <a:blip r:embed="rId2"/>
          <a:stretch>
            <a:fillRect/>
          </a:stretch>
        </p:blipFill>
        <p:spPr>
          <a:xfrm>
            <a:off x="0" y="242135"/>
            <a:ext cx="9144000" cy="6035800"/>
          </a:xfrm>
          <a:prstGeom prst="rect">
            <a:avLst/>
          </a:prstGeom>
        </p:spPr>
      </p:pic>
      <p:pic>
        <p:nvPicPr>
          <p:cNvPr id="2" name="Immagine 1">
            <a:extLst>
              <a:ext uri="{FF2B5EF4-FFF2-40B4-BE49-F238E27FC236}">
                <a16:creationId xmlns:a16="http://schemas.microsoft.com/office/drawing/2014/main" id="{E6EC0835-0C19-4ADD-815C-71B50C5061F5}"/>
              </a:ext>
            </a:extLst>
          </p:cNvPr>
          <p:cNvPicPr>
            <a:picLocks noChangeAspect="1"/>
          </p:cNvPicPr>
          <p:nvPr/>
        </p:nvPicPr>
        <p:blipFill>
          <a:blip r:embed="rId3"/>
          <a:stretch>
            <a:fillRect/>
          </a:stretch>
        </p:blipFill>
        <p:spPr>
          <a:xfrm>
            <a:off x="0" y="901236"/>
            <a:ext cx="9144000" cy="5376699"/>
          </a:xfrm>
          <a:prstGeom prst="rect">
            <a:avLst/>
          </a:prstGeom>
        </p:spPr>
      </p:pic>
    </p:spTree>
    <p:extLst>
      <p:ext uri="{BB962C8B-B14F-4D97-AF65-F5344CB8AC3E}">
        <p14:creationId xmlns:p14="http://schemas.microsoft.com/office/powerpoint/2010/main" val="185694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con angoli arrotondati 11">
            <a:extLst>
              <a:ext uri="{FF2B5EF4-FFF2-40B4-BE49-F238E27FC236}">
                <a16:creationId xmlns:a16="http://schemas.microsoft.com/office/drawing/2014/main" id="{1A31FFCE-83C8-774E-9370-15877C40DDE1}"/>
              </a:ext>
            </a:extLst>
          </p:cNvPr>
          <p:cNvSpPr/>
          <p:nvPr/>
        </p:nvSpPr>
        <p:spPr>
          <a:xfrm>
            <a:off x="150697" y="5052130"/>
            <a:ext cx="4572000" cy="1754326"/>
          </a:xfrm>
          <a:prstGeom prst="roundRect">
            <a:avLst/>
          </a:prstGeom>
          <a:solidFill>
            <a:schemeClr val="bg1">
              <a:lumMod val="85000"/>
              <a:alpha val="3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numero diapositiva 1">
            <a:extLst>
              <a:ext uri="{FF2B5EF4-FFF2-40B4-BE49-F238E27FC236}">
                <a16:creationId xmlns:a16="http://schemas.microsoft.com/office/drawing/2014/main" id="{291D0F8F-068F-5E44-B00A-D725E76B1F02}"/>
              </a:ext>
            </a:extLst>
          </p:cNvPr>
          <p:cNvSpPr>
            <a:spLocks noGrp="1"/>
          </p:cNvSpPr>
          <p:nvPr>
            <p:ph type="sldNum" sz="quarter" idx="12"/>
          </p:nvPr>
        </p:nvSpPr>
        <p:spPr/>
        <p:txBody>
          <a:bodyPr/>
          <a:lstStyle/>
          <a:p>
            <a:pPr>
              <a:defRPr/>
            </a:pPr>
            <a:fld id="{ADFED0EF-BCCF-4847-8BD2-D00157E78173}" type="slidenum">
              <a:rPr lang="it-IT" altLang="it-IT" smtClean="0"/>
              <a:pPr>
                <a:defRPr/>
              </a:pPr>
              <a:t>23</a:t>
            </a:fld>
            <a:endParaRPr lang="it-IT" altLang="it-IT"/>
          </a:p>
        </p:txBody>
      </p:sp>
      <p:pic>
        <p:nvPicPr>
          <p:cNvPr id="3" name="Immagine 2">
            <a:extLst>
              <a:ext uri="{FF2B5EF4-FFF2-40B4-BE49-F238E27FC236}">
                <a16:creationId xmlns:a16="http://schemas.microsoft.com/office/drawing/2014/main" id="{FEC8FB09-CEF8-B448-9629-8320D4F2A46B}"/>
              </a:ext>
            </a:extLst>
          </p:cNvPr>
          <p:cNvPicPr>
            <a:picLocks noChangeAspect="1"/>
          </p:cNvPicPr>
          <p:nvPr/>
        </p:nvPicPr>
        <p:blipFill rotWithShape="1">
          <a:blip r:embed="rId3"/>
          <a:srcRect t="9785"/>
          <a:stretch/>
        </p:blipFill>
        <p:spPr>
          <a:xfrm>
            <a:off x="218395" y="3271299"/>
            <a:ext cx="8816741" cy="737458"/>
          </a:xfrm>
          <a:prstGeom prst="rect">
            <a:avLst/>
          </a:prstGeom>
        </p:spPr>
      </p:pic>
      <p:sp>
        <p:nvSpPr>
          <p:cNvPr id="4" name="Rettangolo 3">
            <a:extLst>
              <a:ext uri="{FF2B5EF4-FFF2-40B4-BE49-F238E27FC236}">
                <a16:creationId xmlns:a16="http://schemas.microsoft.com/office/drawing/2014/main" id="{08E4F3DC-9C43-2A48-A5FE-4B2A28A13BDE}"/>
              </a:ext>
            </a:extLst>
          </p:cNvPr>
          <p:cNvSpPr/>
          <p:nvPr/>
        </p:nvSpPr>
        <p:spPr>
          <a:xfrm>
            <a:off x="295699" y="136273"/>
            <a:ext cx="8681987" cy="1200329"/>
          </a:xfrm>
          <a:prstGeom prst="rect">
            <a:avLst/>
          </a:prstGeom>
        </p:spPr>
        <p:txBody>
          <a:bodyPr wrap="square">
            <a:spAutoFit/>
          </a:bodyPr>
          <a:lstStyle/>
          <a:p>
            <a:pPr algn="ctr" eaLnBrk="1" hangingPunct="1"/>
            <a:r>
              <a:rPr lang="it-IT" altLang="it-IT" sz="3600" b="1" dirty="0">
                <a:solidFill>
                  <a:srgbClr val="FF0000"/>
                </a:solidFill>
              </a:rPr>
              <a:t>Componente a conguaglio dei costi variabili (a-2)</a:t>
            </a:r>
          </a:p>
        </p:txBody>
      </p:sp>
      <p:cxnSp>
        <p:nvCxnSpPr>
          <p:cNvPr id="5" name="Connettore 2 4">
            <a:extLst>
              <a:ext uri="{FF2B5EF4-FFF2-40B4-BE49-F238E27FC236}">
                <a16:creationId xmlns:a16="http://schemas.microsoft.com/office/drawing/2014/main" id="{954838D0-95EE-8E49-BDA6-4B4BED2CC661}"/>
              </a:ext>
            </a:extLst>
          </p:cNvPr>
          <p:cNvCxnSpPr>
            <a:cxnSpLocks/>
          </p:cNvCxnSpPr>
          <p:nvPr/>
        </p:nvCxnSpPr>
        <p:spPr>
          <a:xfrm>
            <a:off x="2210402" y="3826755"/>
            <a:ext cx="0" cy="30162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2746F137-CEB2-F242-B566-0CB55C437379}"/>
              </a:ext>
            </a:extLst>
          </p:cNvPr>
          <p:cNvCxnSpPr>
            <a:cxnSpLocks/>
          </p:cNvCxnSpPr>
          <p:nvPr/>
        </p:nvCxnSpPr>
        <p:spPr>
          <a:xfrm>
            <a:off x="4422922" y="3816950"/>
            <a:ext cx="0" cy="18855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9A3086D5-0D5C-0341-B887-AE3FD6D6C76F}"/>
              </a:ext>
            </a:extLst>
          </p:cNvPr>
          <p:cNvCxnSpPr>
            <a:cxnSpLocks/>
          </p:cNvCxnSpPr>
          <p:nvPr/>
        </p:nvCxnSpPr>
        <p:spPr>
          <a:xfrm>
            <a:off x="6309160" y="4005501"/>
            <a:ext cx="0" cy="301625"/>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C1F7547F-61F1-794D-93B2-7253986FE78F}"/>
              </a:ext>
            </a:extLst>
          </p:cNvPr>
          <p:cNvCxnSpPr>
            <a:cxnSpLocks/>
          </p:cNvCxnSpPr>
          <p:nvPr/>
        </p:nvCxnSpPr>
        <p:spPr>
          <a:xfrm flipV="1">
            <a:off x="3363829" y="2820202"/>
            <a:ext cx="0" cy="75778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2CD81755-FC29-354A-84C4-ED631ECD6B0D}"/>
              </a:ext>
            </a:extLst>
          </p:cNvPr>
          <p:cNvCxnSpPr>
            <a:cxnSpLocks/>
          </p:cNvCxnSpPr>
          <p:nvPr/>
        </p:nvCxnSpPr>
        <p:spPr>
          <a:xfrm flipV="1">
            <a:off x="5287278" y="2295940"/>
            <a:ext cx="0" cy="113306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DC9EE19B-494A-174A-94A2-629911217237}"/>
              </a:ext>
            </a:extLst>
          </p:cNvPr>
          <p:cNvCxnSpPr>
            <a:cxnSpLocks/>
          </p:cNvCxnSpPr>
          <p:nvPr/>
        </p:nvCxnSpPr>
        <p:spPr>
          <a:xfrm flipV="1">
            <a:off x="6860071" y="2767307"/>
            <a:ext cx="0" cy="64102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5C3818D1-754D-4C41-96F3-D588DD3E4180}"/>
              </a:ext>
            </a:extLst>
          </p:cNvPr>
          <p:cNvCxnSpPr>
            <a:cxnSpLocks/>
          </p:cNvCxnSpPr>
          <p:nvPr/>
        </p:nvCxnSpPr>
        <p:spPr>
          <a:xfrm>
            <a:off x="7971470" y="3911225"/>
            <a:ext cx="0" cy="57440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ttangolo 12">
            <a:extLst>
              <a:ext uri="{FF2B5EF4-FFF2-40B4-BE49-F238E27FC236}">
                <a16:creationId xmlns:a16="http://schemas.microsoft.com/office/drawing/2014/main" id="{F29BEE85-00CE-3A49-BDD3-11CE40E47BBF}"/>
              </a:ext>
            </a:extLst>
          </p:cNvPr>
          <p:cNvSpPr/>
          <p:nvPr/>
        </p:nvSpPr>
        <p:spPr>
          <a:xfrm>
            <a:off x="1224864" y="4206754"/>
            <a:ext cx="2151246" cy="646331"/>
          </a:xfrm>
          <a:prstGeom prst="rect">
            <a:avLst/>
          </a:prstGeom>
        </p:spPr>
        <p:txBody>
          <a:bodyPr wrap="square">
            <a:spAutoFit/>
          </a:bodyPr>
          <a:lstStyle/>
          <a:p>
            <a:r>
              <a:rPr lang="it-IT" sz="1200" dirty="0">
                <a:latin typeface="Helvetica" pitchFamily="2" charset="0"/>
              </a:rPr>
              <a:t>costo di raccolta e trasporto </a:t>
            </a:r>
          </a:p>
          <a:p>
            <a:r>
              <a:rPr lang="it-IT" sz="1200" dirty="0">
                <a:latin typeface="Helvetica" pitchFamily="2" charset="0"/>
              </a:rPr>
              <a:t>dei rifiuti indifferenziati </a:t>
            </a:r>
          </a:p>
          <a:p>
            <a:r>
              <a:rPr lang="it-IT" sz="1200" dirty="0">
                <a:latin typeface="Helvetica" pitchFamily="2" charset="0"/>
              </a:rPr>
              <a:t>riferito all’anno (a-2)</a:t>
            </a:r>
            <a:endParaRPr lang="it-IT" sz="1200" dirty="0">
              <a:effectLst/>
              <a:latin typeface="Helvetica" pitchFamily="2" charset="0"/>
            </a:endParaRPr>
          </a:p>
        </p:txBody>
      </p:sp>
      <p:sp>
        <p:nvSpPr>
          <p:cNvPr id="14" name="Rettangolo 13">
            <a:extLst>
              <a:ext uri="{FF2B5EF4-FFF2-40B4-BE49-F238E27FC236}">
                <a16:creationId xmlns:a16="http://schemas.microsoft.com/office/drawing/2014/main" id="{A733AF73-89D2-6C4F-825A-3618550DC6DA}"/>
              </a:ext>
            </a:extLst>
          </p:cNvPr>
          <p:cNvSpPr/>
          <p:nvPr/>
        </p:nvSpPr>
        <p:spPr>
          <a:xfrm>
            <a:off x="3496377" y="4128380"/>
            <a:ext cx="2365408" cy="461665"/>
          </a:xfrm>
          <a:prstGeom prst="rect">
            <a:avLst/>
          </a:prstGeom>
        </p:spPr>
        <p:txBody>
          <a:bodyPr wrap="square">
            <a:spAutoFit/>
          </a:bodyPr>
          <a:lstStyle/>
          <a:p>
            <a:r>
              <a:rPr lang="it-IT" sz="1200" dirty="0">
                <a:latin typeface="Helvetica" pitchFamily="2" charset="0"/>
              </a:rPr>
              <a:t>il costo di trattamento e recupero riferito all’anno (a-2)</a:t>
            </a:r>
            <a:endParaRPr lang="it-IT" sz="1200" dirty="0">
              <a:effectLst/>
              <a:latin typeface="Helvetica" pitchFamily="2" charset="0"/>
            </a:endParaRPr>
          </a:p>
        </p:txBody>
      </p:sp>
      <p:sp>
        <p:nvSpPr>
          <p:cNvPr id="15" name="Rettangolo 14">
            <a:extLst>
              <a:ext uri="{FF2B5EF4-FFF2-40B4-BE49-F238E27FC236}">
                <a16:creationId xmlns:a16="http://schemas.microsoft.com/office/drawing/2014/main" id="{FA7470F8-14CE-864A-BF8E-4DD5211DEDB7}"/>
              </a:ext>
            </a:extLst>
          </p:cNvPr>
          <p:cNvSpPr/>
          <p:nvPr/>
        </p:nvSpPr>
        <p:spPr>
          <a:xfrm>
            <a:off x="1647524" y="2120976"/>
            <a:ext cx="1693846" cy="646331"/>
          </a:xfrm>
          <a:prstGeom prst="rect">
            <a:avLst/>
          </a:prstGeom>
        </p:spPr>
        <p:txBody>
          <a:bodyPr wrap="square">
            <a:spAutoFit/>
          </a:bodyPr>
          <a:lstStyle/>
          <a:p>
            <a:r>
              <a:rPr lang="it-IT" sz="1200" dirty="0">
                <a:latin typeface="Helvetica" pitchFamily="2" charset="0"/>
              </a:rPr>
              <a:t>costo di trattamento e smaltimento  riferito</a:t>
            </a:r>
          </a:p>
          <a:p>
            <a:r>
              <a:rPr lang="it-IT" sz="1200" dirty="0">
                <a:latin typeface="Helvetica" pitchFamily="2" charset="0"/>
              </a:rPr>
              <a:t>all’anno (a-2)</a:t>
            </a:r>
            <a:endParaRPr lang="it-IT" sz="1200" dirty="0">
              <a:effectLst/>
              <a:latin typeface="Helvetica" pitchFamily="2" charset="0"/>
            </a:endParaRPr>
          </a:p>
        </p:txBody>
      </p:sp>
      <p:sp>
        <p:nvSpPr>
          <p:cNvPr id="16" name="Rettangolo 15">
            <a:extLst>
              <a:ext uri="{FF2B5EF4-FFF2-40B4-BE49-F238E27FC236}">
                <a16:creationId xmlns:a16="http://schemas.microsoft.com/office/drawing/2014/main" id="{1AAAAF57-929B-294C-9777-075ADE0F1382}"/>
              </a:ext>
            </a:extLst>
          </p:cNvPr>
          <p:cNvSpPr/>
          <p:nvPr/>
        </p:nvSpPr>
        <p:spPr>
          <a:xfrm>
            <a:off x="3716354" y="1563805"/>
            <a:ext cx="1981200" cy="646331"/>
          </a:xfrm>
          <a:prstGeom prst="rect">
            <a:avLst/>
          </a:prstGeom>
        </p:spPr>
        <p:txBody>
          <a:bodyPr wrap="square">
            <a:spAutoFit/>
          </a:bodyPr>
          <a:lstStyle/>
          <a:p>
            <a:r>
              <a:rPr lang="it-IT" sz="1200" dirty="0">
                <a:latin typeface="Helvetica" pitchFamily="2" charset="0"/>
              </a:rPr>
              <a:t>costo di raccolta differenziata per materiale riferito all’anno (a-2);</a:t>
            </a:r>
            <a:endParaRPr lang="it-IT" sz="1200" dirty="0">
              <a:effectLst/>
              <a:latin typeface="Helvetica" pitchFamily="2" charset="0"/>
            </a:endParaRPr>
          </a:p>
        </p:txBody>
      </p:sp>
      <p:sp>
        <p:nvSpPr>
          <p:cNvPr id="17" name="Rettangolo 16">
            <a:extLst>
              <a:ext uri="{FF2B5EF4-FFF2-40B4-BE49-F238E27FC236}">
                <a16:creationId xmlns:a16="http://schemas.microsoft.com/office/drawing/2014/main" id="{77198911-1565-1944-ABD9-B6E6244C7EFF}"/>
              </a:ext>
            </a:extLst>
          </p:cNvPr>
          <p:cNvSpPr/>
          <p:nvPr/>
        </p:nvSpPr>
        <p:spPr>
          <a:xfrm>
            <a:off x="5853866" y="1107123"/>
            <a:ext cx="3314900" cy="1569660"/>
          </a:xfrm>
          <a:prstGeom prst="rect">
            <a:avLst/>
          </a:prstGeom>
        </p:spPr>
        <p:txBody>
          <a:bodyPr wrap="square">
            <a:spAutoFit/>
          </a:bodyPr>
          <a:lstStyle/>
          <a:p>
            <a:r>
              <a:rPr lang="it-IT" sz="1200" dirty="0">
                <a:latin typeface="Helvetica" pitchFamily="2" charset="0"/>
              </a:rPr>
              <a:t>la somma dei proventi della vendita di materiale ed energia derivante da rifiuti, riferiti all’anno (a-2); in tale voce sono ricomprese anche le componenti di ricavo diverse da quelle relative al servizio del ciclo integrato, e riconducibili ad altri servizi effettuati avvalendosi di </a:t>
            </a:r>
            <a:r>
              <a:rPr lang="it-IT" sz="1200" dirty="0" err="1">
                <a:latin typeface="Helvetica" pitchFamily="2" charset="0"/>
              </a:rPr>
              <a:t>asset</a:t>
            </a:r>
            <a:r>
              <a:rPr lang="it-IT" sz="1200" dirty="0">
                <a:latin typeface="Helvetica" pitchFamily="2" charset="0"/>
              </a:rPr>
              <a:t> e risorse del servizio del ciclo integrato;</a:t>
            </a:r>
            <a:endParaRPr lang="it-IT" sz="1200" dirty="0">
              <a:effectLst/>
              <a:latin typeface="Helvetica" pitchFamily="2" charset="0"/>
            </a:endParaRPr>
          </a:p>
        </p:txBody>
      </p:sp>
      <p:sp>
        <p:nvSpPr>
          <p:cNvPr id="20" name="Rettangolo 19">
            <a:extLst>
              <a:ext uri="{FF2B5EF4-FFF2-40B4-BE49-F238E27FC236}">
                <a16:creationId xmlns:a16="http://schemas.microsoft.com/office/drawing/2014/main" id="{04BD1BD7-656E-BA44-9F27-3F064BDF52AA}"/>
              </a:ext>
            </a:extLst>
          </p:cNvPr>
          <p:cNvSpPr/>
          <p:nvPr/>
        </p:nvSpPr>
        <p:spPr>
          <a:xfrm>
            <a:off x="5790301" y="4377177"/>
            <a:ext cx="1357458" cy="646331"/>
          </a:xfrm>
          <a:prstGeom prst="rect">
            <a:avLst/>
          </a:prstGeom>
        </p:spPr>
        <p:txBody>
          <a:bodyPr wrap="square">
            <a:spAutoFit/>
          </a:bodyPr>
          <a:lstStyle/>
          <a:p>
            <a:r>
              <a:rPr lang="it-IT" sz="1200" dirty="0">
                <a:latin typeface="Helvetica" pitchFamily="2" charset="0"/>
              </a:rPr>
              <a:t>fattore di </a:t>
            </a:r>
            <a:r>
              <a:rPr lang="it-IT" sz="1200" dirty="0" err="1">
                <a:latin typeface="Helvetica" pitchFamily="2" charset="0"/>
              </a:rPr>
              <a:t>sharing</a:t>
            </a:r>
            <a:r>
              <a:rPr lang="it-IT" sz="1200" dirty="0">
                <a:latin typeface="Helvetica" pitchFamily="2" charset="0"/>
              </a:rPr>
              <a:t> dei proventi </a:t>
            </a:r>
          </a:p>
          <a:p>
            <a:r>
              <a:rPr lang="it-IT" sz="1200" dirty="0">
                <a:latin typeface="Helvetica" pitchFamily="2" charset="0"/>
              </a:rPr>
              <a:t>(1-  0,3)</a:t>
            </a:r>
            <a:endParaRPr lang="it-IT" sz="1200" dirty="0">
              <a:effectLst/>
              <a:latin typeface="Helvetica" pitchFamily="2" charset="0"/>
            </a:endParaRPr>
          </a:p>
        </p:txBody>
      </p:sp>
      <p:sp>
        <p:nvSpPr>
          <p:cNvPr id="21" name="Rettangolo 20">
            <a:extLst>
              <a:ext uri="{FF2B5EF4-FFF2-40B4-BE49-F238E27FC236}">
                <a16:creationId xmlns:a16="http://schemas.microsoft.com/office/drawing/2014/main" id="{7E5BC6F2-7417-EE45-A067-2DABDB957EF3}"/>
              </a:ext>
            </a:extLst>
          </p:cNvPr>
          <p:cNvSpPr/>
          <p:nvPr/>
        </p:nvSpPr>
        <p:spPr>
          <a:xfrm>
            <a:off x="7163899" y="4624942"/>
            <a:ext cx="1861289" cy="1569660"/>
          </a:xfrm>
          <a:prstGeom prst="rect">
            <a:avLst/>
          </a:prstGeom>
        </p:spPr>
        <p:txBody>
          <a:bodyPr wrap="square">
            <a:spAutoFit/>
          </a:bodyPr>
          <a:lstStyle/>
          <a:p>
            <a:r>
              <a:rPr lang="it-IT" sz="1200" dirty="0">
                <a:latin typeface="Helvetica" pitchFamily="2" charset="0"/>
              </a:rPr>
              <a:t>somma dei ricavi, riferiti all’anno (a-2), derivanti dai corrispettivi riconosciuti dal CONAI a copertura dei maggiori oneri per la raccolta differenziata dei rifiuti di imballaggio</a:t>
            </a:r>
            <a:endParaRPr lang="it-IT" sz="1200" dirty="0">
              <a:effectLst/>
              <a:latin typeface="Helvetica" pitchFamily="2" charset="0"/>
            </a:endParaRPr>
          </a:p>
        </p:txBody>
      </p:sp>
      <p:sp>
        <p:nvSpPr>
          <p:cNvPr id="24" name="Rettangolo 23">
            <a:extLst>
              <a:ext uri="{FF2B5EF4-FFF2-40B4-BE49-F238E27FC236}">
                <a16:creationId xmlns:a16="http://schemas.microsoft.com/office/drawing/2014/main" id="{C06B2D95-F5E7-A84E-961F-29242047256A}"/>
              </a:ext>
            </a:extLst>
          </p:cNvPr>
          <p:cNvSpPr/>
          <p:nvPr/>
        </p:nvSpPr>
        <p:spPr>
          <a:xfrm>
            <a:off x="5175320" y="5597885"/>
            <a:ext cx="1593706" cy="646331"/>
          </a:xfrm>
          <a:prstGeom prst="rect">
            <a:avLst/>
          </a:prstGeom>
        </p:spPr>
        <p:txBody>
          <a:bodyPr wrap="none">
            <a:spAutoFit/>
          </a:bodyPr>
          <a:lstStyle/>
          <a:p>
            <a:r>
              <a:rPr lang="it-IT" dirty="0">
                <a:latin typeface="Helvetica" pitchFamily="2" charset="0"/>
              </a:rPr>
              <a:t>𝐼</a:t>
            </a:r>
            <a:r>
              <a:rPr lang="it-IT" baseline="30000" dirty="0">
                <a:latin typeface="Helvetica" pitchFamily="2" charset="0"/>
              </a:rPr>
              <a:t>2018</a:t>
            </a:r>
            <a:r>
              <a:rPr lang="it-IT" dirty="0">
                <a:latin typeface="Helvetica" pitchFamily="2" charset="0"/>
              </a:rPr>
              <a:t> = 0,70% </a:t>
            </a:r>
          </a:p>
          <a:p>
            <a:r>
              <a:rPr lang="it-IT" dirty="0">
                <a:latin typeface="Helvetica" pitchFamily="2" charset="0"/>
              </a:rPr>
              <a:t>𝐼</a:t>
            </a:r>
            <a:r>
              <a:rPr lang="it-IT" baseline="30000" dirty="0">
                <a:latin typeface="Helvetica" pitchFamily="2" charset="0"/>
              </a:rPr>
              <a:t>2019</a:t>
            </a:r>
            <a:r>
              <a:rPr lang="it-IT" dirty="0">
                <a:latin typeface="Helvetica" pitchFamily="2" charset="0"/>
              </a:rPr>
              <a:t> = 0,90%.</a:t>
            </a:r>
            <a:endParaRPr lang="it-IT" dirty="0">
              <a:effectLst/>
              <a:latin typeface="Helvetica" pitchFamily="2" charset="0"/>
            </a:endParaRPr>
          </a:p>
        </p:txBody>
      </p:sp>
      <p:sp>
        <p:nvSpPr>
          <p:cNvPr id="25" name="Rettangolo 24">
            <a:extLst>
              <a:ext uri="{FF2B5EF4-FFF2-40B4-BE49-F238E27FC236}">
                <a16:creationId xmlns:a16="http://schemas.microsoft.com/office/drawing/2014/main" id="{E1E6BD94-EF81-0F42-A370-360AE7CB2D2D}"/>
              </a:ext>
            </a:extLst>
          </p:cNvPr>
          <p:cNvSpPr/>
          <p:nvPr/>
        </p:nvSpPr>
        <p:spPr>
          <a:xfrm>
            <a:off x="197176" y="5074314"/>
            <a:ext cx="4572000" cy="1754326"/>
          </a:xfrm>
          <a:prstGeom prst="rect">
            <a:avLst/>
          </a:prstGeom>
        </p:spPr>
        <p:txBody>
          <a:bodyPr>
            <a:spAutoFit/>
          </a:bodyPr>
          <a:lstStyle/>
          <a:p>
            <a:r>
              <a:rPr lang="it-IT" dirty="0">
                <a:solidFill>
                  <a:srgbClr val="FF0000"/>
                </a:solidFill>
                <a:latin typeface="Helvetica" pitchFamily="2" charset="0"/>
              </a:rPr>
              <a:t>costi efficienti di esercizio e di investimento riconosciuti per gli anni 2018 e</a:t>
            </a:r>
          </a:p>
          <a:p>
            <a:r>
              <a:rPr lang="it-IT" dirty="0">
                <a:solidFill>
                  <a:srgbClr val="FF0000"/>
                </a:solidFill>
                <a:latin typeface="Helvetica" pitchFamily="2" charset="0"/>
              </a:rPr>
              <a:t>2019 per il servizio integrato di gestione dei RU sono determinati a partire da</a:t>
            </a:r>
          </a:p>
          <a:p>
            <a:r>
              <a:rPr lang="it-IT" dirty="0">
                <a:solidFill>
                  <a:srgbClr val="FF0000"/>
                </a:solidFill>
                <a:latin typeface="Helvetica" pitchFamily="2" charset="0"/>
              </a:rPr>
              <a:t>quelli effettivi rilevati nell’anno di riferimento, vale a dire l’anno 2017</a:t>
            </a:r>
            <a:endParaRPr lang="it-IT" dirty="0">
              <a:solidFill>
                <a:srgbClr val="FF0000"/>
              </a:solidFill>
              <a:effectLst/>
              <a:latin typeface="Helvetica" pitchFamily="2" charset="0"/>
            </a:endParaRPr>
          </a:p>
        </p:txBody>
      </p:sp>
      <p:sp>
        <p:nvSpPr>
          <p:cNvPr id="27" name="Rettangolo con angoli arrotondati 11">
            <a:extLst>
              <a:ext uri="{FF2B5EF4-FFF2-40B4-BE49-F238E27FC236}">
                <a16:creationId xmlns:a16="http://schemas.microsoft.com/office/drawing/2014/main" id="{1CB8291C-8344-FA4C-B81E-37AC2619250C}"/>
              </a:ext>
            </a:extLst>
          </p:cNvPr>
          <p:cNvSpPr/>
          <p:nvPr/>
        </p:nvSpPr>
        <p:spPr>
          <a:xfrm>
            <a:off x="5102958" y="5597885"/>
            <a:ext cx="1680380" cy="674286"/>
          </a:xfrm>
          <a:prstGeom prst="roundRect">
            <a:avLst/>
          </a:prstGeom>
          <a:solidFill>
            <a:schemeClr val="bg1">
              <a:lumMod val="85000"/>
              <a:alpha val="38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8" name="Rettangolo con angoli arrotondati 11">
            <a:extLst>
              <a:ext uri="{FF2B5EF4-FFF2-40B4-BE49-F238E27FC236}">
                <a16:creationId xmlns:a16="http://schemas.microsoft.com/office/drawing/2014/main" id="{33580EFC-18F6-3041-B573-4C380845E2C6}"/>
              </a:ext>
            </a:extLst>
          </p:cNvPr>
          <p:cNvSpPr/>
          <p:nvPr/>
        </p:nvSpPr>
        <p:spPr>
          <a:xfrm>
            <a:off x="1502993" y="2110091"/>
            <a:ext cx="2049130" cy="67428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9" name="Rettangolo con angoli arrotondati 11">
            <a:extLst>
              <a:ext uri="{FF2B5EF4-FFF2-40B4-BE49-F238E27FC236}">
                <a16:creationId xmlns:a16="http://schemas.microsoft.com/office/drawing/2014/main" id="{04CE0C3A-5968-6F4E-90BE-2F442E3B7BCC}"/>
              </a:ext>
            </a:extLst>
          </p:cNvPr>
          <p:cNvSpPr/>
          <p:nvPr/>
        </p:nvSpPr>
        <p:spPr>
          <a:xfrm>
            <a:off x="3612127" y="1582249"/>
            <a:ext cx="2049130" cy="674286"/>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1" name="Rettangolo con angoli arrotondati 11">
            <a:extLst>
              <a:ext uri="{FF2B5EF4-FFF2-40B4-BE49-F238E27FC236}">
                <a16:creationId xmlns:a16="http://schemas.microsoft.com/office/drawing/2014/main" id="{A980F06E-EA85-FF44-99DB-F350532AAC03}"/>
              </a:ext>
            </a:extLst>
          </p:cNvPr>
          <p:cNvSpPr/>
          <p:nvPr/>
        </p:nvSpPr>
        <p:spPr>
          <a:xfrm>
            <a:off x="5812006" y="1052899"/>
            <a:ext cx="3282215" cy="161699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2" name="Rettangolo con angoli arrotondati 11">
            <a:extLst>
              <a:ext uri="{FF2B5EF4-FFF2-40B4-BE49-F238E27FC236}">
                <a16:creationId xmlns:a16="http://schemas.microsoft.com/office/drawing/2014/main" id="{208CE3DF-2EA9-8345-8B18-3E449F162EEC}"/>
              </a:ext>
            </a:extLst>
          </p:cNvPr>
          <p:cNvSpPr/>
          <p:nvPr/>
        </p:nvSpPr>
        <p:spPr>
          <a:xfrm>
            <a:off x="5790300" y="4400028"/>
            <a:ext cx="1315849" cy="67428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3" name="Rettangolo con angoli arrotondati 11">
            <a:extLst>
              <a:ext uri="{FF2B5EF4-FFF2-40B4-BE49-F238E27FC236}">
                <a16:creationId xmlns:a16="http://schemas.microsoft.com/office/drawing/2014/main" id="{8BABECFB-F873-6A44-840F-A994930AE9B6}"/>
              </a:ext>
            </a:extLst>
          </p:cNvPr>
          <p:cNvSpPr/>
          <p:nvPr/>
        </p:nvSpPr>
        <p:spPr>
          <a:xfrm>
            <a:off x="7160957" y="4561962"/>
            <a:ext cx="1810069" cy="173832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4" name="Rettangolo con angoli arrotondati 11">
            <a:extLst>
              <a:ext uri="{FF2B5EF4-FFF2-40B4-BE49-F238E27FC236}">
                <a16:creationId xmlns:a16="http://schemas.microsoft.com/office/drawing/2014/main" id="{4C1E4D78-54AC-0949-A605-5145BEDBF983}"/>
              </a:ext>
            </a:extLst>
          </p:cNvPr>
          <p:cNvSpPr/>
          <p:nvPr/>
        </p:nvSpPr>
        <p:spPr>
          <a:xfrm>
            <a:off x="1203297" y="4198716"/>
            <a:ext cx="2049130" cy="67428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5" name="Rettangolo con angoli arrotondati 11">
            <a:extLst>
              <a:ext uri="{FF2B5EF4-FFF2-40B4-BE49-F238E27FC236}">
                <a16:creationId xmlns:a16="http://schemas.microsoft.com/office/drawing/2014/main" id="{998223C9-9791-8344-94EC-31DCBFC509C3}"/>
              </a:ext>
            </a:extLst>
          </p:cNvPr>
          <p:cNvSpPr/>
          <p:nvPr/>
        </p:nvSpPr>
        <p:spPr>
          <a:xfrm>
            <a:off x="3558640" y="4101555"/>
            <a:ext cx="2049130" cy="674286"/>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4454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ppt_x"/>
                                          </p:val>
                                        </p:tav>
                                        <p:tav tm="100000">
                                          <p:val>
                                            <p:strVal val="#ppt_x"/>
                                          </p:val>
                                        </p:tav>
                                      </p:tavLst>
                                    </p:anim>
                                    <p:anim calcmode="lin" valueType="num">
                                      <p:cBhvr additive="base">
                                        <p:cTn id="96" dur="5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additive="base">
                                        <p:cTn id="105" dur="500" fill="hold"/>
                                        <p:tgtEl>
                                          <p:spTgt spid="26"/>
                                        </p:tgtEl>
                                        <p:attrNameLst>
                                          <p:attrName>ppt_x</p:attrName>
                                        </p:attrNameLst>
                                      </p:cBhvr>
                                      <p:tavLst>
                                        <p:tav tm="0">
                                          <p:val>
                                            <p:strVal val="#ppt_x"/>
                                          </p:val>
                                        </p:tav>
                                        <p:tav tm="100000">
                                          <p:val>
                                            <p:strVal val="#ppt_x"/>
                                          </p:val>
                                        </p:tav>
                                      </p:tavLst>
                                    </p:anim>
                                    <p:anim calcmode="lin" valueType="num">
                                      <p:cBhvr additive="base">
                                        <p:cTn id="106" dur="500" fill="hold"/>
                                        <p:tgtEl>
                                          <p:spTgt spid="26"/>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500" fill="hold"/>
                                        <p:tgtEl>
                                          <p:spTgt spid="27"/>
                                        </p:tgtEl>
                                        <p:attrNameLst>
                                          <p:attrName>ppt_x</p:attrName>
                                        </p:attrNameLst>
                                      </p:cBhvr>
                                      <p:tavLst>
                                        <p:tav tm="0">
                                          <p:val>
                                            <p:strVal val="#ppt_x"/>
                                          </p:val>
                                        </p:tav>
                                        <p:tav tm="100000">
                                          <p:val>
                                            <p:strVal val="#ppt_x"/>
                                          </p:val>
                                        </p:tav>
                                      </p:tavLst>
                                    </p:anim>
                                    <p:anim calcmode="lin" valueType="num">
                                      <p:cBhvr additive="base">
                                        <p:cTn id="1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p:bldP spid="14" grpId="0"/>
      <p:bldP spid="15" grpId="0"/>
      <p:bldP spid="16" grpId="0"/>
      <p:bldP spid="17" grpId="0"/>
      <p:bldP spid="20" grpId="0"/>
      <p:bldP spid="21" grpId="0"/>
      <p:bldP spid="24" grpId="0"/>
      <p:bldP spid="25" grpId="0"/>
      <p:bldP spid="27" grpId="0" animBg="1"/>
      <p:bldP spid="28" grpId="0" animBg="1"/>
      <p:bldP spid="29" grpId="0" animBg="1"/>
      <p:bldP spid="31" grpId="0" animBg="1"/>
      <p:bldP spid="32" grpId="0" animBg="1"/>
      <p:bldP spid="33" grpId="0" animBg="1"/>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28AD5481-3F62-334E-8A8D-5CE15C0DEC38}"/>
              </a:ext>
            </a:extLst>
          </p:cNvPr>
          <p:cNvSpPr>
            <a:spLocks noGrp="1"/>
          </p:cNvSpPr>
          <p:nvPr>
            <p:ph type="title"/>
          </p:nvPr>
        </p:nvSpPr>
        <p:spPr/>
        <p:txBody>
          <a:bodyPr/>
          <a:lstStyle/>
          <a:p>
            <a:endParaRPr lang="it-IT" altLang="it-IT"/>
          </a:p>
        </p:txBody>
      </p:sp>
      <p:sp>
        <p:nvSpPr>
          <p:cNvPr id="24579" name="Segnaposto contenuto 2">
            <a:extLst>
              <a:ext uri="{FF2B5EF4-FFF2-40B4-BE49-F238E27FC236}">
                <a16:creationId xmlns:a16="http://schemas.microsoft.com/office/drawing/2014/main" id="{4FC81ED3-E9CB-5042-91AE-BC02B0982FDD}"/>
              </a:ext>
            </a:extLst>
          </p:cNvPr>
          <p:cNvSpPr>
            <a:spLocks noGrp="1"/>
          </p:cNvSpPr>
          <p:nvPr>
            <p:ph idx="1"/>
          </p:nvPr>
        </p:nvSpPr>
        <p:spPr/>
        <p:txBody>
          <a:bodyPr/>
          <a:lstStyle/>
          <a:p>
            <a:endParaRPr lang="it-IT" altLang="it-IT"/>
          </a:p>
        </p:txBody>
      </p:sp>
      <p:pic>
        <p:nvPicPr>
          <p:cNvPr id="24580" name="Immagine 8">
            <a:extLst>
              <a:ext uri="{FF2B5EF4-FFF2-40B4-BE49-F238E27FC236}">
                <a16:creationId xmlns:a16="http://schemas.microsoft.com/office/drawing/2014/main" id="{4C2FC6A4-F0C5-AD4E-BDBC-DF0BCB2CBF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egnaposto contenuto 1">
            <a:extLst>
              <a:ext uri="{FF2B5EF4-FFF2-40B4-BE49-F238E27FC236}">
                <a16:creationId xmlns:a16="http://schemas.microsoft.com/office/drawing/2014/main" id="{14861161-E4B0-0148-B055-9E954EAE26C2}"/>
              </a:ext>
            </a:extLst>
          </p:cNvPr>
          <p:cNvSpPr txBox="1">
            <a:spLocks/>
          </p:cNvSpPr>
          <p:nvPr/>
        </p:nvSpPr>
        <p:spPr bwMode="auto">
          <a:xfrm>
            <a:off x="189571" y="598488"/>
            <a:ext cx="8776009"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it-IT" altLang="it-IT" dirty="0"/>
              <a:t>Costi variabili: costi operativi incentivanti </a:t>
            </a:r>
          </a:p>
          <a:p>
            <a:pPr lvl="1"/>
            <a:r>
              <a:rPr lang="it-IT" altLang="it-IT" dirty="0"/>
              <a:t>Il rischio di raggiungere l’obiettivo fissato (qualità o perimetro gestionale) con le risorse COI fissate ex ante grava sull’operatore (gestore)</a:t>
            </a:r>
          </a:p>
          <a:p>
            <a:pPr lvl="1"/>
            <a:r>
              <a:rPr lang="it-IT" altLang="it-IT" dirty="0"/>
              <a:t>L’operatore ha l’obbligo comunque di rendicontare ex post gli oneri (COI) effettivamente sostenuti </a:t>
            </a:r>
          </a:p>
          <a:p>
            <a:pPr lvl="1"/>
            <a:r>
              <a:rPr lang="it-IT" altLang="it-IT" dirty="0"/>
              <a:t>Se gli obiettivi di miglioramento (QL, PG) sottesi alla determinazione dei COI NON sono conseguiti</a:t>
            </a:r>
          </a:p>
          <a:p>
            <a:pPr lvl="2"/>
            <a:r>
              <a:rPr lang="it-IT" altLang="it-IT" dirty="0"/>
              <a:t>Recupero nell’anno a+2 SOLO SE A VANTAGGIO DELL’UTENZA dello scostamento tra la quantificazione ex ante dei COI (2020-2021) e gli oneri effettivamente sostenuti e rendicontati, IN PROPORZIONE ALLA DISTANZA TRA OBIETTIVO FISSATO E QUELLO RAGGIUNTO</a:t>
            </a:r>
          </a:p>
        </p:txBody>
      </p:sp>
      <p:pic>
        <p:nvPicPr>
          <p:cNvPr id="24582" name="Immagine 5">
            <a:extLst>
              <a:ext uri="{FF2B5EF4-FFF2-40B4-BE49-F238E27FC236}">
                <a16:creationId xmlns:a16="http://schemas.microsoft.com/office/drawing/2014/main" id="{33353058-9F4C-784D-A242-B380E0D83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228177"/>
            <a:ext cx="5162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D398FD3A-DD3D-854F-9722-E14CB7BABF5A}"/>
              </a:ext>
            </a:extLst>
          </p:cNvPr>
          <p:cNvSpPr>
            <a:spLocks noGrp="1"/>
          </p:cNvSpPr>
          <p:nvPr>
            <p:ph type="sldNum" sz="quarter" idx="12"/>
          </p:nvPr>
        </p:nvSpPr>
        <p:spPr/>
        <p:txBody>
          <a:bodyPr/>
          <a:lstStyle/>
          <a:p>
            <a:pPr>
              <a:defRPr/>
            </a:pPr>
            <a:fld id="{A6ACF98E-F2FE-7546-A4CF-A4AE329E291F}" type="slidenum">
              <a:rPr lang="it-IT" altLang="it-IT" smtClean="0"/>
              <a:pPr>
                <a:defRPr/>
              </a:pPr>
              <a:t>24</a:t>
            </a:fld>
            <a:endParaRPr lang="it-IT" altLang="it-IT"/>
          </a:p>
        </p:txBody>
      </p:sp>
      <p:sp>
        <p:nvSpPr>
          <p:cNvPr id="3" name="Rettangolo 2">
            <a:extLst>
              <a:ext uri="{FF2B5EF4-FFF2-40B4-BE49-F238E27FC236}">
                <a16:creationId xmlns:a16="http://schemas.microsoft.com/office/drawing/2014/main" id="{DAF3C5E6-CDC7-1D43-BB0C-3081E19B8536}"/>
              </a:ext>
            </a:extLst>
          </p:cNvPr>
          <p:cNvSpPr/>
          <p:nvPr/>
        </p:nvSpPr>
        <p:spPr>
          <a:xfrm>
            <a:off x="328960" y="1264622"/>
            <a:ext cx="8497229" cy="4955203"/>
          </a:xfrm>
          <a:prstGeom prst="rect">
            <a:avLst/>
          </a:prstGeom>
          <a:solidFill>
            <a:schemeClr val="bg1">
              <a:lumMod val="85000"/>
            </a:schemeClr>
          </a:solidFill>
        </p:spPr>
        <p:txBody>
          <a:bodyPr wrap="square">
            <a:spAutoFit/>
          </a:bodyPr>
          <a:lstStyle/>
          <a:p>
            <a:br>
              <a:rPr lang="it-IT" dirty="0">
                <a:latin typeface="Tahoma" panose="020B0604030504040204" pitchFamily="34" charset="0"/>
              </a:rPr>
            </a:br>
            <a:endParaRPr lang="it-IT" dirty="0">
              <a:latin typeface="Tahoma" panose="020B0604030504040204" pitchFamily="34" charset="0"/>
            </a:endParaRPr>
          </a:p>
          <a:p>
            <a:r>
              <a:rPr lang="it-IT" sz="2800" dirty="0">
                <a:latin typeface="Tahoma" panose="020B0604030504040204" pitchFamily="34" charset="0"/>
              </a:rPr>
              <a:t>I COI devono sempre rientrare nelle entrate tariffarie? </a:t>
            </a:r>
          </a:p>
          <a:p>
            <a:r>
              <a:rPr lang="it-IT" sz="2800" dirty="0">
                <a:latin typeface="Tahoma" panose="020B0604030504040204" pitchFamily="34" charset="0"/>
              </a:rPr>
              <a:t>No. Anzi, </a:t>
            </a:r>
            <a:r>
              <a:rPr lang="it-IT" sz="2800" b="1" dirty="0">
                <a:latin typeface="Tahoma" panose="020B0604030504040204" pitchFamily="34" charset="0"/>
              </a:rPr>
              <a:t>due condizioni necessarie</a:t>
            </a:r>
            <a:r>
              <a:rPr lang="it-IT" sz="2800" dirty="0">
                <a:latin typeface="Tahoma" panose="020B0604030504040204" pitchFamily="34" charset="0"/>
              </a:rPr>
              <a:t>: </a:t>
            </a:r>
          </a:p>
          <a:p>
            <a:endParaRPr lang="it-IT" sz="2800" dirty="0">
              <a:latin typeface="Tahoma" panose="020B0604030504040204" pitchFamily="34" charset="0"/>
            </a:endParaRPr>
          </a:p>
          <a:p>
            <a:r>
              <a:rPr lang="it-IT" sz="2800" dirty="0">
                <a:latin typeface="Tahoma" panose="020B0604030504040204" pitchFamily="34" charset="0"/>
              </a:rPr>
              <a:t>1.deve essere possibile identificare puntualmente la corrispondenza tra il target di miglioramento da conseguire e i COI; </a:t>
            </a:r>
          </a:p>
          <a:p>
            <a:endParaRPr lang="it-IT" sz="2800" dirty="0">
              <a:latin typeface="Tahoma" panose="020B0604030504040204" pitchFamily="34" charset="0"/>
            </a:endParaRPr>
          </a:p>
          <a:p>
            <a:r>
              <a:rPr lang="it-IT" sz="2800" dirty="0">
                <a:latin typeface="Tahoma" panose="020B0604030504040204" pitchFamily="34" charset="0"/>
              </a:rPr>
              <a:t>2.la valorizzazione delle COI deve essere effettuata sulla base di dati oggettivi, verificabili […]. </a:t>
            </a:r>
            <a:endParaRPr lang="it-IT" sz="2800" dirty="0">
              <a:effectLst/>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a:extLst>
              <a:ext uri="{FF2B5EF4-FFF2-40B4-BE49-F238E27FC236}">
                <a16:creationId xmlns:a16="http://schemas.microsoft.com/office/drawing/2014/main" id="{FDC7F3AA-04F7-934C-B5FE-788B46456688}"/>
              </a:ext>
            </a:extLst>
          </p:cNvPr>
          <p:cNvSpPr>
            <a:spLocks noGrp="1"/>
          </p:cNvSpPr>
          <p:nvPr>
            <p:ph type="title"/>
          </p:nvPr>
        </p:nvSpPr>
        <p:spPr/>
        <p:txBody>
          <a:bodyPr/>
          <a:lstStyle/>
          <a:p>
            <a:endParaRPr lang="it-IT" altLang="it-IT"/>
          </a:p>
        </p:txBody>
      </p:sp>
      <p:sp>
        <p:nvSpPr>
          <p:cNvPr id="25603" name="Segnaposto contenuto 2">
            <a:extLst>
              <a:ext uri="{FF2B5EF4-FFF2-40B4-BE49-F238E27FC236}">
                <a16:creationId xmlns:a16="http://schemas.microsoft.com/office/drawing/2014/main" id="{5FA6B2AF-70CC-914F-B7C9-F679590D118A}"/>
              </a:ext>
            </a:extLst>
          </p:cNvPr>
          <p:cNvSpPr>
            <a:spLocks noGrp="1"/>
          </p:cNvSpPr>
          <p:nvPr>
            <p:ph idx="1"/>
          </p:nvPr>
        </p:nvSpPr>
        <p:spPr/>
        <p:txBody>
          <a:bodyPr/>
          <a:lstStyle/>
          <a:p>
            <a:endParaRPr lang="it-IT" altLang="it-IT"/>
          </a:p>
        </p:txBody>
      </p:sp>
      <p:pic>
        <p:nvPicPr>
          <p:cNvPr id="25604" name="Immagine 8">
            <a:extLst>
              <a:ext uri="{FF2B5EF4-FFF2-40B4-BE49-F238E27FC236}">
                <a16:creationId xmlns:a16="http://schemas.microsoft.com/office/drawing/2014/main" id="{D4F56516-030F-F042-8E74-CFF5B62465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itolo 2">
            <a:extLst>
              <a:ext uri="{FF2B5EF4-FFF2-40B4-BE49-F238E27FC236}">
                <a16:creationId xmlns:a16="http://schemas.microsoft.com/office/drawing/2014/main" id="{16D35B02-4059-DB46-B7FB-D24067CA1710}"/>
              </a:ext>
            </a:extLst>
          </p:cNvPr>
          <p:cNvSpPr txBox="1">
            <a:spLocks/>
          </p:cNvSpPr>
          <p:nvPr/>
        </p:nvSpPr>
        <p:spPr bwMode="auto">
          <a:xfrm>
            <a:off x="457200" y="476250"/>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a:solidFill>
                  <a:srgbClr val="FF0000"/>
                </a:solidFill>
              </a:rPr>
              <a:t>componente a conguaglio 𝑹𝑪</a:t>
            </a:r>
            <a:r>
              <a:rPr lang="it-IT" altLang="it-IT" sz="4400" baseline="-25000">
                <a:solidFill>
                  <a:srgbClr val="FF0000"/>
                </a:solidFill>
              </a:rPr>
              <a:t>𝑻𝑽,𝒂</a:t>
            </a:r>
          </a:p>
        </p:txBody>
      </p:sp>
      <p:sp>
        <p:nvSpPr>
          <p:cNvPr id="25606" name="Rettangolo 5">
            <a:extLst>
              <a:ext uri="{FF2B5EF4-FFF2-40B4-BE49-F238E27FC236}">
                <a16:creationId xmlns:a16="http://schemas.microsoft.com/office/drawing/2014/main" id="{4FE63DB6-F4DC-3841-ADF7-1B31B3B64594}"/>
              </a:ext>
            </a:extLst>
          </p:cNvPr>
          <p:cNvSpPr>
            <a:spLocks noChangeArrowheads="1"/>
          </p:cNvSpPr>
          <p:nvPr/>
        </p:nvSpPr>
        <p:spPr bwMode="auto">
          <a:xfrm>
            <a:off x="479425" y="2551113"/>
            <a:ext cx="39608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latin typeface="Arial-BoldMT"/>
              </a:rPr>
              <a:t>Differenza negativa </a:t>
            </a:r>
          </a:p>
          <a:p>
            <a:pPr algn="ctr"/>
            <a:r>
              <a:rPr lang="it-IT" altLang="it-IT">
                <a:latin typeface="ArialMT"/>
              </a:rPr>
              <a:t>se i costi efficienti ricalcolati nell’anno a-2 con i criteri dell’autorità sono inferiori alle entrate effettivamente computate nell’anno n-2</a:t>
            </a:r>
            <a:endParaRPr lang="it-IT" altLang="it-IT"/>
          </a:p>
        </p:txBody>
      </p:sp>
      <p:sp>
        <p:nvSpPr>
          <p:cNvPr id="25607" name="Rettangolo 6">
            <a:extLst>
              <a:ext uri="{FF2B5EF4-FFF2-40B4-BE49-F238E27FC236}">
                <a16:creationId xmlns:a16="http://schemas.microsoft.com/office/drawing/2014/main" id="{861CB54C-D808-EA4A-AFC2-121738FFFFFD}"/>
              </a:ext>
            </a:extLst>
          </p:cNvPr>
          <p:cNvSpPr>
            <a:spLocks noChangeArrowheads="1"/>
          </p:cNvSpPr>
          <p:nvPr/>
        </p:nvSpPr>
        <p:spPr bwMode="auto">
          <a:xfrm>
            <a:off x="5003800" y="2420938"/>
            <a:ext cx="3632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dirty="0">
                <a:latin typeface="Arial-BoldMT"/>
              </a:rPr>
              <a:t>Differenza positiva </a:t>
            </a:r>
          </a:p>
          <a:p>
            <a:pPr algn="ctr"/>
            <a:r>
              <a:rPr lang="it-IT" altLang="it-IT" dirty="0">
                <a:latin typeface="ArialMT"/>
              </a:rPr>
              <a:t>se i costi efficienti ricalcolati nell’anno a-2 con i criteri dell’autorità sono superiori alle entrate  effettivamente computate nell’anno n-2</a:t>
            </a:r>
            <a:endParaRPr lang="it-IT" altLang="it-IT" dirty="0"/>
          </a:p>
        </p:txBody>
      </p:sp>
      <p:sp>
        <p:nvSpPr>
          <p:cNvPr id="25608" name="Rettangolo 7">
            <a:extLst>
              <a:ext uri="{FF2B5EF4-FFF2-40B4-BE49-F238E27FC236}">
                <a16:creationId xmlns:a16="http://schemas.microsoft.com/office/drawing/2014/main" id="{77BE4B3A-C282-4347-8DE6-C5A5AA0C9500}"/>
              </a:ext>
            </a:extLst>
          </p:cNvPr>
          <p:cNvSpPr>
            <a:spLocks noChangeArrowheads="1"/>
          </p:cNvSpPr>
          <p:nvPr/>
        </p:nvSpPr>
        <p:spPr bwMode="auto">
          <a:xfrm>
            <a:off x="1042988" y="5089525"/>
            <a:ext cx="2357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dirty="0">
                <a:solidFill>
                  <a:srgbClr val="00CC99"/>
                </a:solidFill>
                <a:latin typeface="GillSansMT"/>
              </a:rPr>
              <a:t>RIMBORSI AGLI UTENTI</a:t>
            </a:r>
            <a:endParaRPr lang="it-IT" altLang="it-IT" dirty="0">
              <a:solidFill>
                <a:srgbClr val="00CC99"/>
              </a:solidFill>
            </a:endParaRPr>
          </a:p>
        </p:txBody>
      </p:sp>
      <p:sp>
        <p:nvSpPr>
          <p:cNvPr id="25609" name="Rettangolo 8">
            <a:extLst>
              <a:ext uri="{FF2B5EF4-FFF2-40B4-BE49-F238E27FC236}">
                <a16:creationId xmlns:a16="http://schemas.microsoft.com/office/drawing/2014/main" id="{2DFE0299-78A1-FF42-89B9-244C98E3E1E4}"/>
              </a:ext>
            </a:extLst>
          </p:cNvPr>
          <p:cNvSpPr>
            <a:spLocks noChangeArrowheads="1"/>
          </p:cNvSpPr>
          <p:nvPr/>
        </p:nvSpPr>
        <p:spPr bwMode="auto">
          <a:xfrm>
            <a:off x="5508625" y="5089525"/>
            <a:ext cx="238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dirty="0">
                <a:solidFill>
                  <a:srgbClr val="FF0000"/>
                </a:solidFill>
                <a:latin typeface="GillSansMT"/>
              </a:rPr>
              <a:t>ADDEBITO AGLI UTENTI</a:t>
            </a:r>
            <a:endParaRPr lang="it-IT" altLang="it-IT" dirty="0">
              <a:solidFill>
                <a:srgbClr val="FF0000"/>
              </a:solidFill>
            </a:endParaRPr>
          </a:p>
        </p:txBody>
      </p:sp>
      <p:sp>
        <p:nvSpPr>
          <p:cNvPr id="25610" name="Rettangolo 9">
            <a:extLst>
              <a:ext uri="{FF2B5EF4-FFF2-40B4-BE49-F238E27FC236}">
                <a16:creationId xmlns:a16="http://schemas.microsoft.com/office/drawing/2014/main" id="{1F26CAC5-F4EE-D64D-95E8-6A7D278F0E5A}"/>
              </a:ext>
            </a:extLst>
          </p:cNvPr>
          <p:cNvSpPr>
            <a:spLocks noChangeArrowheads="1"/>
          </p:cNvSpPr>
          <p:nvPr/>
        </p:nvSpPr>
        <p:spPr bwMode="auto">
          <a:xfrm>
            <a:off x="2192338" y="1690688"/>
            <a:ext cx="5349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5500">
                <a:solidFill>
                  <a:srgbClr val="00CC99"/>
                </a:solidFill>
                <a:latin typeface="GillSansMT"/>
              </a:rPr>
              <a:t>&lt;</a:t>
            </a:r>
            <a:endParaRPr lang="it-IT" altLang="it-IT" sz="5500">
              <a:solidFill>
                <a:srgbClr val="00CC99"/>
              </a:solidFill>
            </a:endParaRPr>
          </a:p>
        </p:txBody>
      </p:sp>
      <p:sp>
        <p:nvSpPr>
          <p:cNvPr id="25611" name="Rettangolo 10">
            <a:extLst>
              <a:ext uri="{FF2B5EF4-FFF2-40B4-BE49-F238E27FC236}">
                <a16:creationId xmlns:a16="http://schemas.microsoft.com/office/drawing/2014/main" id="{718F1872-E592-FF42-AC19-A90FFE76441E}"/>
              </a:ext>
            </a:extLst>
          </p:cNvPr>
          <p:cNvSpPr>
            <a:spLocks noChangeArrowheads="1"/>
          </p:cNvSpPr>
          <p:nvPr/>
        </p:nvSpPr>
        <p:spPr bwMode="auto">
          <a:xfrm>
            <a:off x="6433343" y="1689100"/>
            <a:ext cx="5349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5500" dirty="0">
                <a:solidFill>
                  <a:srgbClr val="FF0000"/>
                </a:solidFill>
                <a:latin typeface="GillSansMT"/>
              </a:rPr>
              <a:t>&gt;</a:t>
            </a:r>
            <a:endParaRPr lang="it-IT" altLang="it-IT" sz="5500" dirty="0">
              <a:solidFill>
                <a:srgbClr val="FF0000"/>
              </a:solidFill>
            </a:endParaRPr>
          </a:p>
        </p:txBody>
      </p:sp>
      <p:sp>
        <p:nvSpPr>
          <p:cNvPr id="12" name="Rettangolo con angoli arrotondati 11">
            <a:extLst>
              <a:ext uri="{FF2B5EF4-FFF2-40B4-BE49-F238E27FC236}">
                <a16:creationId xmlns:a16="http://schemas.microsoft.com/office/drawing/2014/main" id="{6631A57F-94F1-4E13-B69C-DC7555A88429}"/>
              </a:ext>
            </a:extLst>
          </p:cNvPr>
          <p:cNvSpPr/>
          <p:nvPr/>
        </p:nvSpPr>
        <p:spPr>
          <a:xfrm>
            <a:off x="508000" y="1506538"/>
            <a:ext cx="3932238" cy="4225925"/>
          </a:xfrm>
          <a:prstGeom prst="roundRect">
            <a:avLst/>
          </a:prstGeom>
          <a:no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Rettangolo con angoli arrotondati 12">
            <a:extLst>
              <a:ext uri="{FF2B5EF4-FFF2-40B4-BE49-F238E27FC236}">
                <a16:creationId xmlns:a16="http://schemas.microsoft.com/office/drawing/2014/main" id="{CE27522C-DE1E-4F69-8CD7-45C37280824A}"/>
              </a:ext>
            </a:extLst>
          </p:cNvPr>
          <p:cNvSpPr/>
          <p:nvPr/>
        </p:nvSpPr>
        <p:spPr>
          <a:xfrm>
            <a:off x="4733925" y="1506538"/>
            <a:ext cx="3933825" cy="4225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numero diapositiva 1">
            <a:extLst>
              <a:ext uri="{FF2B5EF4-FFF2-40B4-BE49-F238E27FC236}">
                <a16:creationId xmlns:a16="http://schemas.microsoft.com/office/drawing/2014/main" id="{CEA031EE-EB83-9B4D-9419-0E557A1DE290}"/>
              </a:ext>
            </a:extLst>
          </p:cNvPr>
          <p:cNvSpPr>
            <a:spLocks noGrp="1"/>
          </p:cNvSpPr>
          <p:nvPr>
            <p:ph type="sldNum" sz="quarter" idx="12"/>
          </p:nvPr>
        </p:nvSpPr>
        <p:spPr/>
        <p:txBody>
          <a:bodyPr/>
          <a:lstStyle/>
          <a:p>
            <a:pPr>
              <a:defRPr/>
            </a:pPr>
            <a:fld id="{A6ACF98E-F2FE-7546-A4CF-A4AE329E291F}" type="slidenum">
              <a:rPr lang="it-IT" altLang="it-IT" smtClean="0"/>
              <a:pPr>
                <a:defRPr/>
              </a:pPr>
              <a:t>25</a:t>
            </a:fld>
            <a:endParaRPr lang="it-IT" alt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asellaDiTesto 6">
            <a:extLst>
              <a:ext uri="{FF2B5EF4-FFF2-40B4-BE49-F238E27FC236}">
                <a16:creationId xmlns:a16="http://schemas.microsoft.com/office/drawing/2014/main" id="{54025FBA-134D-3340-AB2A-DA86D0B13626}"/>
              </a:ext>
            </a:extLst>
          </p:cNvPr>
          <p:cNvSpPr txBox="1">
            <a:spLocks noChangeArrowheads="1"/>
          </p:cNvSpPr>
          <p:nvPr/>
        </p:nvSpPr>
        <p:spPr bwMode="auto">
          <a:xfrm>
            <a:off x="457200" y="303213"/>
            <a:ext cx="8224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2400" b="1">
                <a:solidFill>
                  <a:srgbClr val="FF0000"/>
                </a:solidFill>
              </a:rPr>
              <a:t>Totale delle entrate relative alle componenti di costo fisso</a:t>
            </a:r>
          </a:p>
          <a:p>
            <a:pPr algn="ctr" eaLnBrk="1" hangingPunct="1">
              <a:spcBef>
                <a:spcPct val="0"/>
              </a:spcBef>
              <a:buFontTx/>
              <a:buNone/>
            </a:pPr>
            <a:r>
              <a:rPr lang="it-IT" altLang="it-IT" sz="2400" b="1">
                <a:solidFill>
                  <a:srgbClr val="FF0000"/>
                </a:solidFill>
              </a:rPr>
              <a:t>(2020 -2021)</a:t>
            </a:r>
            <a:endParaRPr lang="it-IT" altLang="it-IT" sz="2400">
              <a:latin typeface="Baskerville Semibold" panose="02020502070401020303" pitchFamily="18" charset="0"/>
            </a:endParaRPr>
          </a:p>
        </p:txBody>
      </p:sp>
      <p:cxnSp>
        <p:nvCxnSpPr>
          <p:cNvPr id="8" name="Connettore 1 7">
            <a:extLst>
              <a:ext uri="{FF2B5EF4-FFF2-40B4-BE49-F238E27FC236}">
                <a16:creationId xmlns:a16="http://schemas.microsoft.com/office/drawing/2014/main" id="{279F8A9E-46F3-41DB-9732-CF6750288262}"/>
              </a:ext>
            </a:extLst>
          </p:cNvPr>
          <p:cNvCxnSpPr/>
          <p:nvPr/>
        </p:nvCxnSpPr>
        <p:spPr>
          <a:xfrm>
            <a:off x="461963" y="1089025"/>
            <a:ext cx="8224837"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6629" name="Immagine 35">
            <a:extLst>
              <a:ext uri="{FF2B5EF4-FFF2-40B4-BE49-F238E27FC236}">
                <a16:creationId xmlns:a16="http://schemas.microsoft.com/office/drawing/2014/main" id="{2E9F2515-104F-3549-822C-C32268B73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2240171"/>
            <a:ext cx="81407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ttangolo 36">
            <a:extLst>
              <a:ext uri="{FF2B5EF4-FFF2-40B4-BE49-F238E27FC236}">
                <a16:creationId xmlns:a16="http://schemas.microsoft.com/office/drawing/2014/main" id="{2AEEC819-277B-674A-A3C9-709654AA75B9}"/>
              </a:ext>
            </a:extLst>
          </p:cNvPr>
          <p:cNvSpPr>
            <a:spLocks noChangeArrowheads="1"/>
          </p:cNvSpPr>
          <p:nvPr/>
        </p:nvSpPr>
        <p:spPr bwMode="auto">
          <a:xfrm>
            <a:off x="1692275" y="1470025"/>
            <a:ext cx="12239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spazzamento e lavaggio</a:t>
            </a:r>
          </a:p>
        </p:txBody>
      </p:sp>
      <p:cxnSp>
        <p:nvCxnSpPr>
          <p:cNvPr id="38" name="Connettore 2 37">
            <a:extLst>
              <a:ext uri="{FF2B5EF4-FFF2-40B4-BE49-F238E27FC236}">
                <a16:creationId xmlns:a16="http://schemas.microsoft.com/office/drawing/2014/main" id="{6E4AB609-A063-47F9-B534-F33ACB5930D4}"/>
              </a:ext>
            </a:extLst>
          </p:cNvPr>
          <p:cNvCxnSpPr>
            <a:cxnSpLocks/>
          </p:cNvCxnSpPr>
          <p:nvPr/>
        </p:nvCxnSpPr>
        <p:spPr>
          <a:xfrm flipV="1">
            <a:off x="2203450" y="1976438"/>
            <a:ext cx="0" cy="4587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632" name="Rettangolo 38">
            <a:extLst>
              <a:ext uri="{FF2B5EF4-FFF2-40B4-BE49-F238E27FC236}">
                <a16:creationId xmlns:a16="http://schemas.microsoft.com/office/drawing/2014/main" id="{792D2B73-A860-6942-AB65-80988F182F23}"/>
              </a:ext>
            </a:extLst>
          </p:cNvPr>
          <p:cNvSpPr>
            <a:spLocks noChangeArrowheads="1"/>
          </p:cNvSpPr>
          <p:nvPr/>
        </p:nvSpPr>
        <p:spPr bwMode="auto">
          <a:xfrm>
            <a:off x="2051050" y="3041650"/>
            <a:ext cx="1225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solidFill>
                  <a:srgbClr val="00CC99"/>
                </a:solidFill>
              </a:rPr>
              <a:t>costi comuni</a:t>
            </a:r>
          </a:p>
        </p:txBody>
      </p:sp>
      <p:cxnSp>
        <p:nvCxnSpPr>
          <p:cNvPr id="40" name="Connettore 2 39">
            <a:extLst>
              <a:ext uri="{FF2B5EF4-FFF2-40B4-BE49-F238E27FC236}">
                <a16:creationId xmlns:a16="http://schemas.microsoft.com/office/drawing/2014/main" id="{0085F904-14FF-42E2-A6A7-1A0BBD7ED7B3}"/>
              </a:ext>
            </a:extLst>
          </p:cNvPr>
          <p:cNvCxnSpPr>
            <a:cxnSpLocks/>
          </p:cNvCxnSpPr>
          <p:nvPr/>
        </p:nvCxnSpPr>
        <p:spPr>
          <a:xfrm flipV="1">
            <a:off x="4067175" y="1928813"/>
            <a:ext cx="0" cy="50641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6634" name="Rettangolo 40">
            <a:extLst>
              <a:ext uri="{FF2B5EF4-FFF2-40B4-BE49-F238E27FC236}">
                <a16:creationId xmlns:a16="http://schemas.microsoft.com/office/drawing/2014/main" id="{CB2C7E75-28EB-D742-902B-FCB7AF5534D1}"/>
              </a:ext>
            </a:extLst>
          </p:cNvPr>
          <p:cNvSpPr>
            <a:spLocks noChangeArrowheads="1"/>
          </p:cNvSpPr>
          <p:nvPr/>
        </p:nvSpPr>
        <p:spPr bwMode="auto">
          <a:xfrm>
            <a:off x="3236119" y="1283494"/>
            <a:ext cx="1223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costi d’uso del capitale</a:t>
            </a:r>
          </a:p>
        </p:txBody>
      </p:sp>
      <p:cxnSp>
        <p:nvCxnSpPr>
          <p:cNvPr id="42" name="Connettore 2 41">
            <a:extLst>
              <a:ext uri="{FF2B5EF4-FFF2-40B4-BE49-F238E27FC236}">
                <a16:creationId xmlns:a16="http://schemas.microsoft.com/office/drawing/2014/main" id="{D4089170-42E1-4266-AA1A-BAC69ED91A45}"/>
              </a:ext>
            </a:extLst>
          </p:cNvPr>
          <p:cNvCxnSpPr>
            <a:cxnSpLocks/>
          </p:cNvCxnSpPr>
          <p:nvPr/>
        </p:nvCxnSpPr>
        <p:spPr>
          <a:xfrm flipV="1">
            <a:off x="5496133" y="2039628"/>
            <a:ext cx="0" cy="36036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636" name="Rettangolo 42">
            <a:extLst>
              <a:ext uri="{FF2B5EF4-FFF2-40B4-BE49-F238E27FC236}">
                <a16:creationId xmlns:a16="http://schemas.microsoft.com/office/drawing/2014/main" id="{56E72861-C53F-5E47-B76B-75FF269FA6FF}"/>
              </a:ext>
            </a:extLst>
          </p:cNvPr>
          <p:cNvSpPr>
            <a:spLocks noChangeArrowheads="1"/>
          </p:cNvSpPr>
          <p:nvPr/>
        </p:nvSpPr>
        <p:spPr bwMode="auto">
          <a:xfrm>
            <a:off x="5022970" y="1173956"/>
            <a:ext cx="1771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oneri attesi miglioramento </a:t>
            </a:r>
          </a:p>
          <a:p>
            <a:pPr eaLnBrk="1" hangingPunct="1">
              <a:spcBef>
                <a:spcPct val="0"/>
              </a:spcBef>
              <a:buFontTx/>
              <a:buNone/>
            </a:pPr>
            <a:r>
              <a:rPr lang="it-IT" altLang="it-IT" sz="1200" dirty="0"/>
              <a:t>liv. qualità o perimetro gestionale</a:t>
            </a:r>
          </a:p>
        </p:txBody>
      </p:sp>
      <p:sp>
        <p:nvSpPr>
          <p:cNvPr id="26637" name="Rettangolo 43">
            <a:extLst>
              <a:ext uri="{FF2B5EF4-FFF2-40B4-BE49-F238E27FC236}">
                <a16:creationId xmlns:a16="http://schemas.microsoft.com/office/drawing/2014/main" id="{7D385234-DC12-4945-A25F-4C37DA26A844}"/>
              </a:ext>
            </a:extLst>
          </p:cNvPr>
          <p:cNvSpPr>
            <a:spLocks noChangeArrowheads="1"/>
          </p:cNvSpPr>
          <p:nvPr/>
        </p:nvSpPr>
        <p:spPr bwMode="auto">
          <a:xfrm>
            <a:off x="5812191" y="3002723"/>
            <a:ext cx="1660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Coefficiente di gradualità costi efficienti 2018-2019</a:t>
            </a:r>
          </a:p>
        </p:txBody>
      </p:sp>
      <p:cxnSp>
        <p:nvCxnSpPr>
          <p:cNvPr id="45" name="Connettore 2 44">
            <a:extLst>
              <a:ext uri="{FF2B5EF4-FFF2-40B4-BE49-F238E27FC236}">
                <a16:creationId xmlns:a16="http://schemas.microsoft.com/office/drawing/2014/main" id="{F03F7CEC-DD6E-4318-B13C-7D827A6EDDD6}"/>
              </a:ext>
            </a:extLst>
          </p:cNvPr>
          <p:cNvCxnSpPr>
            <a:cxnSpLocks/>
          </p:cNvCxnSpPr>
          <p:nvPr/>
        </p:nvCxnSpPr>
        <p:spPr>
          <a:xfrm>
            <a:off x="6714916" y="2673350"/>
            <a:ext cx="0" cy="250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639" name="Rettangolo 45">
            <a:extLst>
              <a:ext uri="{FF2B5EF4-FFF2-40B4-BE49-F238E27FC236}">
                <a16:creationId xmlns:a16="http://schemas.microsoft.com/office/drawing/2014/main" id="{C3F8F30A-27F3-0E4E-AEB2-013F8FBB4917}"/>
              </a:ext>
            </a:extLst>
          </p:cNvPr>
          <p:cNvSpPr>
            <a:spLocks noChangeArrowheads="1"/>
          </p:cNvSpPr>
          <p:nvPr/>
        </p:nvSpPr>
        <p:spPr bwMode="auto">
          <a:xfrm>
            <a:off x="7373601" y="1306997"/>
            <a:ext cx="11890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200" dirty="0"/>
              <a:t>rate componente a conguaglio</a:t>
            </a:r>
          </a:p>
        </p:txBody>
      </p:sp>
      <p:sp>
        <p:nvSpPr>
          <p:cNvPr id="47" name="Rettangolo 46">
            <a:extLst>
              <a:ext uri="{FF2B5EF4-FFF2-40B4-BE49-F238E27FC236}">
                <a16:creationId xmlns:a16="http://schemas.microsoft.com/office/drawing/2014/main" id="{2E977841-204C-4AAE-A8A4-D850B176C9A2}"/>
              </a:ext>
            </a:extLst>
          </p:cNvPr>
          <p:cNvSpPr/>
          <p:nvPr/>
        </p:nvSpPr>
        <p:spPr>
          <a:xfrm>
            <a:off x="7388225" y="3073400"/>
            <a:ext cx="1473200" cy="646113"/>
          </a:xfrm>
          <a:prstGeom prst="rect">
            <a:avLst/>
          </a:prstGeom>
        </p:spPr>
        <p:txBody>
          <a:bodyPr>
            <a:spAutoFit/>
          </a:bodyPr>
          <a:lstStyle/>
          <a:p>
            <a:pPr eaLnBrk="1" hangingPunct="1">
              <a:defRPr/>
            </a:pPr>
            <a:r>
              <a:rPr lang="it-IT" sz="1200" dirty="0">
                <a:solidFill>
                  <a:schemeClr val="accent4">
                    <a:lumMod val="75000"/>
                  </a:schemeClr>
                </a:solidFill>
              </a:rPr>
              <a:t>componente a conguaglio</a:t>
            </a:r>
          </a:p>
          <a:p>
            <a:pPr eaLnBrk="1" hangingPunct="1">
              <a:defRPr/>
            </a:pPr>
            <a:r>
              <a:rPr lang="it-IT" sz="1200" dirty="0">
                <a:solidFill>
                  <a:schemeClr val="accent4">
                    <a:lumMod val="75000"/>
                  </a:schemeClr>
                </a:solidFill>
              </a:rPr>
              <a:t>costi fissi</a:t>
            </a:r>
          </a:p>
        </p:txBody>
      </p:sp>
      <p:cxnSp>
        <p:nvCxnSpPr>
          <p:cNvPr id="48" name="Connettore 2 47">
            <a:extLst>
              <a:ext uri="{FF2B5EF4-FFF2-40B4-BE49-F238E27FC236}">
                <a16:creationId xmlns:a16="http://schemas.microsoft.com/office/drawing/2014/main" id="{F49DBAD4-EB2A-4AF3-93E8-33EE7A658CFF}"/>
              </a:ext>
            </a:extLst>
          </p:cNvPr>
          <p:cNvCxnSpPr>
            <a:cxnSpLocks/>
          </p:cNvCxnSpPr>
          <p:nvPr/>
        </p:nvCxnSpPr>
        <p:spPr>
          <a:xfrm flipH="1" flipV="1">
            <a:off x="8124825" y="1976438"/>
            <a:ext cx="407988" cy="477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642" name="Immagine 49">
            <a:extLst>
              <a:ext uri="{FF2B5EF4-FFF2-40B4-BE49-F238E27FC236}">
                <a16:creationId xmlns:a16="http://schemas.microsoft.com/office/drawing/2014/main" id="{A30D9604-9F53-4246-8EE3-C85AE8771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4403725"/>
            <a:ext cx="22574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Rettangolo 79">
            <a:extLst>
              <a:ext uri="{FF2B5EF4-FFF2-40B4-BE49-F238E27FC236}">
                <a16:creationId xmlns:a16="http://schemas.microsoft.com/office/drawing/2014/main" id="{67133902-5D2B-B842-9C48-78F6D27C365F}"/>
              </a:ext>
            </a:extLst>
          </p:cNvPr>
          <p:cNvSpPr>
            <a:spLocks noChangeArrowheads="1"/>
          </p:cNvSpPr>
          <p:nvPr/>
        </p:nvSpPr>
        <p:spPr bwMode="auto">
          <a:xfrm>
            <a:off x="6345238" y="4127500"/>
            <a:ext cx="225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900"/>
              <a:t>RICONOSCIMENTO COSTI EFFICIENTI (FISSI) ANNI 2018-2019</a:t>
            </a:r>
          </a:p>
        </p:txBody>
      </p:sp>
      <p:sp>
        <p:nvSpPr>
          <p:cNvPr id="26644" name="Rettangolo 80">
            <a:extLst>
              <a:ext uri="{FF2B5EF4-FFF2-40B4-BE49-F238E27FC236}">
                <a16:creationId xmlns:a16="http://schemas.microsoft.com/office/drawing/2014/main" id="{3661A59B-C5B6-0A4D-B410-9ADB9B0C6D83}"/>
              </a:ext>
            </a:extLst>
          </p:cNvPr>
          <p:cNvSpPr>
            <a:spLocks noChangeArrowheads="1"/>
          </p:cNvSpPr>
          <p:nvPr/>
        </p:nvSpPr>
        <p:spPr bwMode="auto">
          <a:xfrm>
            <a:off x="6084888" y="4919663"/>
            <a:ext cx="25574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000"/>
              <a:t>Differenza tra le entrate relative alle</a:t>
            </a:r>
          </a:p>
          <a:p>
            <a:pPr algn="ctr" eaLnBrk="1" hangingPunct="1">
              <a:spcBef>
                <a:spcPct val="0"/>
              </a:spcBef>
              <a:buFontTx/>
              <a:buNone/>
            </a:pPr>
            <a:r>
              <a:rPr lang="it-IT" altLang="it-IT" sz="1000"/>
              <a:t>componenti di costo fisso come ridefinite dall’Autorità per l’anno </a:t>
            </a:r>
          </a:p>
          <a:p>
            <a:pPr algn="ctr" eaLnBrk="1" hangingPunct="1">
              <a:spcBef>
                <a:spcPct val="0"/>
              </a:spcBef>
              <a:buFontTx/>
              <a:buNone/>
            </a:pPr>
            <a:r>
              <a:rPr lang="it-IT" altLang="it-IT" sz="1000"/>
              <a:t>(a- 2 ) e le pertinenti entrate tariffarie computate per l’anno (a -2)</a:t>
            </a:r>
          </a:p>
        </p:txBody>
      </p:sp>
      <p:sp>
        <p:nvSpPr>
          <p:cNvPr id="82" name="Rettangolo con angoli arrotondati 81">
            <a:extLst>
              <a:ext uri="{FF2B5EF4-FFF2-40B4-BE49-F238E27FC236}">
                <a16:creationId xmlns:a16="http://schemas.microsoft.com/office/drawing/2014/main" id="{F03FF40B-3D3F-4BC4-BF74-8F8FBA1F1A60}"/>
              </a:ext>
            </a:extLst>
          </p:cNvPr>
          <p:cNvSpPr/>
          <p:nvPr/>
        </p:nvSpPr>
        <p:spPr>
          <a:xfrm>
            <a:off x="6056313" y="4040188"/>
            <a:ext cx="2657475" cy="1905000"/>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83" name="Connettore 2 82">
            <a:extLst>
              <a:ext uri="{FF2B5EF4-FFF2-40B4-BE49-F238E27FC236}">
                <a16:creationId xmlns:a16="http://schemas.microsoft.com/office/drawing/2014/main" id="{88821BFD-AF96-40B0-A7AB-FD895E4E081E}"/>
              </a:ext>
            </a:extLst>
          </p:cNvPr>
          <p:cNvCxnSpPr>
            <a:cxnSpLocks/>
          </p:cNvCxnSpPr>
          <p:nvPr/>
        </p:nvCxnSpPr>
        <p:spPr>
          <a:xfrm>
            <a:off x="7673975" y="2808288"/>
            <a:ext cx="0" cy="25082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a:extLst>
              <a:ext uri="{FF2B5EF4-FFF2-40B4-BE49-F238E27FC236}">
                <a16:creationId xmlns:a16="http://schemas.microsoft.com/office/drawing/2014/main" id="{B2039057-B6F0-490D-A809-CAEEC394D879}"/>
              </a:ext>
            </a:extLst>
          </p:cNvPr>
          <p:cNvCxnSpPr>
            <a:cxnSpLocks/>
          </p:cNvCxnSpPr>
          <p:nvPr/>
        </p:nvCxnSpPr>
        <p:spPr>
          <a:xfrm>
            <a:off x="7673975" y="3705225"/>
            <a:ext cx="0" cy="25241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6648" name="Immagine 84">
            <a:extLst>
              <a:ext uri="{FF2B5EF4-FFF2-40B4-BE49-F238E27FC236}">
                <a16:creationId xmlns:a16="http://schemas.microsoft.com/office/drawing/2014/main" id="{A862EDAB-958A-4446-B82F-340A93B5D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3328988"/>
            <a:ext cx="52451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 name="Connettore 2 85">
            <a:extLst>
              <a:ext uri="{FF2B5EF4-FFF2-40B4-BE49-F238E27FC236}">
                <a16:creationId xmlns:a16="http://schemas.microsoft.com/office/drawing/2014/main" id="{1E9DCE9E-4859-4FAD-8900-73FAF759DF32}"/>
              </a:ext>
            </a:extLst>
          </p:cNvPr>
          <p:cNvCxnSpPr>
            <a:cxnSpLocks/>
          </p:cNvCxnSpPr>
          <p:nvPr/>
        </p:nvCxnSpPr>
        <p:spPr>
          <a:xfrm>
            <a:off x="3059113" y="2749550"/>
            <a:ext cx="0" cy="611188"/>
          </a:xfrm>
          <a:prstGeom prst="straightConnector1">
            <a:avLst/>
          </a:prstGeom>
          <a:ln>
            <a:solidFill>
              <a:srgbClr val="00CC99"/>
            </a:solidFill>
            <a:tailEnd type="triangle"/>
          </a:ln>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AC477EA9-C524-A240-8511-1EA549794C99}"/>
              </a:ext>
            </a:extLst>
          </p:cNvPr>
          <p:cNvSpPr>
            <a:spLocks noGrp="1"/>
          </p:cNvSpPr>
          <p:nvPr>
            <p:ph type="sldNum" sz="quarter" idx="12"/>
          </p:nvPr>
        </p:nvSpPr>
        <p:spPr/>
        <p:txBody>
          <a:bodyPr/>
          <a:lstStyle/>
          <a:p>
            <a:pPr>
              <a:defRPr/>
            </a:pPr>
            <a:fld id="{A6ACF98E-F2FE-7546-A4CF-A4AE329E291F}" type="slidenum">
              <a:rPr lang="it-IT" altLang="it-IT" smtClean="0"/>
              <a:pPr>
                <a:defRPr/>
              </a:pPr>
              <a:t>26</a:t>
            </a:fld>
            <a:endParaRPr lang="it-IT" altLang="it-IT"/>
          </a:p>
        </p:txBody>
      </p:sp>
      <p:sp>
        <p:nvSpPr>
          <p:cNvPr id="29" name="Rettangolo con angoli arrotondati 11">
            <a:extLst>
              <a:ext uri="{FF2B5EF4-FFF2-40B4-BE49-F238E27FC236}">
                <a16:creationId xmlns:a16="http://schemas.microsoft.com/office/drawing/2014/main" id="{3AF9E4FC-CE24-6C4A-9783-6A64240D6AFC}"/>
              </a:ext>
            </a:extLst>
          </p:cNvPr>
          <p:cNvSpPr/>
          <p:nvPr/>
        </p:nvSpPr>
        <p:spPr>
          <a:xfrm>
            <a:off x="1695450" y="1331998"/>
            <a:ext cx="1077913" cy="64444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0" name="Rettangolo con angoli arrotondati 11">
            <a:extLst>
              <a:ext uri="{FF2B5EF4-FFF2-40B4-BE49-F238E27FC236}">
                <a16:creationId xmlns:a16="http://schemas.microsoft.com/office/drawing/2014/main" id="{7B27E5EA-9BFE-CC45-9044-225CC28DBACE}"/>
              </a:ext>
            </a:extLst>
          </p:cNvPr>
          <p:cNvSpPr/>
          <p:nvPr/>
        </p:nvSpPr>
        <p:spPr>
          <a:xfrm>
            <a:off x="7317564" y="1306460"/>
            <a:ext cx="1077913" cy="644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1" name="Rettangolo con angoli arrotondati 11">
            <a:extLst>
              <a:ext uri="{FF2B5EF4-FFF2-40B4-BE49-F238E27FC236}">
                <a16:creationId xmlns:a16="http://schemas.microsoft.com/office/drawing/2014/main" id="{276BF2B5-93BB-FF4E-B19E-7EAF5AAB176D}"/>
              </a:ext>
            </a:extLst>
          </p:cNvPr>
          <p:cNvSpPr/>
          <p:nvPr/>
        </p:nvSpPr>
        <p:spPr>
          <a:xfrm>
            <a:off x="3219035" y="1216068"/>
            <a:ext cx="1077913" cy="6444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3" name="Rettangolo con angoli arrotondati 11">
            <a:extLst>
              <a:ext uri="{FF2B5EF4-FFF2-40B4-BE49-F238E27FC236}">
                <a16:creationId xmlns:a16="http://schemas.microsoft.com/office/drawing/2014/main" id="{16A4EDE3-FB88-CB48-8B7B-DCE248CD7223}"/>
              </a:ext>
            </a:extLst>
          </p:cNvPr>
          <p:cNvSpPr/>
          <p:nvPr/>
        </p:nvSpPr>
        <p:spPr>
          <a:xfrm>
            <a:off x="4906808" y="1189882"/>
            <a:ext cx="1624909" cy="83048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5" name="Rettangolo con angoli arrotondati 11">
            <a:extLst>
              <a:ext uri="{FF2B5EF4-FFF2-40B4-BE49-F238E27FC236}">
                <a16:creationId xmlns:a16="http://schemas.microsoft.com/office/drawing/2014/main" id="{AE1D9979-B395-4641-9EF6-223AFCEC9F90}"/>
              </a:ext>
            </a:extLst>
          </p:cNvPr>
          <p:cNvSpPr/>
          <p:nvPr/>
        </p:nvSpPr>
        <p:spPr>
          <a:xfrm>
            <a:off x="5719263" y="2924175"/>
            <a:ext cx="1624909" cy="83048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4" name="Rettangolo con angoli arrotondati 11">
            <a:extLst>
              <a:ext uri="{FF2B5EF4-FFF2-40B4-BE49-F238E27FC236}">
                <a16:creationId xmlns:a16="http://schemas.microsoft.com/office/drawing/2014/main" id="{74762184-21BA-4223-9367-023DDC8FE38D}"/>
              </a:ext>
            </a:extLst>
          </p:cNvPr>
          <p:cNvSpPr/>
          <p:nvPr/>
        </p:nvSpPr>
        <p:spPr>
          <a:xfrm>
            <a:off x="4460081" y="2205288"/>
            <a:ext cx="4253708" cy="644440"/>
          </a:xfrm>
          <a:prstGeom prst="round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30"/>
                                        </p:tgtEl>
                                        <p:attrNameLst>
                                          <p:attrName>style.visibility</p:attrName>
                                        </p:attrNameLst>
                                      </p:cBhvr>
                                      <p:to>
                                        <p:strVal val="visible"/>
                                      </p:to>
                                    </p:set>
                                    <p:anim calcmode="lin" valueType="num">
                                      <p:cBhvr additive="base">
                                        <p:cTn id="15" dur="500" fill="hold"/>
                                        <p:tgtEl>
                                          <p:spTgt spid="26630"/>
                                        </p:tgtEl>
                                        <p:attrNameLst>
                                          <p:attrName>ppt_x</p:attrName>
                                        </p:attrNameLst>
                                      </p:cBhvr>
                                      <p:tavLst>
                                        <p:tav tm="0">
                                          <p:val>
                                            <p:strVal val="#ppt_x"/>
                                          </p:val>
                                        </p:tav>
                                        <p:tav tm="100000">
                                          <p:val>
                                            <p:strVal val="#ppt_x"/>
                                          </p:val>
                                        </p:tav>
                                      </p:tavLst>
                                    </p:anim>
                                    <p:anim calcmode="lin" valueType="num">
                                      <p:cBhvr additive="base">
                                        <p:cTn id="16"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500" fill="hold"/>
                                        <p:tgtEl>
                                          <p:spTgt spid="86"/>
                                        </p:tgtEl>
                                        <p:attrNameLst>
                                          <p:attrName>ppt_x</p:attrName>
                                        </p:attrNameLst>
                                      </p:cBhvr>
                                      <p:tavLst>
                                        <p:tav tm="0">
                                          <p:val>
                                            <p:strVal val="#ppt_x"/>
                                          </p:val>
                                        </p:tav>
                                        <p:tav tm="100000">
                                          <p:val>
                                            <p:strVal val="#ppt_x"/>
                                          </p:val>
                                        </p:tav>
                                      </p:tavLst>
                                    </p:anim>
                                    <p:anim calcmode="lin" valueType="num">
                                      <p:cBhvr additive="base">
                                        <p:cTn id="22" dur="500" fill="hold"/>
                                        <p:tgtEl>
                                          <p:spTgt spid="8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32"/>
                                        </p:tgtEl>
                                        <p:attrNameLst>
                                          <p:attrName>style.visibility</p:attrName>
                                        </p:attrNameLst>
                                      </p:cBhvr>
                                      <p:to>
                                        <p:strVal val="visible"/>
                                      </p:to>
                                    </p:set>
                                    <p:anim calcmode="lin" valueType="num">
                                      <p:cBhvr additive="base">
                                        <p:cTn id="25" dur="500" fill="hold"/>
                                        <p:tgtEl>
                                          <p:spTgt spid="26632"/>
                                        </p:tgtEl>
                                        <p:attrNameLst>
                                          <p:attrName>ppt_x</p:attrName>
                                        </p:attrNameLst>
                                      </p:cBhvr>
                                      <p:tavLst>
                                        <p:tav tm="0">
                                          <p:val>
                                            <p:strVal val="#ppt_x"/>
                                          </p:val>
                                        </p:tav>
                                        <p:tav tm="100000">
                                          <p:val>
                                            <p:strVal val="#ppt_x"/>
                                          </p:val>
                                        </p:tav>
                                      </p:tavLst>
                                    </p:anim>
                                    <p:anim calcmode="lin" valueType="num">
                                      <p:cBhvr additive="base">
                                        <p:cTn id="26" dur="500" fill="hold"/>
                                        <p:tgtEl>
                                          <p:spTgt spid="266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648"/>
                                        </p:tgtEl>
                                        <p:attrNameLst>
                                          <p:attrName>style.visibility</p:attrName>
                                        </p:attrNameLst>
                                      </p:cBhvr>
                                      <p:to>
                                        <p:strVal val="visible"/>
                                      </p:to>
                                    </p:set>
                                    <p:anim calcmode="lin" valueType="num">
                                      <p:cBhvr additive="base">
                                        <p:cTn id="29" dur="500" fill="hold"/>
                                        <p:tgtEl>
                                          <p:spTgt spid="26648"/>
                                        </p:tgtEl>
                                        <p:attrNameLst>
                                          <p:attrName>ppt_x</p:attrName>
                                        </p:attrNameLst>
                                      </p:cBhvr>
                                      <p:tavLst>
                                        <p:tav tm="0">
                                          <p:val>
                                            <p:strVal val="#ppt_x"/>
                                          </p:val>
                                        </p:tav>
                                        <p:tav tm="100000">
                                          <p:val>
                                            <p:strVal val="#ppt_x"/>
                                          </p:val>
                                        </p:tav>
                                      </p:tavLst>
                                    </p:anim>
                                    <p:anim calcmode="lin" valueType="num">
                                      <p:cBhvr additive="base">
                                        <p:cTn id="30" dur="500" fill="hold"/>
                                        <p:tgtEl>
                                          <p:spTgt spid="2664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634"/>
                                        </p:tgtEl>
                                        <p:attrNameLst>
                                          <p:attrName>style.visibility</p:attrName>
                                        </p:attrNameLst>
                                      </p:cBhvr>
                                      <p:to>
                                        <p:strVal val="visible"/>
                                      </p:to>
                                    </p:set>
                                    <p:anim calcmode="lin" valueType="num">
                                      <p:cBhvr additive="base">
                                        <p:cTn id="43" dur="500" fill="hold"/>
                                        <p:tgtEl>
                                          <p:spTgt spid="26634"/>
                                        </p:tgtEl>
                                        <p:attrNameLst>
                                          <p:attrName>ppt_x</p:attrName>
                                        </p:attrNameLst>
                                      </p:cBhvr>
                                      <p:tavLst>
                                        <p:tav tm="0">
                                          <p:val>
                                            <p:strVal val="#ppt_x"/>
                                          </p:val>
                                        </p:tav>
                                        <p:tav tm="100000">
                                          <p:val>
                                            <p:strVal val="#ppt_x"/>
                                          </p:val>
                                        </p:tav>
                                      </p:tavLst>
                                    </p:anim>
                                    <p:anim calcmode="lin" valueType="num">
                                      <p:cBhvr additive="base">
                                        <p:cTn id="44"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636"/>
                                        </p:tgtEl>
                                        <p:attrNameLst>
                                          <p:attrName>style.visibility</p:attrName>
                                        </p:attrNameLst>
                                      </p:cBhvr>
                                      <p:to>
                                        <p:strVal val="visible"/>
                                      </p:to>
                                    </p:set>
                                    <p:anim calcmode="lin" valueType="num">
                                      <p:cBhvr additive="base">
                                        <p:cTn id="57" dur="500" fill="hold"/>
                                        <p:tgtEl>
                                          <p:spTgt spid="26636"/>
                                        </p:tgtEl>
                                        <p:attrNameLst>
                                          <p:attrName>ppt_x</p:attrName>
                                        </p:attrNameLst>
                                      </p:cBhvr>
                                      <p:tavLst>
                                        <p:tav tm="0">
                                          <p:val>
                                            <p:strVal val="#ppt_x"/>
                                          </p:val>
                                        </p:tav>
                                        <p:tav tm="100000">
                                          <p:val>
                                            <p:strVal val="#ppt_x"/>
                                          </p:val>
                                        </p:tav>
                                      </p:tavLst>
                                    </p:anim>
                                    <p:anim calcmode="lin" valueType="num">
                                      <p:cBhvr additive="base">
                                        <p:cTn id="58"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6637"/>
                                        </p:tgtEl>
                                        <p:attrNameLst>
                                          <p:attrName>style.visibility</p:attrName>
                                        </p:attrNameLst>
                                      </p:cBhvr>
                                      <p:to>
                                        <p:strVal val="visible"/>
                                      </p:to>
                                    </p:set>
                                    <p:anim calcmode="lin" valueType="num">
                                      <p:cBhvr additive="base">
                                        <p:cTn id="63" dur="500" fill="hold"/>
                                        <p:tgtEl>
                                          <p:spTgt spid="26637"/>
                                        </p:tgtEl>
                                        <p:attrNameLst>
                                          <p:attrName>ppt_x</p:attrName>
                                        </p:attrNameLst>
                                      </p:cBhvr>
                                      <p:tavLst>
                                        <p:tav tm="0">
                                          <p:val>
                                            <p:strVal val="#ppt_x"/>
                                          </p:val>
                                        </p:tav>
                                        <p:tav tm="100000">
                                          <p:val>
                                            <p:strVal val="#ppt_x"/>
                                          </p:val>
                                        </p:tav>
                                      </p:tavLst>
                                    </p:anim>
                                    <p:anim calcmode="lin" valueType="num">
                                      <p:cBhvr additive="base">
                                        <p:cTn id="64" dur="500" fill="hold"/>
                                        <p:tgtEl>
                                          <p:spTgt spid="2663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3"/>
                                        </p:tgtEl>
                                        <p:attrNameLst>
                                          <p:attrName>style.visibility</p:attrName>
                                        </p:attrNameLst>
                                      </p:cBhvr>
                                      <p:to>
                                        <p:strVal val="visible"/>
                                      </p:to>
                                    </p:set>
                                    <p:anim calcmode="lin" valueType="num">
                                      <p:cBhvr additive="base">
                                        <p:cTn id="77" dur="500" fill="hold"/>
                                        <p:tgtEl>
                                          <p:spTgt spid="83"/>
                                        </p:tgtEl>
                                        <p:attrNameLst>
                                          <p:attrName>ppt_x</p:attrName>
                                        </p:attrNameLst>
                                      </p:cBhvr>
                                      <p:tavLst>
                                        <p:tav tm="0">
                                          <p:val>
                                            <p:strVal val="#ppt_x"/>
                                          </p:val>
                                        </p:tav>
                                        <p:tav tm="100000">
                                          <p:val>
                                            <p:strVal val="#ppt_x"/>
                                          </p:val>
                                        </p:tav>
                                      </p:tavLst>
                                    </p:anim>
                                    <p:anim calcmode="lin" valueType="num">
                                      <p:cBhvr additive="base">
                                        <p:cTn id="78" dur="500" fill="hold"/>
                                        <p:tgtEl>
                                          <p:spTgt spid="8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ppt_x"/>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643"/>
                                        </p:tgtEl>
                                        <p:attrNameLst>
                                          <p:attrName>style.visibility</p:attrName>
                                        </p:attrNameLst>
                                      </p:cBhvr>
                                      <p:to>
                                        <p:strVal val="visible"/>
                                      </p:to>
                                    </p:set>
                                    <p:anim calcmode="lin" valueType="num">
                                      <p:cBhvr additive="base">
                                        <p:cTn id="85" dur="500" fill="hold"/>
                                        <p:tgtEl>
                                          <p:spTgt spid="26643"/>
                                        </p:tgtEl>
                                        <p:attrNameLst>
                                          <p:attrName>ppt_x</p:attrName>
                                        </p:attrNameLst>
                                      </p:cBhvr>
                                      <p:tavLst>
                                        <p:tav tm="0">
                                          <p:val>
                                            <p:strVal val="#ppt_x"/>
                                          </p:val>
                                        </p:tav>
                                        <p:tav tm="100000">
                                          <p:val>
                                            <p:strVal val="#ppt_x"/>
                                          </p:val>
                                        </p:tav>
                                      </p:tavLst>
                                    </p:anim>
                                    <p:anim calcmode="lin" valueType="num">
                                      <p:cBhvr additive="base">
                                        <p:cTn id="86" dur="500" fill="hold"/>
                                        <p:tgtEl>
                                          <p:spTgt spid="2664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1000"/>
                                        <p:tgtEl>
                                          <p:spTgt spid="84"/>
                                        </p:tgtEl>
                                      </p:cBhvr>
                                    </p:animEffect>
                                    <p:anim calcmode="lin" valueType="num">
                                      <p:cBhvr>
                                        <p:cTn id="92" dur="1000" fill="hold"/>
                                        <p:tgtEl>
                                          <p:spTgt spid="84"/>
                                        </p:tgtEl>
                                        <p:attrNameLst>
                                          <p:attrName>ppt_x</p:attrName>
                                        </p:attrNameLst>
                                      </p:cBhvr>
                                      <p:tavLst>
                                        <p:tav tm="0">
                                          <p:val>
                                            <p:strVal val="#ppt_x"/>
                                          </p:val>
                                        </p:tav>
                                        <p:tav tm="100000">
                                          <p:val>
                                            <p:strVal val="#ppt_x"/>
                                          </p:val>
                                        </p:tav>
                                      </p:tavLst>
                                    </p:anim>
                                    <p:anim calcmode="lin" valueType="num">
                                      <p:cBhvr>
                                        <p:cTn id="93" dur="1000" fill="hold"/>
                                        <p:tgtEl>
                                          <p:spTgt spid="84"/>
                                        </p:tgtEl>
                                        <p:attrNameLst>
                                          <p:attrName>ppt_y</p:attrName>
                                        </p:attrNameLst>
                                      </p:cBhvr>
                                      <p:tavLst>
                                        <p:tav tm="0">
                                          <p:val>
                                            <p:strVal val="#ppt_y+.1"/>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additive="base">
                                        <p:cTn id="96" dur="500" fill="hold"/>
                                        <p:tgtEl>
                                          <p:spTgt spid="82"/>
                                        </p:tgtEl>
                                        <p:attrNameLst>
                                          <p:attrName>ppt_x</p:attrName>
                                        </p:attrNameLst>
                                      </p:cBhvr>
                                      <p:tavLst>
                                        <p:tav tm="0">
                                          <p:val>
                                            <p:strVal val="#ppt_x"/>
                                          </p:val>
                                        </p:tav>
                                        <p:tav tm="100000">
                                          <p:val>
                                            <p:strVal val="#ppt_x"/>
                                          </p:val>
                                        </p:tav>
                                      </p:tavLst>
                                    </p:anim>
                                    <p:anim calcmode="lin" valueType="num">
                                      <p:cBhvr additive="base">
                                        <p:cTn id="97" dur="500" fill="hold"/>
                                        <p:tgtEl>
                                          <p:spTgt spid="82"/>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6642"/>
                                        </p:tgtEl>
                                        <p:attrNameLst>
                                          <p:attrName>style.visibility</p:attrName>
                                        </p:attrNameLst>
                                      </p:cBhvr>
                                      <p:to>
                                        <p:strVal val="visible"/>
                                      </p:to>
                                    </p:set>
                                    <p:anim calcmode="lin" valueType="num">
                                      <p:cBhvr additive="base">
                                        <p:cTn id="100" dur="500" fill="hold"/>
                                        <p:tgtEl>
                                          <p:spTgt spid="26642"/>
                                        </p:tgtEl>
                                        <p:attrNameLst>
                                          <p:attrName>ppt_x</p:attrName>
                                        </p:attrNameLst>
                                      </p:cBhvr>
                                      <p:tavLst>
                                        <p:tav tm="0">
                                          <p:val>
                                            <p:strVal val="#ppt_x"/>
                                          </p:val>
                                        </p:tav>
                                        <p:tav tm="100000">
                                          <p:val>
                                            <p:strVal val="#ppt_x"/>
                                          </p:val>
                                        </p:tav>
                                      </p:tavLst>
                                    </p:anim>
                                    <p:anim calcmode="lin" valueType="num">
                                      <p:cBhvr additive="base">
                                        <p:cTn id="101" dur="500" fill="hold"/>
                                        <p:tgtEl>
                                          <p:spTgt spid="26642"/>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6644"/>
                                        </p:tgtEl>
                                        <p:attrNameLst>
                                          <p:attrName>style.visibility</p:attrName>
                                        </p:attrNameLst>
                                      </p:cBhvr>
                                      <p:to>
                                        <p:strVal val="visible"/>
                                      </p:to>
                                    </p:set>
                                    <p:anim calcmode="lin" valueType="num">
                                      <p:cBhvr additive="base">
                                        <p:cTn id="104" dur="500" fill="hold"/>
                                        <p:tgtEl>
                                          <p:spTgt spid="26644"/>
                                        </p:tgtEl>
                                        <p:attrNameLst>
                                          <p:attrName>ppt_x</p:attrName>
                                        </p:attrNameLst>
                                      </p:cBhvr>
                                      <p:tavLst>
                                        <p:tav tm="0">
                                          <p:val>
                                            <p:strVal val="#ppt_x"/>
                                          </p:val>
                                        </p:tav>
                                        <p:tav tm="100000">
                                          <p:val>
                                            <p:strVal val="#ppt_x"/>
                                          </p:val>
                                        </p:tav>
                                      </p:tavLst>
                                    </p:anim>
                                    <p:anim calcmode="lin" valueType="num">
                                      <p:cBhvr additive="base">
                                        <p:cTn id="105" dur="500" fill="hold"/>
                                        <p:tgtEl>
                                          <p:spTgt spid="26644"/>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fade">
                                      <p:cBhvr>
                                        <p:cTn id="110" dur="1000"/>
                                        <p:tgtEl>
                                          <p:spTgt spid="48"/>
                                        </p:tgtEl>
                                      </p:cBhvr>
                                    </p:animEffect>
                                    <p:anim calcmode="lin" valueType="num">
                                      <p:cBhvr>
                                        <p:cTn id="111" dur="1000" fill="hold"/>
                                        <p:tgtEl>
                                          <p:spTgt spid="48"/>
                                        </p:tgtEl>
                                        <p:attrNameLst>
                                          <p:attrName>ppt_x</p:attrName>
                                        </p:attrNameLst>
                                      </p:cBhvr>
                                      <p:tavLst>
                                        <p:tav tm="0">
                                          <p:val>
                                            <p:strVal val="#ppt_x"/>
                                          </p:val>
                                        </p:tav>
                                        <p:tav tm="100000">
                                          <p:val>
                                            <p:strVal val="#ppt_x"/>
                                          </p:val>
                                        </p:tav>
                                      </p:tavLst>
                                    </p:anim>
                                    <p:anim calcmode="lin" valueType="num">
                                      <p:cBhvr>
                                        <p:cTn id="112" dur="1000" fill="hold"/>
                                        <p:tgtEl>
                                          <p:spTgt spid="4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1000"/>
                                        <p:tgtEl>
                                          <p:spTgt spid="30"/>
                                        </p:tgtEl>
                                      </p:cBhvr>
                                    </p:animEffect>
                                    <p:anim calcmode="lin" valueType="num">
                                      <p:cBhvr>
                                        <p:cTn id="116" dur="1000" fill="hold"/>
                                        <p:tgtEl>
                                          <p:spTgt spid="30"/>
                                        </p:tgtEl>
                                        <p:attrNameLst>
                                          <p:attrName>ppt_x</p:attrName>
                                        </p:attrNameLst>
                                      </p:cBhvr>
                                      <p:tavLst>
                                        <p:tav tm="0">
                                          <p:val>
                                            <p:strVal val="#ppt_x"/>
                                          </p:val>
                                        </p:tav>
                                        <p:tav tm="100000">
                                          <p:val>
                                            <p:strVal val="#ppt_x"/>
                                          </p:val>
                                        </p:tav>
                                      </p:tavLst>
                                    </p:anim>
                                    <p:anim calcmode="lin" valueType="num">
                                      <p:cBhvr>
                                        <p:cTn id="117" dur="1000" fill="hold"/>
                                        <p:tgtEl>
                                          <p:spTgt spid="3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6639"/>
                                        </p:tgtEl>
                                        <p:attrNameLst>
                                          <p:attrName>style.visibility</p:attrName>
                                        </p:attrNameLst>
                                      </p:cBhvr>
                                      <p:to>
                                        <p:strVal val="visible"/>
                                      </p:to>
                                    </p:set>
                                    <p:animEffect transition="in" filter="fade">
                                      <p:cBhvr>
                                        <p:cTn id="120" dur="1000"/>
                                        <p:tgtEl>
                                          <p:spTgt spid="26639"/>
                                        </p:tgtEl>
                                      </p:cBhvr>
                                    </p:animEffect>
                                    <p:anim calcmode="lin" valueType="num">
                                      <p:cBhvr>
                                        <p:cTn id="121" dur="1000" fill="hold"/>
                                        <p:tgtEl>
                                          <p:spTgt spid="26639"/>
                                        </p:tgtEl>
                                        <p:attrNameLst>
                                          <p:attrName>ppt_x</p:attrName>
                                        </p:attrNameLst>
                                      </p:cBhvr>
                                      <p:tavLst>
                                        <p:tav tm="0">
                                          <p:val>
                                            <p:strVal val="#ppt_x"/>
                                          </p:val>
                                        </p:tav>
                                        <p:tav tm="100000">
                                          <p:val>
                                            <p:strVal val="#ppt_x"/>
                                          </p:val>
                                        </p:tav>
                                      </p:tavLst>
                                    </p:anim>
                                    <p:anim calcmode="lin" valueType="num">
                                      <p:cBhvr>
                                        <p:cTn id="122" dur="1000" fill="hold"/>
                                        <p:tgtEl>
                                          <p:spTgt spid="266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2" grpId="0"/>
      <p:bldP spid="26634" grpId="0"/>
      <p:bldP spid="26636" grpId="0"/>
      <p:bldP spid="26637" grpId="0"/>
      <p:bldP spid="26639" grpId="0"/>
      <p:bldP spid="47" grpId="0"/>
      <p:bldP spid="26643" grpId="0"/>
      <p:bldP spid="26644" grpId="0"/>
      <p:bldP spid="82" grpId="0" animBg="1"/>
      <p:bldP spid="29" grpId="0" animBg="1"/>
      <p:bldP spid="30" grpId="0" animBg="1"/>
      <p:bldP spid="31" grpId="0" animBg="1"/>
      <p:bldP spid="33"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61742DE-C763-E342-9E86-A813E699F6B1}"/>
              </a:ext>
            </a:extLst>
          </p:cNvPr>
          <p:cNvSpPr>
            <a:spLocks noGrp="1"/>
          </p:cNvSpPr>
          <p:nvPr>
            <p:ph type="sldNum" sz="quarter" idx="12"/>
          </p:nvPr>
        </p:nvSpPr>
        <p:spPr/>
        <p:txBody>
          <a:bodyPr/>
          <a:lstStyle/>
          <a:p>
            <a:pPr>
              <a:defRPr/>
            </a:pPr>
            <a:fld id="{ADFED0EF-BCCF-4847-8BD2-D00157E78173}" type="slidenum">
              <a:rPr lang="it-IT" altLang="it-IT" smtClean="0"/>
              <a:pPr>
                <a:defRPr/>
              </a:pPr>
              <a:t>27</a:t>
            </a:fld>
            <a:endParaRPr lang="it-IT" altLang="it-IT"/>
          </a:p>
        </p:txBody>
      </p:sp>
      <p:pic>
        <p:nvPicPr>
          <p:cNvPr id="5" name="Immagine 4">
            <a:extLst>
              <a:ext uri="{FF2B5EF4-FFF2-40B4-BE49-F238E27FC236}">
                <a16:creationId xmlns:a16="http://schemas.microsoft.com/office/drawing/2014/main" id="{67221126-4BF9-464C-B85C-A6E4873402E4}"/>
              </a:ext>
            </a:extLst>
          </p:cNvPr>
          <p:cNvPicPr>
            <a:picLocks noChangeAspect="1"/>
          </p:cNvPicPr>
          <p:nvPr/>
        </p:nvPicPr>
        <p:blipFill>
          <a:blip r:embed="rId2"/>
          <a:stretch>
            <a:fillRect/>
          </a:stretch>
        </p:blipFill>
        <p:spPr>
          <a:xfrm>
            <a:off x="0" y="346713"/>
            <a:ext cx="9144000" cy="6045306"/>
          </a:xfrm>
          <a:prstGeom prst="rect">
            <a:avLst/>
          </a:prstGeom>
        </p:spPr>
      </p:pic>
    </p:spTree>
    <p:extLst>
      <p:ext uri="{BB962C8B-B14F-4D97-AF65-F5344CB8AC3E}">
        <p14:creationId xmlns:p14="http://schemas.microsoft.com/office/powerpoint/2010/main" val="507138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91D0F8F-068F-5E44-B00A-D725E76B1F02}"/>
              </a:ext>
            </a:extLst>
          </p:cNvPr>
          <p:cNvSpPr>
            <a:spLocks noGrp="1"/>
          </p:cNvSpPr>
          <p:nvPr>
            <p:ph type="sldNum" sz="quarter" idx="12"/>
          </p:nvPr>
        </p:nvSpPr>
        <p:spPr/>
        <p:txBody>
          <a:bodyPr/>
          <a:lstStyle/>
          <a:p>
            <a:pPr>
              <a:defRPr/>
            </a:pPr>
            <a:fld id="{ADFED0EF-BCCF-4847-8BD2-D00157E78173}" type="slidenum">
              <a:rPr lang="it-IT" altLang="it-IT" smtClean="0"/>
              <a:pPr>
                <a:defRPr/>
              </a:pPr>
              <a:t>28</a:t>
            </a:fld>
            <a:endParaRPr lang="it-IT" altLang="it-IT"/>
          </a:p>
        </p:txBody>
      </p:sp>
      <p:sp>
        <p:nvSpPr>
          <p:cNvPr id="4" name="Rettangolo 3">
            <a:extLst>
              <a:ext uri="{FF2B5EF4-FFF2-40B4-BE49-F238E27FC236}">
                <a16:creationId xmlns:a16="http://schemas.microsoft.com/office/drawing/2014/main" id="{08E4F3DC-9C43-2A48-A5FE-4B2A28A13BDE}"/>
              </a:ext>
            </a:extLst>
          </p:cNvPr>
          <p:cNvSpPr/>
          <p:nvPr/>
        </p:nvSpPr>
        <p:spPr>
          <a:xfrm>
            <a:off x="343201" y="185207"/>
            <a:ext cx="8681987" cy="646331"/>
          </a:xfrm>
          <a:prstGeom prst="rect">
            <a:avLst/>
          </a:prstGeom>
        </p:spPr>
        <p:txBody>
          <a:bodyPr wrap="square">
            <a:spAutoFit/>
          </a:bodyPr>
          <a:lstStyle/>
          <a:p>
            <a:pPr algn="ctr" eaLnBrk="1" hangingPunct="1"/>
            <a:r>
              <a:rPr lang="it-IT" altLang="it-IT" sz="3600" b="1" dirty="0">
                <a:solidFill>
                  <a:srgbClr val="FF0000"/>
                </a:solidFill>
              </a:rPr>
              <a:t>Componente a conguaglio dei costi fissi (a-2)</a:t>
            </a:r>
          </a:p>
        </p:txBody>
      </p:sp>
      <p:sp>
        <p:nvSpPr>
          <p:cNvPr id="15" name="Rettangolo 14">
            <a:extLst>
              <a:ext uri="{FF2B5EF4-FFF2-40B4-BE49-F238E27FC236}">
                <a16:creationId xmlns:a16="http://schemas.microsoft.com/office/drawing/2014/main" id="{FA7470F8-14CE-864A-BF8E-4DD5211DEDB7}"/>
              </a:ext>
            </a:extLst>
          </p:cNvPr>
          <p:cNvSpPr/>
          <p:nvPr/>
        </p:nvSpPr>
        <p:spPr>
          <a:xfrm>
            <a:off x="2673567" y="1021508"/>
            <a:ext cx="2010627" cy="646331"/>
          </a:xfrm>
          <a:prstGeom prst="rect">
            <a:avLst/>
          </a:prstGeom>
        </p:spPr>
        <p:txBody>
          <a:bodyPr wrap="square">
            <a:spAutoFit/>
          </a:bodyPr>
          <a:lstStyle/>
          <a:p>
            <a:r>
              <a:rPr lang="it-IT" sz="1200" dirty="0">
                <a:latin typeface="Helvetica" pitchFamily="2" charset="0"/>
              </a:rPr>
              <a:t>costo relativo alle attività di spazzamento e di lavaggio riferito all’anno (a-2)</a:t>
            </a:r>
            <a:endParaRPr lang="it-IT" sz="1200" dirty="0">
              <a:effectLst/>
              <a:latin typeface="Helvetica" pitchFamily="2" charset="0"/>
            </a:endParaRPr>
          </a:p>
        </p:txBody>
      </p:sp>
      <p:sp>
        <p:nvSpPr>
          <p:cNvPr id="16" name="Rettangolo 15">
            <a:extLst>
              <a:ext uri="{FF2B5EF4-FFF2-40B4-BE49-F238E27FC236}">
                <a16:creationId xmlns:a16="http://schemas.microsoft.com/office/drawing/2014/main" id="{1AAAAF57-929B-294C-9777-075ADE0F1382}"/>
              </a:ext>
            </a:extLst>
          </p:cNvPr>
          <p:cNvSpPr/>
          <p:nvPr/>
        </p:nvSpPr>
        <p:spPr>
          <a:xfrm>
            <a:off x="6553200" y="897854"/>
            <a:ext cx="1981200" cy="646331"/>
          </a:xfrm>
          <a:prstGeom prst="rect">
            <a:avLst/>
          </a:prstGeom>
        </p:spPr>
        <p:txBody>
          <a:bodyPr wrap="square">
            <a:spAutoFit/>
          </a:bodyPr>
          <a:lstStyle/>
          <a:p>
            <a:r>
              <a:rPr lang="it-IT" sz="1200" dirty="0">
                <a:latin typeface="Helvetica" pitchFamily="2" charset="0"/>
              </a:rPr>
              <a:t>costo di raccolta differenziata per materiale riferito all’anno (a-2);</a:t>
            </a:r>
            <a:endParaRPr lang="it-IT" sz="1200" dirty="0">
              <a:effectLst/>
              <a:latin typeface="Helvetica" pitchFamily="2" charset="0"/>
            </a:endParaRPr>
          </a:p>
        </p:txBody>
      </p:sp>
      <p:sp>
        <p:nvSpPr>
          <p:cNvPr id="20" name="Rettangolo 19">
            <a:extLst>
              <a:ext uri="{FF2B5EF4-FFF2-40B4-BE49-F238E27FC236}">
                <a16:creationId xmlns:a16="http://schemas.microsoft.com/office/drawing/2014/main" id="{04BD1BD7-656E-BA44-9F27-3F064BDF52AA}"/>
              </a:ext>
            </a:extLst>
          </p:cNvPr>
          <p:cNvSpPr/>
          <p:nvPr/>
        </p:nvSpPr>
        <p:spPr>
          <a:xfrm>
            <a:off x="343201" y="2806352"/>
            <a:ext cx="8681987" cy="2554545"/>
          </a:xfrm>
          <a:prstGeom prst="rect">
            <a:avLst/>
          </a:prstGeom>
        </p:spPr>
        <p:txBody>
          <a:bodyPr wrap="square">
            <a:spAutoFit/>
          </a:bodyPr>
          <a:lstStyle/>
          <a:p>
            <a:r>
              <a:rPr lang="it-IT" sz="1600" dirty="0">
                <a:latin typeface="Helvetica" pitchFamily="2" charset="0"/>
              </a:rPr>
              <a:t>i costi comuni, riferiti all’anno (a-2), che, con riferimento alla componente 𝐶𝑂𝐴𝐿,𝑎−2, ricomprende, oltre a quanto precisato al comma 9.1, anche le seguenti voci:</a:t>
            </a:r>
          </a:p>
          <a:p>
            <a:r>
              <a:rPr lang="it-IT" sz="1600" dirty="0">
                <a:latin typeface="Helvetica" pitchFamily="2" charset="0"/>
              </a:rPr>
              <a:t>- </a:t>
            </a:r>
            <a:r>
              <a:rPr lang="it-IT" sz="1600" dirty="0">
                <a:solidFill>
                  <a:srgbClr val="F0883F"/>
                </a:solidFill>
                <a:latin typeface="Helvetica" pitchFamily="2" charset="0"/>
              </a:rPr>
              <a:t>i conguagli/recuperi pregressi già deliberati </a:t>
            </a:r>
            <a:r>
              <a:rPr lang="it-IT" sz="1600" dirty="0">
                <a:latin typeface="Helvetica" pitchFamily="2" charset="0"/>
              </a:rPr>
              <a:t>al 31 dicembre 2017, nonché quelli riferiti al recupero della remunerazione del capitale calcolata – tenuto conto del tasso di remunerazione (𝑟2018) di cui all’Allegato 1 del </a:t>
            </a:r>
            <a:r>
              <a:rPr lang="it-IT" sz="1600" dirty="0" err="1">
                <a:latin typeface="Helvetica" pitchFamily="2" charset="0"/>
              </a:rPr>
              <a:t>d.P.R.</a:t>
            </a:r>
            <a:r>
              <a:rPr lang="it-IT" sz="1600" dirty="0">
                <a:latin typeface="Helvetica" pitchFamily="2" charset="0"/>
              </a:rPr>
              <a:t> n. 158/99 - sulla base dello scostamento ex post tra gli investimenti realizzati nell’anno 2017 e gli investimenti programmati per la medesima annualità;</a:t>
            </a:r>
          </a:p>
          <a:p>
            <a:r>
              <a:rPr lang="it-IT" sz="1600" dirty="0">
                <a:latin typeface="Helvetica" pitchFamily="2" charset="0"/>
              </a:rPr>
              <a:t>- </a:t>
            </a:r>
            <a:r>
              <a:rPr lang="it-IT" sz="1600" dirty="0">
                <a:solidFill>
                  <a:srgbClr val="F0883F"/>
                </a:solidFill>
                <a:latin typeface="Helvetica" pitchFamily="2" charset="0"/>
              </a:rPr>
              <a:t>gli importi per meccanismi di premio/penalità relativi al 2018 già in vigore al 31 dicembre 2017</a:t>
            </a:r>
            <a:r>
              <a:rPr lang="it-IT" sz="1600" dirty="0">
                <a:latin typeface="Helvetica" pitchFamily="2" charset="0"/>
              </a:rPr>
              <a:t>; è consentito il recupero delle partite pregresse nel caso in cui la loro quantificazione abbia già trovato una giustificazione formale da parte dell’Ente Locale competente;</a:t>
            </a:r>
            <a:endParaRPr lang="it-IT" sz="1600" dirty="0">
              <a:effectLst/>
              <a:latin typeface="Helvetica" pitchFamily="2" charset="0"/>
            </a:endParaRPr>
          </a:p>
        </p:txBody>
      </p:sp>
      <p:sp>
        <p:nvSpPr>
          <p:cNvPr id="24" name="Rettangolo 23">
            <a:extLst>
              <a:ext uri="{FF2B5EF4-FFF2-40B4-BE49-F238E27FC236}">
                <a16:creationId xmlns:a16="http://schemas.microsoft.com/office/drawing/2014/main" id="{C06B2D95-F5E7-A84E-961F-29242047256A}"/>
              </a:ext>
            </a:extLst>
          </p:cNvPr>
          <p:cNvSpPr/>
          <p:nvPr/>
        </p:nvSpPr>
        <p:spPr>
          <a:xfrm>
            <a:off x="7418297" y="5720980"/>
            <a:ext cx="1593706" cy="646331"/>
          </a:xfrm>
          <a:prstGeom prst="rect">
            <a:avLst/>
          </a:prstGeom>
        </p:spPr>
        <p:txBody>
          <a:bodyPr wrap="none">
            <a:spAutoFit/>
          </a:bodyPr>
          <a:lstStyle/>
          <a:p>
            <a:r>
              <a:rPr lang="it-IT" dirty="0">
                <a:latin typeface="Helvetica" pitchFamily="2" charset="0"/>
              </a:rPr>
              <a:t>𝐼</a:t>
            </a:r>
            <a:r>
              <a:rPr lang="it-IT" baseline="30000" dirty="0">
                <a:latin typeface="Helvetica" pitchFamily="2" charset="0"/>
              </a:rPr>
              <a:t>2018</a:t>
            </a:r>
            <a:r>
              <a:rPr lang="it-IT" dirty="0">
                <a:latin typeface="Helvetica" pitchFamily="2" charset="0"/>
              </a:rPr>
              <a:t> = 0,70% </a:t>
            </a:r>
          </a:p>
          <a:p>
            <a:r>
              <a:rPr lang="it-IT" dirty="0">
                <a:latin typeface="Helvetica" pitchFamily="2" charset="0"/>
              </a:rPr>
              <a:t>𝐼</a:t>
            </a:r>
            <a:r>
              <a:rPr lang="it-IT" baseline="30000" dirty="0">
                <a:latin typeface="Helvetica" pitchFamily="2" charset="0"/>
              </a:rPr>
              <a:t>2019</a:t>
            </a:r>
            <a:r>
              <a:rPr lang="it-IT" dirty="0">
                <a:latin typeface="Helvetica" pitchFamily="2" charset="0"/>
              </a:rPr>
              <a:t> = 0,90%.</a:t>
            </a:r>
            <a:endParaRPr lang="it-IT" dirty="0">
              <a:effectLst/>
              <a:latin typeface="Helvetica" pitchFamily="2" charset="0"/>
            </a:endParaRPr>
          </a:p>
        </p:txBody>
      </p:sp>
      <p:sp>
        <p:nvSpPr>
          <p:cNvPr id="25" name="Rettangolo 24">
            <a:extLst>
              <a:ext uri="{FF2B5EF4-FFF2-40B4-BE49-F238E27FC236}">
                <a16:creationId xmlns:a16="http://schemas.microsoft.com/office/drawing/2014/main" id="{E1E6BD94-EF81-0F42-A370-360AE7CB2D2D}"/>
              </a:ext>
            </a:extLst>
          </p:cNvPr>
          <p:cNvSpPr/>
          <p:nvPr/>
        </p:nvSpPr>
        <p:spPr>
          <a:xfrm>
            <a:off x="240600" y="5521146"/>
            <a:ext cx="6915064" cy="1200329"/>
          </a:xfrm>
          <a:prstGeom prst="rect">
            <a:avLst/>
          </a:prstGeom>
        </p:spPr>
        <p:txBody>
          <a:bodyPr wrap="square">
            <a:spAutoFit/>
          </a:bodyPr>
          <a:lstStyle/>
          <a:p>
            <a:r>
              <a:rPr lang="it-IT" dirty="0">
                <a:latin typeface="Helvetica" pitchFamily="2" charset="0"/>
              </a:rPr>
              <a:t>costi efficienti di esercizio e di investimento riconosciuti per gli anni 2018 e 2019 per il servizio integrato di gestione dei RU sono determinati a partire da quelli effettivi rilevati nell’anno di riferimento, vale a dire l’anno 2017</a:t>
            </a:r>
            <a:endParaRPr lang="it-IT" dirty="0">
              <a:effectLst/>
              <a:latin typeface="Helvetica" pitchFamily="2" charset="0"/>
            </a:endParaRPr>
          </a:p>
        </p:txBody>
      </p:sp>
      <p:sp>
        <p:nvSpPr>
          <p:cNvPr id="26" name="Rettangolo con angoli arrotondati 11">
            <a:extLst>
              <a:ext uri="{FF2B5EF4-FFF2-40B4-BE49-F238E27FC236}">
                <a16:creationId xmlns:a16="http://schemas.microsoft.com/office/drawing/2014/main" id="{1A31FFCE-83C8-774E-9370-15877C40DDE1}"/>
              </a:ext>
            </a:extLst>
          </p:cNvPr>
          <p:cNvSpPr/>
          <p:nvPr/>
        </p:nvSpPr>
        <p:spPr>
          <a:xfrm>
            <a:off x="150696" y="5521146"/>
            <a:ext cx="7068027" cy="128531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Rettangolo con angoli arrotondati 11">
            <a:extLst>
              <a:ext uri="{FF2B5EF4-FFF2-40B4-BE49-F238E27FC236}">
                <a16:creationId xmlns:a16="http://schemas.microsoft.com/office/drawing/2014/main" id="{1CB8291C-8344-FA4C-B81E-37AC2619250C}"/>
              </a:ext>
            </a:extLst>
          </p:cNvPr>
          <p:cNvSpPr/>
          <p:nvPr/>
        </p:nvSpPr>
        <p:spPr>
          <a:xfrm>
            <a:off x="7385625" y="5693025"/>
            <a:ext cx="1680380" cy="67428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9" name="Immagine 8">
            <a:extLst>
              <a:ext uri="{FF2B5EF4-FFF2-40B4-BE49-F238E27FC236}">
                <a16:creationId xmlns:a16="http://schemas.microsoft.com/office/drawing/2014/main" id="{D53FC44C-9F67-3B4F-BCD5-D4EE8A26A35D}"/>
              </a:ext>
            </a:extLst>
          </p:cNvPr>
          <p:cNvPicPr>
            <a:picLocks noChangeAspect="1"/>
          </p:cNvPicPr>
          <p:nvPr/>
        </p:nvPicPr>
        <p:blipFill>
          <a:blip r:embed="rId3"/>
          <a:stretch>
            <a:fillRect/>
          </a:stretch>
        </p:blipFill>
        <p:spPr>
          <a:xfrm>
            <a:off x="343201" y="1563222"/>
            <a:ext cx="7937500" cy="1295400"/>
          </a:xfrm>
          <a:prstGeom prst="rect">
            <a:avLst/>
          </a:prstGeom>
        </p:spPr>
      </p:pic>
      <p:cxnSp>
        <p:nvCxnSpPr>
          <p:cNvPr id="10" name="Connettore 2 9">
            <a:extLst>
              <a:ext uri="{FF2B5EF4-FFF2-40B4-BE49-F238E27FC236}">
                <a16:creationId xmlns:a16="http://schemas.microsoft.com/office/drawing/2014/main" id="{2CD81755-FC29-354A-84C4-ED631ECD6B0D}"/>
              </a:ext>
            </a:extLst>
          </p:cNvPr>
          <p:cNvCxnSpPr>
            <a:cxnSpLocks/>
          </p:cNvCxnSpPr>
          <p:nvPr/>
        </p:nvCxnSpPr>
        <p:spPr>
          <a:xfrm flipV="1">
            <a:off x="7262061" y="1645718"/>
            <a:ext cx="0" cy="394076"/>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C1F7547F-61F1-794D-93B2-7253986FE78F}"/>
              </a:ext>
            </a:extLst>
          </p:cNvPr>
          <p:cNvCxnSpPr>
            <a:cxnSpLocks/>
          </p:cNvCxnSpPr>
          <p:nvPr/>
        </p:nvCxnSpPr>
        <p:spPr>
          <a:xfrm flipV="1">
            <a:off x="3533975" y="1733107"/>
            <a:ext cx="0" cy="47781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DC9EE19B-494A-174A-94A2-629911217237}"/>
              </a:ext>
            </a:extLst>
          </p:cNvPr>
          <p:cNvCxnSpPr>
            <a:cxnSpLocks/>
          </p:cNvCxnSpPr>
          <p:nvPr/>
        </p:nvCxnSpPr>
        <p:spPr>
          <a:xfrm>
            <a:off x="5287167" y="2310410"/>
            <a:ext cx="0" cy="33709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Rettangolo con angoli arrotondati 11">
            <a:extLst>
              <a:ext uri="{FF2B5EF4-FFF2-40B4-BE49-F238E27FC236}">
                <a16:creationId xmlns:a16="http://schemas.microsoft.com/office/drawing/2014/main" id="{ED4C07C7-BB7A-1B43-84C5-C8003F1733AC}"/>
              </a:ext>
            </a:extLst>
          </p:cNvPr>
          <p:cNvSpPr/>
          <p:nvPr/>
        </p:nvSpPr>
        <p:spPr>
          <a:xfrm>
            <a:off x="208447" y="2751357"/>
            <a:ext cx="8816741" cy="260953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0" name="Rettangolo con angoli arrotondati 11">
            <a:extLst>
              <a:ext uri="{FF2B5EF4-FFF2-40B4-BE49-F238E27FC236}">
                <a16:creationId xmlns:a16="http://schemas.microsoft.com/office/drawing/2014/main" id="{79372633-7EA1-EC4A-881A-9417DDC8EAE1}"/>
              </a:ext>
            </a:extLst>
          </p:cNvPr>
          <p:cNvSpPr/>
          <p:nvPr/>
        </p:nvSpPr>
        <p:spPr>
          <a:xfrm>
            <a:off x="2673567" y="998253"/>
            <a:ext cx="2049130" cy="67428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1" name="Rettangolo con angoli arrotondati 11">
            <a:extLst>
              <a:ext uri="{FF2B5EF4-FFF2-40B4-BE49-F238E27FC236}">
                <a16:creationId xmlns:a16="http://schemas.microsoft.com/office/drawing/2014/main" id="{4CF3616B-5619-264F-8D59-E109F976AC57}"/>
              </a:ext>
            </a:extLst>
          </p:cNvPr>
          <p:cNvSpPr/>
          <p:nvPr/>
        </p:nvSpPr>
        <p:spPr>
          <a:xfrm>
            <a:off x="6366325" y="898571"/>
            <a:ext cx="2049130" cy="674286"/>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341223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a:extLst>
              <a:ext uri="{FF2B5EF4-FFF2-40B4-BE49-F238E27FC236}">
                <a16:creationId xmlns:a16="http://schemas.microsoft.com/office/drawing/2014/main" id="{F80D5975-7E14-714F-B5F0-7FBB71D2D0F7}"/>
              </a:ext>
            </a:extLst>
          </p:cNvPr>
          <p:cNvSpPr>
            <a:spLocks noGrp="1"/>
          </p:cNvSpPr>
          <p:nvPr>
            <p:ph type="title"/>
          </p:nvPr>
        </p:nvSpPr>
        <p:spPr/>
        <p:txBody>
          <a:bodyPr/>
          <a:lstStyle/>
          <a:p>
            <a:endParaRPr lang="it-IT" altLang="it-IT"/>
          </a:p>
        </p:txBody>
      </p:sp>
      <p:sp>
        <p:nvSpPr>
          <p:cNvPr id="31747" name="Segnaposto contenuto 2">
            <a:extLst>
              <a:ext uri="{FF2B5EF4-FFF2-40B4-BE49-F238E27FC236}">
                <a16:creationId xmlns:a16="http://schemas.microsoft.com/office/drawing/2014/main" id="{854EB4EE-D1F9-9F47-B555-B564AC3B70BB}"/>
              </a:ext>
            </a:extLst>
          </p:cNvPr>
          <p:cNvSpPr>
            <a:spLocks noGrp="1"/>
          </p:cNvSpPr>
          <p:nvPr>
            <p:ph idx="1"/>
          </p:nvPr>
        </p:nvSpPr>
        <p:spPr/>
        <p:txBody>
          <a:bodyPr/>
          <a:lstStyle/>
          <a:p>
            <a:endParaRPr lang="it-IT" altLang="it-IT"/>
          </a:p>
        </p:txBody>
      </p:sp>
      <p:pic>
        <p:nvPicPr>
          <p:cNvPr id="31748" name="Immagine 8">
            <a:extLst>
              <a:ext uri="{FF2B5EF4-FFF2-40B4-BE49-F238E27FC236}">
                <a16:creationId xmlns:a16="http://schemas.microsoft.com/office/drawing/2014/main" id="{D967C34F-5EE0-1240-A116-07C57A44E8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egnaposto contenuto 1">
            <a:extLst>
              <a:ext uri="{FF2B5EF4-FFF2-40B4-BE49-F238E27FC236}">
                <a16:creationId xmlns:a16="http://schemas.microsoft.com/office/drawing/2014/main" id="{FB428C01-0967-EB47-BA52-35DA7803573C}"/>
              </a:ext>
            </a:extLst>
          </p:cNvPr>
          <p:cNvSpPr txBox="1">
            <a:spLocks/>
          </p:cNvSpPr>
          <p:nvPr/>
        </p:nvSpPr>
        <p:spPr bwMode="auto">
          <a:xfrm>
            <a:off x="457200" y="1219199"/>
            <a:ext cx="8229600" cy="525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27463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it-IT" altLang="it-IT" sz="2400" dirty="0"/>
              <a:t>Ai fini del calcolo dei costi efficienti relativi alle annualità 2018 e 2019 si considerano le seguenti semplificazioni:</a:t>
            </a:r>
          </a:p>
          <a:p>
            <a:pPr lvl="1">
              <a:buFont typeface="Arial" panose="020B0604020202020204" pitchFamily="34" charset="0"/>
              <a:buNone/>
            </a:pPr>
            <a:r>
              <a:rPr lang="it-IT" altLang="it-IT" sz="2400" dirty="0"/>
              <a:t>a) qualora siano intervenuti </a:t>
            </a:r>
            <a:r>
              <a:rPr lang="it-IT" altLang="it-IT" sz="2400" dirty="0">
                <a:solidFill>
                  <a:srgbClr val="FF0000"/>
                </a:solidFill>
              </a:rPr>
              <a:t>avvicendamenti gestionali</a:t>
            </a:r>
            <a:r>
              <a:rPr lang="it-IT" altLang="it-IT" sz="2400" dirty="0"/>
              <a:t>, il calcolo viene effettuato con riferimento al periodo di operatività del gestore a partire dal primo bilancio disponibile;</a:t>
            </a:r>
          </a:p>
          <a:p>
            <a:pPr lvl="1">
              <a:buFont typeface="Arial" panose="020B0604020202020204" pitchFamily="34" charset="0"/>
              <a:buNone/>
            </a:pPr>
            <a:r>
              <a:rPr lang="it-IT" altLang="it-IT" sz="2400" dirty="0"/>
              <a:t>b) qualora si sia verificato </a:t>
            </a:r>
            <a:r>
              <a:rPr lang="it-IT" altLang="it-IT" sz="2400" dirty="0">
                <a:solidFill>
                  <a:srgbClr val="FF0000"/>
                </a:solidFill>
              </a:rPr>
              <a:t>il passaggio a sistemi di tariffazione puntuale</a:t>
            </a:r>
            <a:r>
              <a:rPr lang="it-IT" altLang="it-IT" sz="2400" dirty="0"/>
              <a:t>, ovvero lo stesso sia previsto a partire dal 2020, l’applicazione della metodologia assume rilievo unicamente per la determinazione del valore massimo dei costi da riconoscere alla gestione;</a:t>
            </a:r>
          </a:p>
          <a:p>
            <a:pPr lvl="1">
              <a:buFont typeface="Arial" panose="020B0604020202020204" pitchFamily="34" charset="0"/>
              <a:buNone/>
            </a:pPr>
            <a:r>
              <a:rPr lang="it-IT" altLang="it-IT" sz="2400" dirty="0"/>
              <a:t>c) nei casi in cui </a:t>
            </a:r>
            <a:r>
              <a:rPr lang="it-IT" altLang="it-IT" sz="2400" dirty="0">
                <a:solidFill>
                  <a:srgbClr val="FF0000"/>
                </a:solidFill>
              </a:rPr>
              <a:t>non sia possibile procedere alla stratificazione delle immobilizzazioni</a:t>
            </a:r>
            <a:r>
              <a:rPr lang="it-IT" altLang="it-IT" sz="2400" dirty="0"/>
              <a:t>, si applica quanto previsto ai commi 11.3 e 11.4.</a:t>
            </a:r>
          </a:p>
        </p:txBody>
      </p:sp>
      <p:sp>
        <p:nvSpPr>
          <p:cNvPr id="31750" name="Titolo 2">
            <a:extLst>
              <a:ext uri="{FF2B5EF4-FFF2-40B4-BE49-F238E27FC236}">
                <a16:creationId xmlns:a16="http://schemas.microsoft.com/office/drawing/2014/main" id="{CCCED560-9C1F-5549-A28E-3923B082D07B}"/>
              </a:ext>
            </a:extLst>
          </p:cNvPr>
          <p:cNvSpPr txBox="1">
            <a:spLocks/>
          </p:cNvSpPr>
          <p:nvPr/>
        </p:nvSpPr>
        <p:spPr bwMode="auto">
          <a:xfrm>
            <a:off x="457200" y="476250"/>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a:solidFill>
                  <a:srgbClr val="FF0000"/>
                </a:solidFill>
              </a:rPr>
              <a:t>Criteri di semplificazione</a:t>
            </a:r>
          </a:p>
        </p:txBody>
      </p:sp>
      <p:sp>
        <p:nvSpPr>
          <p:cNvPr id="2" name="Segnaposto numero diapositiva 1">
            <a:extLst>
              <a:ext uri="{FF2B5EF4-FFF2-40B4-BE49-F238E27FC236}">
                <a16:creationId xmlns:a16="http://schemas.microsoft.com/office/drawing/2014/main" id="{58B73A5E-8910-5C47-9E93-A4F07E3D8C2F}"/>
              </a:ext>
            </a:extLst>
          </p:cNvPr>
          <p:cNvSpPr>
            <a:spLocks noGrp="1"/>
          </p:cNvSpPr>
          <p:nvPr>
            <p:ph type="sldNum" sz="quarter" idx="12"/>
          </p:nvPr>
        </p:nvSpPr>
        <p:spPr/>
        <p:txBody>
          <a:bodyPr/>
          <a:lstStyle/>
          <a:p>
            <a:pPr>
              <a:defRPr/>
            </a:pPr>
            <a:fld id="{A6ACF98E-F2FE-7546-A4CF-A4AE329E291F}" type="slidenum">
              <a:rPr lang="it-IT" altLang="it-IT" smtClean="0"/>
              <a:pPr>
                <a:defRPr/>
              </a:pPr>
              <a:t>29</a:t>
            </a:fld>
            <a:endParaRPr lang="it-IT" alt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a:extLst>
              <a:ext uri="{FF2B5EF4-FFF2-40B4-BE49-F238E27FC236}">
                <a16:creationId xmlns:a16="http://schemas.microsoft.com/office/drawing/2014/main" id="{3E1A9C70-5E85-E04B-89C9-B5871DFBCF74}"/>
              </a:ext>
            </a:extLst>
          </p:cNvPr>
          <p:cNvSpPr>
            <a:spLocks noGrp="1"/>
          </p:cNvSpPr>
          <p:nvPr>
            <p:ph type="title"/>
          </p:nvPr>
        </p:nvSpPr>
        <p:spPr/>
        <p:txBody>
          <a:bodyPr/>
          <a:lstStyle/>
          <a:p>
            <a:endParaRPr lang="it-IT" altLang="it-IT"/>
          </a:p>
        </p:txBody>
      </p:sp>
      <p:sp>
        <p:nvSpPr>
          <p:cNvPr id="5123" name="Segnaposto contenuto 2">
            <a:extLst>
              <a:ext uri="{FF2B5EF4-FFF2-40B4-BE49-F238E27FC236}">
                <a16:creationId xmlns:a16="http://schemas.microsoft.com/office/drawing/2014/main" id="{A9242277-B12E-8A48-8D1B-B2101D0D136F}"/>
              </a:ext>
            </a:extLst>
          </p:cNvPr>
          <p:cNvSpPr>
            <a:spLocks noGrp="1"/>
          </p:cNvSpPr>
          <p:nvPr>
            <p:ph idx="1"/>
          </p:nvPr>
        </p:nvSpPr>
        <p:spPr/>
        <p:txBody>
          <a:bodyPr/>
          <a:lstStyle/>
          <a:p>
            <a:endParaRPr lang="it-IT" altLang="it-IT"/>
          </a:p>
        </p:txBody>
      </p:sp>
      <p:pic>
        <p:nvPicPr>
          <p:cNvPr id="5124" name="Immagine 8">
            <a:extLst>
              <a:ext uri="{FF2B5EF4-FFF2-40B4-BE49-F238E27FC236}">
                <a16:creationId xmlns:a16="http://schemas.microsoft.com/office/drawing/2014/main" id="{FA443E46-C821-5049-89C6-F884EEF336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contenuto 1">
            <a:extLst>
              <a:ext uri="{FF2B5EF4-FFF2-40B4-BE49-F238E27FC236}">
                <a16:creationId xmlns:a16="http://schemas.microsoft.com/office/drawing/2014/main" id="{64D1D415-7F47-4CA7-A279-66F06DE4A79F}"/>
              </a:ext>
            </a:extLst>
          </p:cNvPr>
          <p:cNvSpPr txBox="1">
            <a:spLocks/>
          </p:cNvSpPr>
          <p:nvPr/>
        </p:nvSpPr>
        <p:spPr bwMode="auto">
          <a:xfrm>
            <a:off x="287337" y="656682"/>
            <a:ext cx="8442325" cy="62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it-IT" dirty="0"/>
              <a:t>Scelta del tipo di prelievo (tari tributo, tariffa puntuale e tariffa corrispettiva)</a:t>
            </a:r>
          </a:p>
          <a:p>
            <a:pPr>
              <a:defRPr/>
            </a:pPr>
            <a:r>
              <a:rPr lang="it-IT" dirty="0"/>
              <a:t>Piano Finanziario</a:t>
            </a:r>
          </a:p>
          <a:p>
            <a:pPr lvl="1">
              <a:defRPr/>
            </a:pPr>
            <a:r>
              <a:rPr lang="it-IT" dirty="0"/>
              <a:t>Nuovi principi e regole da seguire </a:t>
            </a:r>
          </a:p>
          <a:p>
            <a:pPr lvl="1">
              <a:defRPr/>
            </a:pPr>
            <a:r>
              <a:rPr lang="it-IT" dirty="0"/>
              <a:t>Prescrizioni in ordine al contenuto</a:t>
            </a:r>
          </a:p>
          <a:p>
            <a:pPr lvl="1">
              <a:defRPr/>
            </a:pPr>
            <a:r>
              <a:rPr lang="it-IT" dirty="0"/>
              <a:t>raccolta dei dati, controllo e determinazione dei costi, schema tipo di piano finanziario e di relazione </a:t>
            </a:r>
            <a:r>
              <a:rPr lang="it-IT" dirty="0" err="1"/>
              <a:t>arera</a:t>
            </a:r>
            <a:endParaRPr lang="it-IT" dirty="0"/>
          </a:p>
          <a:p>
            <a:pPr marL="514350" indent="-457200">
              <a:defRPr/>
            </a:pPr>
            <a:r>
              <a:rPr lang="it-IT" sz="3000" dirty="0"/>
              <a:t>La trasparenza del servizio</a:t>
            </a:r>
          </a:p>
          <a:p>
            <a:pPr marL="547687" lvl="2">
              <a:spcBef>
                <a:spcPts val="600"/>
              </a:spcBef>
              <a:buClr>
                <a:schemeClr val="accent1"/>
              </a:buClr>
              <a:defRPr/>
            </a:pPr>
            <a:r>
              <a:rPr lang="it-IT" sz="2300" dirty="0"/>
              <a:t>Sito internet</a:t>
            </a:r>
          </a:p>
          <a:p>
            <a:pPr marL="547687" lvl="2">
              <a:spcBef>
                <a:spcPts val="600"/>
              </a:spcBef>
              <a:buClr>
                <a:schemeClr val="accent1"/>
              </a:buClr>
              <a:defRPr/>
            </a:pPr>
            <a:r>
              <a:rPr lang="it-IT" sz="2300" dirty="0"/>
              <a:t>Documenti di riscossione</a:t>
            </a:r>
          </a:p>
          <a:p>
            <a:pPr marL="0" indent="-230188">
              <a:defRPr/>
            </a:pPr>
            <a:r>
              <a:rPr lang="it-IT" dirty="0"/>
              <a:t>Il bonus sociale, I Fabbisogni standard, la </a:t>
            </a:r>
            <a:r>
              <a:rPr lang="it-IT" dirty="0" err="1"/>
              <a:t>Tefa</a:t>
            </a:r>
            <a:endParaRPr lang="it-IT" dirty="0"/>
          </a:p>
        </p:txBody>
      </p:sp>
      <p:sp>
        <p:nvSpPr>
          <p:cNvPr id="2" name="Segnaposto numero diapositiva 1">
            <a:extLst>
              <a:ext uri="{FF2B5EF4-FFF2-40B4-BE49-F238E27FC236}">
                <a16:creationId xmlns:a16="http://schemas.microsoft.com/office/drawing/2014/main" id="{9A7F0A88-B3AC-6342-BC92-CCA573D1F793}"/>
              </a:ext>
            </a:extLst>
          </p:cNvPr>
          <p:cNvSpPr>
            <a:spLocks noGrp="1"/>
          </p:cNvSpPr>
          <p:nvPr>
            <p:ph type="sldNum" sz="quarter" idx="12"/>
          </p:nvPr>
        </p:nvSpPr>
        <p:spPr/>
        <p:txBody>
          <a:bodyPr/>
          <a:lstStyle/>
          <a:p>
            <a:pPr>
              <a:defRPr/>
            </a:pPr>
            <a:fld id="{A6ACF98E-F2FE-7546-A4CF-A4AE329E291F}" type="slidenum">
              <a:rPr lang="it-IT" altLang="it-IT" smtClean="0"/>
              <a:pPr>
                <a:defRPr/>
              </a:pPr>
              <a:t>3</a:t>
            </a:fld>
            <a:endParaRPr lang="it-IT" altLang="it-IT"/>
          </a:p>
        </p:txBody>
      </p:sp>
      <p:sp>
        <p:nvSpPr>
          <p:cNvPr id="7" name="Titolo 2">
            <a:extLst>
              <a:ext uri="{FF2B5EF4-FFF2-40B4-BE49-F238E27FC236}">
                <a16:creationId xmlns:a16="http://schemas.microsoft.com/office/drawing/2014/main" id="{D9C23629-68B1-4CCB-BFD2-27ED2E4BAFC8}"/>
              </a:ext>
            </a:extLst>
          </p:cNvPr>
          <p:cNvSpPr txBox="1">
            <a:spLocks/>
          </p:cNvSpPr>
          <p:nvPr/>
        </p:nvSpPr>
        <p:spPr bwMode="auto">
          <a:xfrm>
            <a:off x="234950" y="369095"/>
            <a:ext cx="8256588" cy="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3600" dirty="0">
                <a:solidFill>
                  <a:srgbClr val="FF0000"/>
                </a:solidFill>
              </a:rPr>
              <a:t>LA TARI NEL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a:extLst>
              <a:ext uri="{FF2B5EF4-FFF2-40B4-BE49-F238E27FC236}">
                <a16:creationId xmlns:a16="http://schemas.microsoft.com/office/drawing/2014/main" id="{194B8217-A951-8049-A647-AD70A965F20A}"/>
              </a:ext>
            </a:extLst>
          </p:cNvPr>
          <p:cNvSpPr>
            <a:spLocks noGrp="1"/>
          </p:cNvSpPr>
          <p:nvPr>
            <p:ph type="title"/>
          </p:nvPr>
        </p:nvSpPr>
        <p:spPr/>
        <p:txBody>
          <a:bodyPr/>
          <a:lstStyle/>
          <a:p>
            <a:endParaRPr lang="it-IT" altLang="it-IT"/>
          </a:p>
        </p:txBody>
      </p:sp>
      <p:sp>
        <p:nvSpPr>
          <p:cNvPr id="19459" name="Segnaposto contenuto 2">
            <a:extLst>
              <a:ext uri="{FF2B5EF4-FFF2-40B4-BE49-F238E27FC236}">
                <a16:creationId xmlns:a16="http://schemas.microsoft.com/office/drawing/2014/main" id="{99AA9AFB-36AC-4A4F-91E0-3741FF8E5775}"/>
              </a:ext>
            </a:extLst>
          </p:cNvPr>
          <p:cNvSpPr>
            <a:spLocks noGrp="1"/>
          </p:cNvSpPr>
          <p:nvPr>
            <p:ph idx="1"/>
          </p:nvPr>
        </p:nvSpPr>
        <p:spPr/>
        <p:txBody>
          <a:bodyPr/>
          <a:lstStyle/>
          <a:p>
            <a:endParaRPr lang="it-IT" altLang="it-IT"/>
          </a:p>
        </p:txBody>
      </p:sp>
      <p:pic>
        <p:nvPicPr>
          <p:cNvPr id="19460" name="Immagine 8">
            <a:extLst>
              <a:ext uri="{FF2B5EF4-FFF2-40B4-BE49-F238E27FC236}">
                <a16:creationId xmlns:a16="http://schemas.microsoft.com/office/drawing/2014/main" id="{AB7FF4A4-8D33-A042-92AE-2B6EFAF31A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5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itolo 2">
            <a:extLst>
              <a:ext uri="{FF2B5EF4-FFF2-40B4-BE49-F238E27FC236}">
                <a16:creationId xmlns:a16="http://schemas.microsoft.com/office/drawing/2014/main" id="{6D4EBD67-A90B-ED47-8E29-3FE4C80D77A1}"/>
              </a:ext>
            </a:extLst>
          </p:cNvPr>
          <p:cNvSpPr txBox="1">
            <a:spLocks/>
          </p:cNvSpPr>
          <p:nvPr/>
        </p:nvSpPr>
        <p:spPr bwMode="auto">
          <a:xfrm>
            <a:off x="4456069" y="355534"/>
            <a:ext cx="488892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3800" b="1" dirty="0">
                <a:solidFill>
                  <a:srgbClr val="FF0000"/>
                </a:solidFill>
              </a:rPr>
              <a:t>Limite di </a:t>
            </a:r>
          </a:p>
          <a:p>
            <a:pPr algn="ctr">
              <a:spcBef>
                <a:spcPct val="0"/>
              </a:spcBef>
              <a:buFontTx/>
              <a:buNone/>
            </a:pPr>
            <a:r>
              <a:rPr lang="it-IT" altLang="it-IT" sz="3800" b="1" dirty="0">
                <a:solidFill>
                  <a:srgbClr val="FF0000"/>
                </a:solidFill>
              </a:rPr>
              <a:t>crescita ∑ </a:t>
            </a:r>
            <a:r>
              <a:rPr lang="it-IT" altLang="it-IT" sz="4000" b="1" dirty="0">
                <a:solidFill>
                  <a:srgbClr val="FF0000"/>
                </a:solidFill>
              </a:rPr>
              <a:t>T</a:t>
            </a:r>
            <a:r>
              <a:rPr lang="it-IT" altLang="it-IT" sz="3800" b="1" baseline="-25000" dirty="0">
                <a:solidFill>
                  <a:srgbClr val="FF0000"/>
                </a:solidFill>
              </a:rPr>
              <a:t>a</a:t>
            </a:r>
            <a:endParaRPr lang="it-IT" altLang="it-IT" sz="3800" baseline="-25000" dirty="0">
              <a:solidFill>
                <a:srgbClr val="FF0000"/>
              </a:solidFill>
            </a:endParaRPr>
          </a:p>
        </p:txBody>
      </p:sp>
      <p:pic>
        <p:nvPicPr>
          <p:cNvPr id="19462" name="Immagine 5">
            <a:extLst>
              <a:ext uri="{FF2B5EF4-FFF2-40B4-BE49-F238E27FC236}">
                <a16:creationId xmlns:a16="http://schemas.microsoft.com/office/drawing/2014/main" id="{08567D1A-7B0C-2549-A806-96A03A1613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21" t="-1399" b="2875"/>
          <a:stretch/>
        </p:blipFill>
        <p:spPr bwMode="auto">
          <a:xfrm>
            <a:off x="2732046" y="1369551"/>
            <a:ext cx="6371334" cy="524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B36072B7-AE46-4642-B7B2-A8C64E07DC80}"/>
              </a:ext>
            </a:extLst>
          </p:cNvPr>
          <p:cNvSpPr>
            <a:spLocks noGrp="1"/>
          </p:cNvSpPr>
          <p:nvPr>
            <p:ph type="sldNum" sz="quarter" idx="12"/>
          </p:nvPr>
        </p:nvSpPr>
        <p:spPr/>
        <p:txBody>
          <a:bodyPr/>
          <a:lstStyle/>
          <a:p>
            <a:pPr>
              <a:defRPr/>
            </a:pPr>
            <a:fld id="{A6ACF98E-F2FE-7546-A4CF-A4AE329E291F}" type="slidenum">
              <a:rPr lang="it-IT" altLang="it-IT" smtClean="0"/>
              <a:pPr>
                <a:defRPr/>
              </a:pPr>
              <a:t>30</a:t>
            </a:fld>
            <a:endParaRPr lang="it-IT" altLang="it-IT"/>
          </a:p>
        </p:txBody>
      </p:sp>
      <p:pic>
        <p:nvPicPr>
          <p:cNvPr id="8" name="Immagine 5">
            <a:extLst>
              <a:ext uri="{FF2B5EF4-FFF2-40B4-BE49-F238E27FC236}">
                <a16:creationId xmlns:a16="http://schemas.microsoft.com/office/drawing/2014/main" id="{6B149409-C4A7-5648-8714-D99329D416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00" r="59780" b="66036"/>
          <a:stretch/>
        </p:blipFill>
        <p:spPr bwMode="auto">
          <a:xfrm>
            <a:off x="219307" y="179368"/>
            <a:ext cx="4755462" cy="190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CAB26945-4134-8B4A-A1FF-9CFEDA5EFB10}"/>
              </a:ext>
            </a:extLst>
          </p:cNvPr>
          <p:cNvSpPr/>
          <p:nvPr/>
        </p:nvSpPr>
        <p:spPr>
          <a:xfrm>
            <a:off x="219307" y="1988459"/>
            <a:ext cx="3608680" cy="461665"/>
          </a:xfrm>
          <a:prstGeom prst="rect">
            <a:avLst/>
          </a:prstGeom>
          <a:solidFill>
            <a:schemeClr val="bg1">
              <a:lumMod val="95000"/>
            </a:schemeClr>
          </a:solidFill>
        </p:spPr>
        <p:txBody>
          <a:bodyPr wrap="none">
            <a:spAutoFit/>
          </a:bodyPr>
          <a:lstStyle/>
          <a:p>
            <a:r>
              <a:rPr lang="el-GR" sz="2400" dirty="0">
                <a:solidFill>
                  <a:srgbClr val="F0883F"/>
                </a:solidFill>
                <a:latin typeface="Helvetica" pitchFamily="2" charset="0"/>
              </a:rPr>
              <a:t>ρ</a:t>
            </a:r>
            <a:r>
              <a:rPr lang="el-GR" sz="2400" baseline="-25000" dirty="0">
                <a:solidFill>
                  <a:srgbClr val="F0883F"/>
                </a:solidFill>
                <a:latin typeface="Helvetica" pitchFamily="2" charset="0"/>
              </a:rPr>
              <a:t>𝒂</a:t>
            </a:r>
            <a:r>
              <a:rPr lang="el-GR" sz="2400" dirty="0">
                <a:solidFill>
                  <a:srgbClr val="F0883F"/>
                </a:solidFill>
                <a:latin typeface="Helvetica" pitchFamily="2" charset="0"/>
              </a:rPr>
              <a:t>=</a:t>
            </a:r>
            <a:r>
              <a:rPr lang="it-IT" sz="2400" dirty="0" err="1">
                <a:solidFill>
                  <a:srgbClr val="F0883F"/>
                </a:solidFill>
                <a:latin typeface="Helvetica" pitchFamily="2" charset="0"/>
              </a:rPr>
              <a:t>rpi</a:t>
            </a:r>
            <a:r>
              <a:rPr lang="it-IT" sz="2400" baseline="-25000" dirty="0">
                <a:solidFill>
                  <a:srgbClr val="F0883F"/>
                </a:solidFill>
                <a:latin typeface="Helvetica" pitchFamily="2" charset="0"/>
              </a:rPr>
              <a:t>𝒂</a:t>
            </a:r>
            <a:r>
              <a:rPr lang="it-IT" sz="2400" dirty="0">
                <a:solidFill>
                  <a:srgbClr val="F0883F"/>
                </a:solidFill>
                <a:latin typeface="Helvetica" pitchFamily="2" charset="0"/>
              </a:rPr>
              <a:t> − X</a:t>
            </a:r>
            <a:r>
              <a:rPr lang="it-IT" sz="2400" baseline="-25000" dirty="0">
                <a:solidFill>
                  <a:srgbClr val="F0883F"/>
                </a:solidFill>
                <a:latin typeface="Helvetica" pitchFamily="2" charset="0"/>
              </a:rPr>
              <a:t>𝒂</a:t>
            </a:r>
            <a:r>
              <a:rPr lang="it-IT" sz="2400" dirty="0">
                <a:solidFill>
                  <a:srgbClr val="F0883F"/>
                </a:solidFill>
                <a:latin typeface="Helvetica" pitchFamily="2" charset="0"/>
              </a:rPr>
              <a:t> + QL</a:t>
            </a:r>
            <a:r>
              <a:rPr lang="it-IT" sz="2400" baseline="-25000" dirty="0">
                <a:solidFill>
                  <a:srgbClr val="F0883F"/>
                </a:solidFill>
                <a:latin typeface="Helvetica" pitchFamily="2" charset="0"/>
              </a:rPr>
              <a:t>𝒂 </a:t>
            </a:r>
            <a:r>
              <a:rPr lang="it-IT" sz="2400" dirty="0">
                <a:solidFill>
                  <a:srgbClr val="F0883F"/>
                </a:solidFill>
                <a:latin typeface="Helvetica" pitchFamily="2" charset="0"/>
              </a:rPr>
              <a:t>+ PG</a:t>
            </a:r>
            <a:r>
              <a:rPr lang="it-IT" sz="2400" baseline="-25000" dirty="0">
                <a:solidFill>
                  <a:srgbClr val="F0883F"/>
                </a:solidFill>
                <a:latin typeface="Helvetica" pitchFamily="2" charset="0"/>
              </a:rPr>
              <a:t>𝒂</a:t>
            </a:r>
          </a:p>
        </p:txBody>
      </p:sp>
      <p:sp>
        <p:nvSpPr>
          <p:cNvPr id="5" name="Rettangolo 4">
            <a:extLst>
              <a:ext uri="{FF2B5EF4-FFF2-40B4-BE49-F238E27FC236}">
                <a16:creationId xmlns:a16="http://schemas.microsoft.com/office/drawing/2014/main" id="{C5830C56-B525-B84E-BCE3-D078CACD0013}"/>
              </a:ext>
            </a:extLst>
          </p:cNvPr>
          <p:cNvSpPr/>
          <p:nvPr/>
        </p:nvSpPr>
        <p:spPr>
          <a:xfrm>
            <a:off x="132795" y="2880852"/>
            <a:ext cx="2685764" cy="3647152"/>
          </a:xfrm>
          <a:prstGeom prst="rect">
            <a:avLst/>
          </a:prstGeom>
        </p:spPr>
        <p:txBody>
          <a:bodyPr wrap="square">
            <a:spAutoFit/>
          </a:bodyPr>
          <a:lstStyle/>
          <a:p>
            <a:pPr marL="285750" indent="-285750">
              <a:spcAft>
                <a:spcPts val="600"/>
              </a:spcAft>
              <a:buFont typeface="Wingdings" pitchFamily="2" charset="2"/>
              <a:buChar char="ü"/>
            </a:pPr>
            <a:r>
              <a:rPr lang="it-IT" dirty="0" err="1">
                <a:latin typeface="Helvetica" pitchFamily="2" charset="0"/>
              </a:rPr>
              <a:t>rpi</a:t>
            </a:r>
            <a:r>
              <a:rPr lang="it-IT" dirty="0">
                <a:latin typeface="Helvetica" pitchFamily="2" charset="0"/>
              </a:rPr>
              <a:t>𝒂 </a:t>
            </a:r>
            <a:r>
              <a:rPr lang="it-IT" dirty="0">
                <a:solidFill>
                  <a:srgbClr val="FFC000"/>
                </a:solidFill>
                <a:latin typeface="Helvetica" pitchFamily="2" charset="0"/>
              </a:rPr>
              <a:t>- </a:t>
            </a:r>
            <a:r>
              <a:rPr lang="it-IT" dirty="0">
                <a:solidFill>
                  <a:srgbClr val="F0883F"/>
                </a:solidFill>
                <a:latin typeface="Helvetica" pitchFamily="2" charset="0"/>
              </a:rPr>
              <a:t>tasso di inflazione </a:t>
            </a:r>
            <a:r>
              <a:rPr lang="it-IT" dirty="0" err="1">
                <a:solidFill>
                  <a:srgbClr val="F0883F"/>
                </a:solidFill>
                <a:latin typeface="Helvetica" pitchFamily="2" charset="0"/>
              </a:rPr>
              <a:t>progr</a:t>
            </a:r>
            <a:r>
              <a:rPr lang="it-IT" dirty="0">
                <a:solidFill>
                  <a:srgbClr val="F0883F"/>
                </a:solidFill>
                <a:latin typeface="Helvetica" pitchFamily="2" charset="0"/>
              </a:rPr>
              <a:t>. 1,7%</a:t>
            </a:r>
          </a:p>
          <a:p>
            <a:pPr marL="285750" indent="-285750">
              <a:spcAft>
                <a:spcPts val="600"/>
              </a:spcAft>
              <a:buFont typeface="Wingdings" pitchFamily="2" charset="2"/>
              <a:buChar char="ü"/>
            </a:pPr>
            <a:r>
              <a:rPr lang="it-IT" dirty="0">
                <a:latin typeface="Helvetica" pitchFamily="2" charset="0"/>
              </a:rPr>
              <a:t> X𝒂 </a:t>
            </a:r>
            <a:r>
              <a:rPr lang="it-IT" dirty="0">
                <a:solidFill>
                  <a:srgbClr val="FFC000"/>
                </a:solidFill>
                <a:latin typeface="Helvetica" pitchFamily="2" charset="0"/>
              </a:rPr>
              <a:t>- </a:t>
            </a:r>
            <a:r>
              <a:rPr lang="it-IT" dirty="0">
                <a:solidFill>
                  <a:srgbClr val="F0883F"/>
                </a:solidFill>
                <a:latin typeface="Helvetica" pitchFamily="2" charset="0"/>
              </a:rPr>
              <a:t>recupero della produttività (</a:t>
            </a:r>
            <a:r>
              <a:rPr lang="it-IT" dirty="0" err="1">
                <a:solidFill>
                  <a:srgbClr val="F0883F"/>
                </a:solidFill>
                <a:latin typeface="Helvetica" pitchFamily="2" charset="0"/>
              </a:rPr>
              <a:t>det</a:t>
            </a:r>
            <a:r>
              <a:rPr lang="it-IT" dirty="0">
                <a:solidFill>
                  <a:srgbClr val="F0883F"/>
                </a:solidFill>
                <a:latin typeface="Helvetica" pitchFamily="2" charset="0"/>
              </a:rPr>
              <a:t>. Ente tra 0,1% e 0,5%)</a:t>
            </a:r>
          </a:p>
          <a:p>
            <a:pPr marL="285750" indent="-285750">
              <a:spcAft>
                <a:spcPts val="600"/>
              </a:spcAft>
              <a:buFont typeface="Wingdings" pitchFamily="2" charset="2"/>
              <a:buChar char="ü"/>
            </a:pPr>
            <a:r>
              <a:rPr lang="it-IT" dirty="0">
                <a:latin typeface="Helvetica" pitchFamily="2" charset="0"/>
              </a:rPr>
              <a:t>QL𝒂 - </a:t>
            </a:r>
            <a:r>
              <a:rPr lang="it-IT" dirty="0">
                <a:solidFill>
                  <a:srgbClr val="F0883F"/>
                </a:solidFill>
                <a:latin typeface="Helvetica" pitchFamily="2" charset="0"/>
              </a:rPr>
              <a:t>miglioramento della qualità /caratteristiche prestazioni</a:t>
            </a:r>
          </a:p>
          <a:p>
            <a:pPr marL="285750" indent="-285750">
              <a:spcAft>
                <a:spcPts val="600"/>
              </a:spcAft>
              <a:buFont typeface="Wingdings" pitchFamily="2" charset="2"/>
              <a:buChar char="ü"/>
            </a:pPr>
            <a:r>
              <a:rPr lang="it-IT" dirty="0">
                <a:latin typeface="Helvetica" pitchFamily="2" charset="0"/>
              </a:rPr>
              <a:t>PG𝒂 </a:t>
            </a:r>
            <a:r>
              <a:rPr lang="it-IT" dirty="0">
                <a:solidFill>
                  <a:srgbClr val="FFC000"/>
                </a:solidFill>
                <a:latin typeface="Helvetica" pitchFamily="2" charset="0"/>
              </a:rPr>
              <a:t>- </a:t>
            </a:r>
            <a:r>
              <a:rPr lang="it-IT" dirty="0">
                <a:solidFill>
                  <a:srgbClr val="F0883F"/>
                </a:solidFill>
                <a:latin typeface="Helvetica" pitchFamily="2" charset="0"/>
              </a:rPr>
              <a:t>modifiche del perimetro gestionale (tecnici/operativi)</a:t>
            </a:r>
            <a:endParaRPr lang="it-IT" dirty="0">
              <a:solidFill>
                <a:srgbClr val="F0883F"/>
              </a:solidFill>
              <a:effectLst/>
              <a:latin typeface="Helvetica" pitchFamily="2" charset="0"/>
            </a:endParaRPr>
          </a:p>
        </p:txBody>
      </p:sp>
    </p:spTree>
    <p:extLst>
      <p:ext uri="{BB962C8B-B14F-4D97-AF65-F5344CB8AC3E}">
        <p14:creationId xmlns:p14="http://schemas.microsoft.com/office/powerpoint/2010/main" val="762123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5F826705-CE37-0E49-B686-2CCD7E36A148}"/>
              </a:ext>
            </a:extLst>
          </p:cNvPr>
          <p:cNvSpPr>
            <a:spLocks noGrp="1"/>
          </p:cNvSpPr>
          <p:nvPr>
            <p:ph type="title"/>
          </p:nvPr>
        </p:nvSpPr>
        <p:spPr/>
        <p:txBody>
          <a:bodyPr/>
          <a:lstStyle/>
          <a:p>
            <a:endParaRPr lang="it-IT" altLang="it-IT"/>
          </a:p>
        </p:txBody>
      </p:sp>
      <p:sp>
        <p:nvSpPr>
          <p:cNvPr id="21507" name="Segnaposto contenuto 2">
            <a:extLst>
              <a:ext uri="{FF2B5EF4-FFF2-40B4-BE49-F238E27FC236}">
                <a16:creationId xmlns:a16="http://schemas.microsoft.com/office/drawing/2014/main" id="{FBD1BB0E-2224-BF49-8C94-F993BFE0105E}"/>
              </a:ext>
            </a:extLst>
          </p:cNvPr>
          <p:cNvSpPr>
            <a:spLocks noGrp="1"/>
          </p:cNvSpPr>
          <p:nvPr>
            <p:ph idx="1"/>
          </p:nvPr>
        </p:nvSpPr>
        <p:spPr/>
        <p:txBody>
          <a:bodyPr/>
          <a:lstStyle/>
          <a:p>
            <a:endParaRPr lang="it-IT" altLang="it-IT"/>
          </a:p>
        </p:txBody>
      </p:sp>
      <p:pic>
        <p:nvPicPr>
          <p:cNvPr id="21508" name="Immagine 8">
            <a:extLst>
              <a:ext uri="{FF2B5EF4-FFF2-40B4-BE49-F238E27FC236}">
                <a16:creationId xmlns:a16="http://schemas.microsoft.com/office/drawing/2014/main" id="{BB888154-3F46-584D-96F7-79FE0F7247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contenuto 1">
            <a:extLst>
              <a:ext uri="{FF2B5EF4-FFF2-40B4-BE49-F238E27FC236}">
                <a16:creationId xmlns:a16="http://schemas.microsoft.com/office/drawing/2014/main" id="{0FA5369B-25C5-4BE9-A6E3-177C25951911}"/>
              </a:ext>
            </a:extLst>
          </p:cNvPr>
          <p:cNvSpPr txBox="1">
            <a:spLocks/>
          </p:cNvSpPr>
          <p:nvPr/>
        </p:nvSpPr>
        <p:spPr bwMode="auto">
          <a:xfrm>
            <a:off x="457200" y="1219200"/>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it-IT" sz="2400" dirty="0"/>
              <a:t>Quindi il limite massimo degli aumenti tariffari annuali dipende:</a:t>
            </a:r>
          </a:p>
          <a:p>
            <a:pPr lvl="1">
              <a:defRPr/>
            </a:pPr>
            <a:r>
              <a:rPr lang="it-IT" sz="2400" dirty="0"/>
              <a:t>Dal tasso di inflazione programmato</a:t>
            </a:r>
          </a:p>
          <a:p>
            <a:pPr lvl="1">
              <a:defRPr/>
            </a:pPr>
            <a:r>
              <a:rPr lang="it-IT" sz="2400" dirty="0"/>
              <a:t>Dal miglioramento della produttività</a:t>
            </a:r>
          </a:p>
          <a:p>
            <a:pPr lvl="1">
              <a:defRPr/>
            </a:pPr>
            <a:r>
              <a:rPr lang="it-IT" sz="2400" dirty="0"/>
              <a:t>Dal miglioramento previsto della qualità della prestazione/caratteristiche del servizio (</a:t>
            </a:r>
            <a:r>
              <a:rPr lang="it-IT" sz="2400" dirty="0" err="1"/>
              <a:t>max</a:t>
            </a:r>
            <a:r>
              <a:rPr lang="it-IT" sz="2400" dirty="0"/>
              <a:t> 2%)</a:t>
            </a:r>
          </a:p>
          <a:p>
            <a:pPr lvl="1">
              <a:defRPr/>
            </a:pPr>
            <a:r>
              <a:rPr lang="it-IT" sz="2400" dirty="0"/>
              <a:t>Dalle modifiche del perimetro gestionale, tecniche o operative (</a:t>
            </a:r>
            <a:r>
              <a:rPr lang="it-IT" sz="2400" dirty="0" err="1"/>
              <a:t>max</a:t>
            </a:r>
            <a:r>
              <a:rPr lang="it-IT" sz="2400" dirty="0"/>
              <a:t> 3%)</a:t>
            </a:r>
          </a:p>
          <a:p>
            <a:pPr marL="0" indent="0">
              <a:buFont typeface="Arial" panose="020B0604020202020204" pitchFamily="34" charset="0"/>
              <a:buNone/>
              <a:defRPr/>
            </a:pPr>
            <a:r>
              <a:rPr lang="it-IT" sz="2400" dirty="0">
                <a:solidFill>
                  <a:srgbClr val="FF0000"/>
                </a:solidFill>
              </a:rPr>
              <a:t>Se l’ente territorialmente competente non individua obiettivi di miglioramento della qualità o il perimetro gestionale le entrate si possono incrementare al massimo in base al tasso di inflazione programmato al netto del miglioramento della produttività</a:t>
            </a:r>
          </a:p>
        </p:txBody>
      </p:sp>
      <p:sp>
        <p:nvSpPr>
          <p:cNvPr id="21510" name="Titolo 2">
            <a:extLst>
              <a:ext uri="{FF2B5EF4-FFF2-40B4-BE49-F238E27FC236}">
                <a16:creationId xmlns:a16="http://schemas.microsoft.com/office/drawing/2014/main" id="{637151BB-7F0F-BC40-8EED-0114C34A6D90}"/>
              </a:ext>
            </a:extLst>
          </p:cNvPr>
          <p:cNvSpPr txBox="1">
            <a:spLocks/>
          </p:cNvSpPr>
          <p:nvPr/>
        </p:nvSpPr>
        <p:spPr bwMode="auto">
          <a:xfrm>
            <a:off x="457200" y="476250"/>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a:solidFill>
                  <a:srgbClr val="FF0000"/>
                </a:solidFill>
              </a:rPr>
              <a:t>Limite massimo</a:t>
            </a:r>
          </a:p>
        </p:txBody>
      </p:sp>
      <p:sp>
        <p:nvSpPr>
          <p:cNvPr id="2" name="Segnaposto numero diapositiva 1">
            <a:extLst>
              <a:ext uri="{FF2B5EF4-FFF2-40B4-BE49-F238E27FC236}">
                <a16:creationId xmlns:a16="http://schemas.microsoft.com/office/drawing/2014/main" id="{C093C5E3-3CBF-9945-8EFD-901A803A486B}"/>
              </a:ext>
            </a:extLst>
          </p:cNvPr>
          <p:cNvSpPr>
            <a:spLocks noGrp="1"/>
          </p:cNvSpPr>
          <p:nvPr>
            <p:ph type="sldNum" sz="quarter" idx="12"/>
          </p:nvPr>
        </p:nvSpPr>
        <p:spPr/>
        <p:txBody>
          <a:bodyPr/>
          <a:lstStyle/>
          <a:p>
            <a:pPr>
              <a:defRPr/>
            </a:pPr>
            <a:fld id="{A6ACF98E-F2FE-7546-A4CF-A4AE329E291F}" type="slidenum">
              <a:rPr lang="it-IT" altLang="it-IT" smtClean="0"/>
              <a:pPr>
                <a:defRPr/>
              </a:pPr>
              <a:t>31</a:t>
            </a:fld>
            <a:endParaRPr lang="it-IT" altLang="it-IT"/>
          </a:p>
        </p:txBody>
      </p:sp>
    </p:spTree>
    <p:extLst>
      <p:ext uri="{BB962C8B-B14F-4D97-AF65-F5344CB8AC3E}">
        <p14:creationId xmlns:p14="http://schemas.microsoft.com/office/powerpoint/2010/main" val="3248502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a:extLst>
              <a:ext uri="{FF2B5EF4-FFF2-40B4-BE49-F238E27FC236}">
                <a16:creationId xmlns:a16="http://schemas.microsoft.com/office/drawing/2014/main" id="{101DC3D5-5C5D-3744-85C0-6499DC657027}"/>
              </a:ext>
            </a:extLst>
          </p:cNvPr>
          <p:cNvSpPr>
            <a:spLocks noGrp="1"/>
          </p:cNvSpPr>
          <p:nvPr>
            <p:ph type="title"/>
          </p:nvPr>
        </p:nvSpPr>
        <p:spPr/>
        <p:txBody>
          <a:bodyPr/>
          <a:lstStyle/>
          <a:p>
            <a:endParaRPr lang="it-IT" altLang="it-IT"/>
          </a:p>
        </p:txBody>
      </p:sp>
      <p:sp>
        <p:nvSpPr>
          <p:cNvPr id="22531" name="Segnaposto contenuto 2">
            <a:extLst>
              <a:ext uri="{FF2B5EF4-FFF2-40B4-BE49-F238E27FC236}">
                <a16:creationId xmlns:a16="http://schemas.microsoft.com/office/drawing/2014/main" id="{E7A387FB-6C36-9B4B-A3EC-F9A5A6B18998}"/>
              </a:ext>
            </a:extLst>
          </p:cNvPr>
          <p:cNvSpPr>
            <a:spLocks noGrp="1"/>
          </p:cNvSpPr>
          <p:nvPr>
            <p:ph idx="1"/>
          </p:nvPr>
        </p:nvSpPr>
        <p:spPr/>
        <p:txBody>
          <a:bodyPr/>
          <a:lstStyle/>
          <a:p>
            <a:endParaRPr lang="it-IT" altLang="it-IT"/>
          </a:p>
        </p:txBody>
      </p:sp>
      <p:pic>
        <p:nvPicPr>
          <p:cNvPr id="22532" name="Immagine 8">
            <a:extLst>
              <a:ext uri="{FF2B5EF4-FFF2-40B4-BE49-F238E27FC236}">
                <a16:creationId xmlns:a16="http://schemas.microsoft.com/office/drawing/2014/main" id="{F0AF89CA-8F62-4F41-8998-FEFF77141F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4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itolo 2">
            <a:extLst>
              <a:ext uri="{FF2B5EF4-FFF2-40B4-BE49-F238E27FC236}">
                <a16:creationId xmlns:a16="http://schemas.microsoft.com/office/drawing/2014/main" id="{04AD6961-2144-4F4D-AB86-36A4465FFBA8}"/>
              </a:ext>
            </a:extLst>
          </p:cNvPr>
          <p:cNvSpPr txBox="1">
            <a:spLocks/>
          </p:cNvSpPr>
          <p:nvPr/>
        </p:nvSpPr>
        <p:spPr bwMode="auto">
          <a:xfrm>
            <a:off x="457200" y="274638"/>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3600" dirty="0">
                <a:solidFill>
                  <a:srgbClr val="FF0000"/>
                </a:solidFill>
              </a:rPr>
              <a:t>Limite massimo può essere superato per</a:t>
            </a:r>
            <a:endParaRPr lang="it-IT" altLang="it-IT" sz="3600" dirty="0"/>
          </a:p>
        </p:txBody>
      </p:sp>
      <p:sp>
        <p:nvSpPr>
          <p:cNvPr id="8" name="Rettangolo con angoli arrotondati 7">
            <a:extLst>
              <a:ext uri="{FF2B5EF4-FFF2-40B4-BE49-F238E27FC236}">
                <a16:creationId xmlns:a16="http://schemas.microsoft.com/office/drawing/2014/main" id="{5620F227-F7E8-4653-8722-D035353FCF4C}"/>
              </a:ext>
            </a:extLst>
          </p:cNvPr>
          <p:cNvSpPr/>
          <p:nvPr/>
        </p:nvSpPr>
        <p:spPr>
          <a:xfrm>
            <a:off x="401248" y="2915372"/>
            <a:ext cx="8401552" cy="3411240"/>
          </a:xfrm>
          <a:prstGeom prst="roundRect">
            <a:avLst/>
          </a:prstGeom>
          <a:solidFill>
            <a:srgbClr val="FFFF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numero diapositiva 1">
            <a:extLst>
              <a:ext uri="{FF2B5EF4-FFF2-40B4-BE49-F238E27FC236}">
                <a16:creationId xmlns:a16="http://schemas.microsoft.com/office/drawing/2014/main" id="{306C2678-50F0-CD44-93D9-3C92BBDB2AD9}"/>
              </a:ext>
            </a:extLst>
          </p:cNvPr>
          <p:cNvSpPr>
            <a:spLocks noGrp="1"/>
          </p:cNvSpPr>
          <p:nvPr>
            <p:ph type="sldNum" sz="quarter" idx="12"/>
          </p:nvPr>
        </p:nvSpPr>
        <p:spPr/>
        <p:txBody>
          <a:bodyPr/>
          <a:lstStyle/>
          <a:p>
            <a:pPr>
              <a:defRPr/>
            </a:pPr>
            <a:fld id="{A6ACF98E-F2FE-7546-A4CF-A4AE329E291F}" type="slidenum">
              <a:rPr lang="it-IT" altLang="it-IT" smtClean="0"/>
              <a:pPr>
                <a:defRPr/>
              </a:pPr>
              <a:t>32</a:t>
            </a:fld>
            <a:endParaRPr lang="it-IT" altLang="it-IT" dirty="0"/>
          </a:p>
        </p:txBody>
      </p:sp>
      <p:sp>
        <p:nvSpPr>
          <p:cNvPr id="5" name="Segnaposto contenuto 1">
            <a:extLst>
              <a:ext uri="{FF2B5EF4-FFF2-40B4-BE49-F238E27FC236}">
                <a16:creationId xmlns:a16="http://schemas.microsoft.com/office/drawing/2014/main" id="{D162F088-CE7E-4BAF-A83B-30FE6A6B1C73}"/>
              </a:ext>
            </a:extLst>
          </p:cNvPr>
          <p:cNvSpPr txBox="1">
            <a:spLocks/>
          </p:cNvSpPr>
          <p:nvPr/>
        </p:nvSpPr>
        <p:spPr bwMode="auto">
          <a:xfrm>
            <a:off x="91805" y="1027906"/>
            <a:ext cx="8764859"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defRPr/>
            </a:pPr>
            <a:r>
              <a:rPr lang="it-IT" dirty="0"/>
              <a:t>Assicurare gli obiettivi previsti di miglioramento qualità</a:t>
            </a:r>
          </a:p>
          <a:p>
            <a:pPr lvl="1">
              <a:defRPr/>
            </a:pPr>
            <a:r>
              <a:rPr lang="it-IT" dirty="0"/>
              <a:t>Sostenere il processo di integrazione delle attività</a:t>
            </a:r>
          </a:p>
          <a:p>
            <a:pPr marL="274638" lvl="1" indent="0">
              <a:buFont typeface="Arial" panose="020B0604020202020204" pitchFamily="34" charset="0"/>
              <a:buNone/>
              <a:defRPr/>
            </a:pPr>
            <a:r>
              <a:rPr lang="it-IT" sz="2200" dirty="0"/>
              <a:t>Occorre presentare all’ARERA una relazione attestante</a:t>
            </a:r>
            <a:r>
              <a:rPr lang="it-IT" dirty="0"/>
              <a:t>:</a:t>
            </a:r>
          </a:p>
          <a:p>
            <a:pPr lvl="1">
              <a:buFont typeface="Wingdings" panose="05000000000000000000" pitchFamily="2" charset="2"/>
              <a:buChar char="ü"/>
              <a:defRPr/>
            </a:pPr>
            <a:r>
              <a:rPr lang="it-IT" sz="2000" dirty="0"/>
              <a:t>Le valutazioni di congruità compiute in base ai fabbisogni standard (o costo medio ISPRA), e l’analisi delle risultanze superiori ai valori standard </a:t>
            </a:r>
          </a:p>
          <a:p>
            <a:pPr lvl="1">
              <a:buFont typeface="Wingdings" panose="05000000000000000000" pitchFamily="2" charset="2"/>
              <a:buChar char="ü"/>
              <a:defRPr/>
            </a:pPr>
            <a:r>
              <a:rPr lang="it-IT" sz="2000" dirty="0"/>
              <a:t>Valutazioni in ordine all’equilibrio economico-finanziario delle gestioni, con evidenza dei valori di picco degli oneri CTS e CTR </a:t>
            </a:r>
          </a:p>
          <a:p>
            <a:pPr lvl="1">
              <a:buFont typeface="Wingdings" panose="05000000000000000000" pitchFamily="2" charset="2"/>
              <a:buChar char="ü"/>
              <a:defRPr/>
            </a:pPr>
            <a:r>
              <a:rPr lang="it-IT" sz="2000" dirty="0"/>
              <a:t>Effetto relativo alla valorizzazione del fattore di </a:t>
            </a:r>
            <a:r>
              <a:rPr lang="it-IT" sz="2000" dirty="0" err="1"/>
              <a:t>sharing</a:t>
            </a:r>
            <a:r>
              <a:rPr lang="it-IT" sz="2000" dirty="0"/>
              <a:t> in corrispondenza all’estremo superiore dell’intervallo</a:t>
            </a:r>
          </a:p>
          <a:p>
            <a:pPr lvl="1">
              <a:buFont typeface="Wingdings" panose="05000000000000000000" pitchFamily="2" charset="2"/>
              <a:buChar char="ü"/>
              <a:defRPr/>
            </a:pPr>
            <a:r>
              <a:rPr lang="it-IT" sz="2000" dirty="0"/>
              <a:t>Le valutazioni relative agli eventuali oneri aggiuntivi relativi ad incrementi di qualità nelle prestazioni o a modifiche del parametro gestionale</a:t>
            </a:r>
          </a:p>
          <a:p>
            <a:pPr lvl="1">
              <a:buFont typeface="Wingdings" panose="05000000000000000000" pitchFamily="2" charset="2"/>
              <a:buChar char="ü"/>
              <a:defRPr/>
            </a:pPr>
            <a:r>
              <a:rPr lang="it-IT" sz="2000" dirty="0"/>
              <a:t>Nel caso di squilibrio economico-finanziario definizione puntuale delle modalità di recupero della gestione efficiente</a:t>
            </a:r>
          </a:p>
        </p:txBody>
      </p:sp>
    </p:spTree>
    <p:extLst>
      <p:ext uri="{BB962C8B-B14F-4D97-AF65-F5344CB8AC3E}">
        <p14:creationId xmlns:p14="http://schemas.microsoft.com/office/powerpoint/2010/main" val="426637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additive="base">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calcmode="lin" valueType="num">
                                      <p:cBhvr additive="base">
                                        <p:cTn id="2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 calcmode="lin" valueType="num">
                                      <p:cBhvr additive="base">
                                        <p:cTn id="3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id="{23B8496F-F370-6643-813E-F41311645AAA}"/>
              </a:ext>
            </a:extLst>
          </p:cNvPr>
          <p:cNvSpPr>
            <a:spLocks noGrp="1"/>
          </p:cNvSpPr>
          <p:nvPr>
            <p:ph type="title"/>
          </p:nvPr>
        </p:nvSpPr>
        <p:spPr/>
        <p:txBody>
          <a:bodyPr/>
          <a:lstStyle/>
          <a:p>
            <a:endParaRPr lang="it-IT" altLang="it-IT"/>
          </a:p>
        </p:txBody>
      </p:sp>
      <p:sp>
        <p:nvSpPr>
          <p:cNvPr id="13315" name="Segnaposto contenuto 2">
            <a:extLst>
              <a:ext uri="{FF2B5EF4-FFF2-40B4-BE49-F238E27FC236}">
                <a16:creationId xmlns:a16="http://schemas.microsoft.com/office/drawing/2014/main" id="{67A3AA76-5CAC-1C44-AAB3-A87DF1F88BC7}"/>
              </a:ext>
            </a:extLst>
          </p:cNvPr>
          <p:cNvSpPr>
            <a:spLocks noGrp="1"/>
          </p:cNvSpPr>
          <p:nvPr>
            <p:ph idx="1"/>
          </p:nvPr>
        </p:nvSpPr>
        <p:spPr/>
        <p:txBody>
          <a:bodyPr/>
          <a:lstStyle/>
          <a:p>
            <a:endParaRPr lang="it-IT" altLang="it-IT"/>
          </a:p>
        </p:txBody>
      </p:sp>
      <p:pic>
        <p:nvPicPr>
          <p:cNvPr id="13316" name="Immagine 8">
            <a:extLst>
              <a:ext uri="{FF2B5EF4-FFF2-40B4-BE49-F238E27FC236}">
                <a16:creationId xmlns:a16="http://schemas.microsoft.com/office/drawing/2014/main" id="{089B0603-3EA9-7649-8D2F-DE7785BEE8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itolo 2">
            <a:extLst>
              <a:ext uri="{FF2B5EF4-FFF2-40B4-BE49-F238E27FC236}">
                <a16:creationId xmlns:a16="http://schemas.microsoft.com/office/drawing/2014/main" id="{DF295856-C4CC-D846-8D2D-933387B1AB0B}"/>
              </a:ext>
            </a:extLst>
          </p:cNvPr>
          <p:cNvSpPr txBox="1">
            <a:spLocks/>
          </p:cNvSpPr>
          <p:nvPr/>
        </p:nvSpPr>
        <p:spPr bwMode="auto">
          <a:xfrm>
            <a:off x="442913" y="260350"/>
            <a:ext cx="82565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a:solidFill>
                  <a:srgbClr val="FF0000"/>
                </a:solidFill>
              </a:rPr>
              <a:t>443/2019 le finalità dell’intervento</a:t>
            </a:r>
          </a:p>
        </p:txBody>
      </p:sp>
      <p:sp>
        <p:nvSpPr>
          <p:cNvPr id="2" name="Segnaposto numero diapositiva 1">
            <a:extLst>
              <a:ext uri="{FF2B5EF4-FFF2-40B4-BE49-F238E27FC236}">
                <a16:creationId xmlns:a16="http://schemas.microsoft.com/office/drawing/2014/main" id="{E2E42046-21AF-074E-A5C0-75FBA35078D4}"/>
              </a:ext>
            </a:extLst>
          </p:cNvPr>
          <p:cNvSpPr>
            <a:spLocks noGrp="1"/>
          </p:cNvSpPr>
          <p:nvPr>
            <p:ph type="sldNum" sz="quarter" idx="12"/>
          </p:nvPr>
        </p:nvSpPr>
        <p:spPr/>
        <p:txBody>
          <a:bodyPr/>
          <a:lstStyle/>
          <a:p>
            <a:pPr>
              <a:defRPr/>
            </a:pPr>
            <a:fld id="{A6ACF98E-F2FE-7546-A4CF-A4AE329E291F}" type="slidenum">
              <a:rPr lang="it-IT" altLang="it-IT" smtClean="0"/>
              <a:pPr>
                <a:defRPr/>
              </a:pPr>
              <a:t>33</a:t>
            </a:fld>
            <a:endParaRPr lang="it-IT" altLang="it-IT"/>
          </a:p>
        </p:txBody>
      </p:sp>
      <p:graphicFrame>
        <p:nvGraphicFramePr>
          <p:cNvPr id="8" name="Tabella 4">
            <a:extLst>
              <a:ext uri="{FF2B5EF4-FFF2-40B4-BE49-F238E27FC236}">
                <a16:creationId xmlns:a16="http://schemas.microsoft.com/office/drawing/2014/main" id="{0D005674-5D26-48D6-BD6F-4307C0A2010D}"/>
              </a:ext>
            </a:extLst>
          </p:cNvPr>
          <p:cNvGraphicFramePr>
            <a:graphicFrameLocks/>
          </p:cNvGraphicFramePr>
          <p:nvPr/>
        </p:nvGraphicFramePr>
        <p:xfrm>
          <a:off x="204537" y="182880"/>
          <a:ext cx="8759951" cy="6558487"/>
        </p:xfrm>
        <a:graphic>
          <a:graphicData uri="http://schemas.openxmlformats.org/drawingml/2006/table">
            <a:tbl>
              <a:tblPr firstRow="1" bandRow="1">
                <a:tableStyleId>{9DCAF9ED-07DC-4A11-8D7F-57B35C25682E}</a:tableStyleId>
              </a:tblPr>
              <a:tblGrid>
                <a:gridCol w="4119813">
                  <a:extLst>
                    <a:ext uri="{9D8B030D-6E8A-4147-A177-3AD203B41FA5}">
                      <a16:colId xmlns:a16="http://schemas.microsoft.com/office/drawing/2014/main" val="3731141569"/>
                    </a:ext>
                  </a:extLst>
                </a:gridCol>
                <a:gridCol w="4640138">
                  <a:extLst>
                    <a:ext uri="{9D8B030D-6E8A-4147-A177-3AD203B41FA5}">
                      <a16:colId xmlns:a16="http://schemas.microsoft.com/office/drawing/2014/main" val="3225834892"/>
                    </a:ext>
                  </a:extLst>
                </a:gridCol>
              </a:tblGrid>
              <a:tr h="373067">
                <a:tc>
                  <a:txBody>
                    <a:bodyPr/>
                    <a:lstStyle/>
                    <a:p>
                      <a:r>
                        <a:rPr lang="it-IT" sz="1800" u="none" strike="noStrike" baseline="0" dirty="0"/>
                        <a:t>ASPETTI CRITICI</a:t>
                      </a:r>
                      <a:endParaRPr lang="it-IT" dirty="0"/>
                    </a:p>
                  </a:txBody>
                  <a:tcPr/>
                </a:tc>
                <a:tc>
                  <a:txBody>
                    <a:bodyPr/>
                    <a:lstStyle/>
                    <a:p>
                      <a:r>
                        <a:rPr lang="it-IT" sz="1800" u="none" strike="noStrike" baseline="0" dirty="0"/>
                        <a:t>CONSEGUENZA?</a:t>
                      </a:r>
                      <a:endParaRPr lang="it-IT" dirty="0"/>
                    </a:p>
                  </a:txBody>
                  <a:tcPr/>
                </a:tc>
                <a:extLst>
                  <a:ext uri="{0D108BD9-81ED-4DB2-BD59-A6C34878D82A}">
                    <a16:rowId xmlns:a16="http://schemas.microsoft.com/office/drawing/2014/main" val="2416552497"/>
                  </a:ext>
                </a:extLst>
              </a:tr>
              <a:tr h="652868">
                <a:tc>
                  <a:txBody>
                    <a:bodyPr/>
                    <a:lstStyle/>
                    <a:p>
                      <a:r>
                        <a:rPr kumimoji="0" lang="it-IT" sz="1800" u="none" strike="noStrike" kern="1200" baseline="0" dirty="0"/>
                        <a:t>Iva indetraibile per Comuni in Tari tributo</a:t>
                      </a:r>
                      <a:endParaRPr lang="it-IT" dirty="0"/>
                    </a:p>
                  </a:txBody>
                  <a:tcPr/>
                </a:tc>
                <a:tc>
                  <a:txBody>
                    <a:bodyPr/>
                    <a:lstStyle/>
                    <a:p>
                      <a:r>
                        <a:rPr kumimoji="0" lang="it-IT" sz="1800" u="none" strike="noStrike" kern="1200" baseline="0" dirty="0"/>
                        <a:t>Diversificazione tra Comuni in regime di</a:t>
                      </a:r>
                    </a:p>
                    <a:p>
                      <a:r>
                        <a:rPr kumimoji="0" lang="it-IT" sz="1800" u="none" strike="noStrike" kern="1200" baseline="0" dirty="0"/>
                        <a:t>tributo e in regime di tariffa corrispettiva</a:t>
                      </a:r>
                      <a:endParaRPr lang="it-IT" dirty="0"/>
                    </a:p>
                  </a:txBody>
                  <a:tcPr/>
                </a:tc>
                <a:extLst>
                  <a:ext uri="{0D108BD9-81ED-4DB2-BD59-A6C34878D82A}">
                    <a16:rowId xmlns:a16="http://schemas.microsoft.com/office/drawing/2014/main" val="3780084145"/>
                  </a:ext>
                </a:extLst>
              </a:tr>
              <a:tr h="652868">
                <a:tc>
                  <a:txBody>
                    <a:bodyPr/>
                    <a:lstStyle/>
                    <a:p>
                      <a:r>
                        <a:rPr kumimoji="0" lang="it-IT" sz="1800" u="none" strike="noStrike" kern="1200" baseline="0" dirty="0"/>
                        <a:t>Accantonamento rischio insoluti</a:t>
                      </a:r>
                      <a:endParaRPr lang="it-IT" dirty="0"/>
                    </a:p>
                  </a:txBody>
                  <a:tcPr/>
                </a:tc>
                <a:tc>
                  <a:txBody>
                    <a:bodyPr/>
                    <a:lstStyle/>
                    <a:p>
                      <a:r>
                        <a:rPr kumimoji="0" lang="it-IT" sz="1800" u="none" strike="noStrike" kern="1200" baseline="0" dirty="0"/>
                        <a:t>Diversificazione tra Comuni in regime di</a:t>
                      </a:r>
                    </a:p>
                    <a:p>
                      <a:r>
                        <a:rPr kumimoji="0" lang="it-IT" sz="1800" u="none" strike="noStrike" kern="1200" baseline="0" dirty="0"/>
                        <a:t>tributo e in regime di tariffa corrispettiva</a:t>
                      </a:r>
                      <a:endParaRPr lang="it-IT" dirty="0"/>
                    </a:p>
                  </a:txBody>
                  <a:tcPr/>
                </a:tc>
                <a:extLst>
                  <a:ext uri="{0D108BD9-81ED-4DB2-BD59-A6C34878D82A}">
                    <a16:rowId xmlns:a16="http://schemas.microsoft.com/office/drawing/2014/main" val="641050112"/>
                  </a:ext>
                </a:extLst>
              </a:tr>
              <a:tr h="652868">
                <a:tc>
                  <a:txBody>
                    <a:bodyPr/>
                    <a:lstStyle/>
                    <a:p>
                      <a:r>
                        <a:rPr kumimoji="0" lang="it-IT" sz="1800" u="none" strike="noStrike" kern="1200" baseline="0" dirty="0"/>
                        <a:t>Crediti inesigibili</a:t>
                      </a:r>
                      <a:endParaRPr lang="it-IT" dirty="0"/>
                    </a:p>
                  </a:txBody>
                  <a:tcPr/>
                </a:tc>
                <a:tc>
                  <a:txBody>
                    <a:bodyPr/>
                    <a:lstStyle/>
                    <a:p>
                      <a:r>
                        <a:rPr kumimoji="0" lang="it-IT" sz="1800" u="none" strike="noStrike" kern="1200" baseline="0" dirty="0"/>
                        <a:t>Diversificazione tra Comuni in regime di</a:t>
                      </a:r>
                    </a:p>
                    <a:p>
                      <a:r>
                        <a:rPr kumimoji="0" lang="it-IT" sz="1800" u="none" strike="noStrike" kern="1200" baseline="0" dirty="0"/>
                        <a:t>tributo e in regime di tariffa corrispettiva</a:t>
                      </a:r>
                      <a:endParaRPr lang="it-IT" dirty="0"/>
                    </a:p>
                  </a:txBody>
                  <a:tcPr/>
                </a:tc>
                <a:extLst>
                  <a:ext uri="{0D108BD9-81ED-4DB2-BD59-A6C34878D82A}">
                    <a16:rowId xmlns:a16="http://schemas.microsoft.com/office/drawing/2014/main" val="53705328"/>
                  </a:ext>
                </a:extLst>
              </a:tr>
              <a:tr h="373067">
                <a:tc>
                  <a:txBody>
                    <a:bodyPr/>
                    <a:lstStyle/>
                    <a:p>
                      <a:r>
                        <a:rPr kumimoji="0" lang="it-IT" sz="1800" u="none" strike="noStrike" kern="1200" baseline="0" dirty="0"/>
                        <a:t>Costi agevolazioni</a:t>
                      </a:r>
                      <a:endParaRPr lang="it-IT" dirty="0"/>
                    </a:p>
                  </a:txBody>
                  <a:tcPr/>
                </a:tc>
                <a:tc>
                  <a:txBody>
                    <a:bodyPr/>
                    <a:lstStyle/>
                    <a:p>
                      <a:r>
                        <a:rPr kumimoji="0" lang="it-IT" sz="1800" u="none" strike="noStrike" kern="1200" baseline="0" dirty="0"/>
                        <a:t>Non previsti</a:t>
                      </a:r>
                      <a:endParaRPr lang="it-IT" dirty="0"/>
                    </a:p>
                  </a:txBody>
                  <a:tcPr/>
                </a:tc>
                <a:extLst>
                  <a:ext uri="{0D108BD9-81ED-4DB2-BD59-A6C34878D82A}">
                    <a16:rowId xmlns:a16="http://schemas.microsoft.com/office/drawing/2014/main" val="1662106040"/>
                  </a:ext>
                </a:extLst>
              </a:tr>
              <a:tr h="373067">
                <a:tc>
                  <a:txBody>
                    <a:bodyPr/>
                    <a:lstStyle/>
                    <a:p>
                      <a:r>
                        <a:rPr kumimoji="0" lang="it-IT" sz="1800" u="none" strike="noStrike" kern="1200" baseline="0" dirty="0"/>
                        <a:t>Proventi da recupero evasione</a:t>
                      </a:r>
                      <a:endParaRPr lang="it-IT" dirty="0"/>
                    </a:p>
                  </a:txBody>
                  <a:tcPr/>
                </a:tc>
                <a:tc>
                  <a:txBody>
                    <a:bodyPr/>
                    <a:lstStyle/>
                    <a:p>
                      <a:r>
                        <a:rPr kumimoji="0" lang="it-IT" sz="1800" u="none" strike="noStrike" kern="1200" baseline="0" dirty="0"/>
                        <a:t>Non previsti</a:t>
                      </a:r>
                      <a:endParaRPr lang="it-IT" dirty="0"/>
                    </a:p>
                  </a:txBody>
                  <a:tcPr/>
                </a:tc>
                <a:extLst>
                  <a:ext uri="{0D108BD9-81ED-4DB2-BD59-A6C34878D82A}">
                    <a16:rowId xmlns:a16="http://schemas.microsoft.com/office/drawing/2014/main" val="2496516439"/>
                  </a:ext>
                </a:extLst>
              </a:tr>
              <a:tr h="932668">
                <a:tc>
                  <a:txBody>
                    <a:bodyPr/>
                    <a:lstStyle/>
                    <a:p>
                      <a:r>
                        <a:rPr kumimoji="0" lang="it-IT" sz="1800" u="none" strike="noStrike" kern="1200" baseline="0" dirty="0"/>
                        <a:t>Contributo MIUR per scuole statali</a:t>
                      </a:r>
                      <a:endParaRPr lang="it-IT" dirty="0"/>
                    </a:p>
                  </a:txBody>
                  <a:tcPr/>
                </a:tc>
                <a:tc>
                  <a:txBody>
                    <a:bodyPr/>
                    <a:lstStyle/>
                    <a:p>
                      <a:r>
                        <a:rPr kumimoji="0" lang="it-IT" sz="1800" u="none" strike="noStrike" kern="1200" baseline="0" dirty="0"/>
                        <a:t>Non previsto, ma norma vigente (art. 1, c. 655, L. 147/2013 che richiama art. 33-bis, D.L. 248/2007)</a:t>
                      </a:r>
                      <a:endParaRPr lang="it-IT" dirty="0"/>
                    </a:p>
                  </a:txBody>
                  <a:tcPr/>
                </a:tc>
                <a:extLst>
                  <a:ext uri="{0D108BD9-81ED-4DB2-BD59-A6C34878D82A}">
                    <a16:rowId xmlns:a16="http://schemas.microsoft.com/office/drawing/2014/main" val="250713513"/>
                  </a:ext>
                </a:extLst>
              </a:tr>
              <a:tr h="895341">
                <a:tc>
                  <a:txBody>
                    <a:bodyPr/>
                    <a:lstStyle/>
                    <a:p>
                      <a:r>
                        <a:rPr kumimoji="0" lang="it-IT" sz="1800" u="none" strike="noStrike" kern="1200" baseline="0" dirty="0"/>
                        <a:t>Imputazione quota parte costi personale</a:t>
                      </a:r>
                    </a:p>
                    <a:p>
                      <a:r>
                        <a:rPr kumimoji="0" lang="it-IT" sz="1800" u="none" strike="noStrike" kern="1200" baseline="0" dirty="0"/>
                        <a:t>su parte variabile (nei GCC – costi fissi)</a:t>
                      </a:r>
                      <a:endParaRPr lang="it-IT" dirty="0"/>
                    </a:p>
                  </a:txBody>
                  <a:tcPr/>
                </a:tc>
                <a:tc>
                  <a:txBody>
                    <a:bodyPr/>
                    <a:lstStyle/>
                    <a:p>
                      <a:r>
                        <a:rPr kumimoji="0" lang="it-IT" sz="1800" u="none" strike="noStrike" kern="1200" baseline="0" dirty="0"/>
                        <a:t>Non riproposti (prima: almeno 50% costi</a:t>
                      </a:r>
                    </a:p>
                    <a:p>
                      <a:r>
                        <a:rPr kumimoji="0" lang="it-IT" sz="1800" u="none" strike="noStrike" kern="1200" baseline="0" dirty="0"/>
                        <a:t>personale su quota fissa) – effetti su variabile</a:t>
                      </a:r>
                      <a:endParaRPr lang="it-IT" dirty="0"/>
                    </a:p>
                  </a:txBody>
                  <a:tcPr/>
                </a:tc>
                <a:extLst>
                  <a:ext uri="{0D108BD9-81ED-4DB2-BD59-A6C34878D82A}">
                    <a16:rowId xmlns:a16="http://schemas.microsoft.com/office/drawing/2014/main" val="350727318"/>
                  </a:ext>
                </a:extLst>
              </a:tr>
              <a:tr h="626738">
                <a:tc>
                  <a:txBody>
                    <a:bodyPr/>
                    <a:lstStyle/>
                    <a:p>
                      <a:r>
                        <a:rPr kumimoji="0" lang="it-IT" sz="1800" u="none" strike="noStrike" kern="1200" baseline="0" dirty="0"/>
                        <a:t>Perimetro costi</a:t>
                      </a:r>
                      <a:endParaRPr lang="it-IT" dirty="0"/>
                    </a:p>
                  </a:txBody>
                  <a:tcPr/>
                </a:tc>
                <a:tc>
                  <a:txBody>
                    <a:bodyPr/>
                    <a:lstStyle/>
                    <a:p>
                      <a:r>
                        <a:rPr kumimoji="0" lang="it-IT" sz="1800" u="none" strike="noStrike" kern="1200" baseline="0" dirty="0"/>
                        <a:t>Definito, con deroghe da evidenziare x utenti</a:t>
                      </a:r>
                      <a:endParaRPr lang="it-IT" dirty="0"/>
                    </a:p>
                  </a:txBody>
                  <a:tcPr/>
                </a:tc>
                <a:extLst>
                  <a:ext uri="{0D108BD9-81ED-4DB2-BD59-A6C34878D82A}">
                    <a16:rowId xmlns:a16="http://schemas.microsoft.com/office/drawing/2014/main" val="72132263"/>
                  </a:ext>
                </a:extLst>
              </a:tr>
              <a:tr h="652868">
                <a:tc>
                  <a:txBody>
                    <a:bodyPr/>
                    <a:lstStyle/>
                    <a:p>
                      <a:r>
                        <a:rPr kumimoji="0" lang="it-IT" sz="1800" u="none" strike="noStrike" kern="1200" baseline="0" dirty="0"/>
                        <a:t>Competenze approvazione</a:t>
                      </a:r>
                      <a:endParaRPr lang="it-IT" dirty="0"/>
                    </a:p>
                  </a:txBody>
                  <a:tcPr/>
                </a:tc>
                <a:tc>
                  <a:txBody>
                    <a:bodyPr/>
                    <a:lstStyle/>
                    <a:p>
                      <a:r>
                        <a:rPr kumimoji="0" lang="it-IT" sz="1800" u="none" strike="noStrike" kern="1200" baseline="0" dirty="0"/>
                        <a:t>Incertezze tra Delibera </a:t>
                      </a:r>
                      <a:r>
                        <a:rPr kumimoji="0" lang="it-IT" sz="1800" u="none" strike="noStrike" kern="1200" baseline="0" dirty="0" err="1"/>
                        <a:t>Arera</a:t>
                      </a:r>
                      <a:r>
                        <a:rPr kumimoji="0" lang="it-IT" sz="1800" u="none" strike="noStrike" kern="1200" baseline="0" dirty="0"/>
                        <a:t> e norme</a:t>
                      </a:r>
                    </a:p>
                    <a:p>
                      <a:r>
                        <a:rPr kumimoji="0" lang="it-IT" sz="1800" u="none" strike="noStrike" kern="1200" baseline="0" dirty="0"/>
                        <a:t>nazionali/regionali</a:t>
                      </a:r>
                      <a:endParaRPr lang="it-IT" dirty="0"/>
                    </a:p>
                  </a:txBody>
                  <a:tcPr/>
                </a:tc>
                <a:extLst>
                  <a:ext uri="{0D108BD9-81ED-4DB2-BD59-A6C34878D82A}">
                    <a16:rowId xmlns:a16="http://schemas.microsoft.com/office/drawing/2014/main" val="2406681521"/>
                  </a:ext>
                </a:extLst>
              </a:tr>
              <a:tr h="373067">
                <a:tc>
                  <a:txBody>
                    <a:bodyPr/>
                    <a:lstStyle/>
                    <a:p>
                      <a:r>
                        <a:rPr kumimoji="0" lang="it-IT" sz="1800" u="none" strike="noStrike" kern="1200" baseline="0" dirty="0"/>
                        <a:t>Entrata in vigore</a:t>
                      </a:r>
                      <a:endParaRPr lang="it-IT" dirty="0"/>
                    </a:p>
                  </a:txBody>
                  <a:tcPr/>
                </a:tc>
                <a:tc>
                  <a:txBody>
                    <a:bodyPr/>
                    <a:lstStyle/>
                    <a:p>
                      <a:r>
                        <a:rPr kumimoji="0" lang="it-IT" sz="1800" u="none" strike="noStrike" kern="1200" baseline="0" dirty="0"/>
                        <a:t>Anno 2020, nessuna proroga</a:t>
                      </a:r>
                      <a:endParaRPr lang="it-IT" dirty="0"/>
                    </a:p>
                  </a:txBody>
                  <a:tcPr/>
                </a:tc>
                <a:extLst>
                  <a:ext uri="{0D108BD9-81ED-4DB2-BD59-A6C34878D82A}">
                    <a16:rowId xmlns:a16="http://schemas.microsoft.com/office/drawing/2014/main" val="2791035605"/>
                  </a:ext>
                </a:extLst>
              </a:tr>
            </a:tbl>
          </a:graphicData>
        </a:graphic>
      </p:graphicFrame>
    </p:spTree>
    <p:extLst>
      <p:ext uri="{BB962C8B-B14F-4D97-AF65-F5344CB8AC3E}">
        <p14:creationId xmlns:p14="http://schemas.microsoft.com/office/powerpoint/2010/main" val="1147879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a:extLst>
              <a:ext uri="{FF2B5EF4-FFF2-40B4-BE49-F238E27FC236}">
                <a16:creationId xmlns:a16="http://schemas.microsoft.com/office/drawing/2014/main" id="{7510F7D5-CA6F-974A-9CEE-0C60E5A3E6B1}"/>
              </a:ext>
            </a:extLst>
          </p:cNvPr>
          <p:cNvSpPr>
            <a:spLocks noGrp="1"/>
          </p:cNvSpPr>
          <p:nvPr>
            <p:ph type="title"/>
          </p:nvPr>
        </p:nvSpPr>
        <p:spPr/>
        <p:txBody>
          <a:bodyPr/>
          <a:lstStyle/>
          <a:p>
            <a:endParaRPr lang="it-IT" altLang="it-IT"/>
          </a:p>
        </p:txBody>
      </p:sp>
      <p:sp>
        <p:nvSpPr>
          <p:cNvPr id="32771" name="Segnaposto contenuto 2">
            <a:extLst>
              <a:ext uri="{FF2B5EF4-FFF2-40B4-BE49-F238E27FC236}">
                <a16:creationId xmlns:a16="http://schemas.microsoft.com/office/drawing/2014/main" id="{33C85A46-4E70-5247-BD51-C2018339BABD}"/>
              </a:ext>
            </a:extLst>
          </p:cNvPr>
          <p:cNvSpPr>
            <a:spLocks noGrp="1"/>
          </p:cNvSpPr>
          <p:nvPr>
            <p:ph idx="1"/>
          </p:nvPr>
        </p:nvSpPr>
        <p:spPr/>
        <p:txBody>
          <a:bodyPr/>
          <a:lstStyle/>
          <a:p>
            <a:endParaRPr lang="it-IT" altLang="it-IT"/>
          </a:p>
        </p:txBody>
      </p:sp>
      <p:pic>
        <p:nvPicPr>
          <p:cNvPr id="32772" name="Immagine 8">
            <a:extLst>
              <a:ext uri="{FF2B5EF4-FFF2-40B4-BE49-F238E27FC236}">
                <a16:creationId xmlns:a16="http://schemas.microsoft.com/office/drawing/2014/main" id="{4D348C7D-9693-FA49-9AEF-F1DB356579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2">
            <a:extLst>
              <a:ext uri="{FF2B5EF4-FFF2-40B4-BE49-F238E27FC236}">
                <a16:creationId xmlns:a16="http://schemas.microsoft.com/office/drawing/2014/main" id="{B287AF74-294E-4BCC-9843-C854DE56E10D}"/>
              </a:ext>
            </a:extLst>
          </p:cNvPr>
          <p:cNvSpPr txBox="1">
            <a:spLocks/>
          </p:cNvSpPr>
          <p:nvPr/>
        </p:nvSpPr>
        <p:spPr bwMode="auto">
          <a:xfrm>
            <a:off x="3969" y="-40067"/>
            <a:ext cx="9129712" cy="220503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it-IT" sz="3600" b="1" dirty="0">
              <a:solidFill>
                <a:srgbClr val="FF0000"/>
              </a:solidFill>
            </a:endParaRPr>
          </a:p>
          <a:p>
            <a:pPr>
              <a:defRPr/>
            </a:pPr>
            <a:r>
              <a:rPr lang="it-IT" sz="3600" b="1" dirty="0">
                <a:solidFill>
                  <a:srgbClr val="FF0000"/>
                </a:solidFill>
              </a:rPr>
              <a:t>Contenuto minimo del piano finanziario</a:t>
            </a:r>
            <a:br>
              <a:rPr lang="it-IT" b="1" dirty="0">
                <a:solidFill>
                  <a:srgbClr val="FF0000"/>
                </a:solidFill>
              </a:rPr>
            </a:br>
            <a:br>
              <a:rPr lang="it-IT" b="1" dirty="0">
                <a:solidFill>
                  <a:srgbClr val="FF0000"/>
                </a:solidFill>
              </a:rPr>
            </a:br>
            <a:br>
              <a:rPr lang="it-IT" b="1" dirty="0">
                <a:solidFill>
                  <a:srgbClr val="FF0000"/>
                </a:solidFill>
              </a:rPr>
            </a:br>
            <a:endParaRPr lang="it-IT" dirty="0">
              <a:solidFill>
                <a:srgbClr val="FF0000"/>
              </a:solidFill>
            </a:endParaRPr>
          </a:p>
        </p:txBody>
      </p:sp>
      <p:sp>
        <p:nvSpPr>
          <p:cNvPr id="6" name="Rettangolo con angoli arrotondati 5">
            <a:extLst>
              <a:ext uri="{FF2B5EF4-FFF2-40B4-BE49-F238E27FC236}">
                <a16:creationId xmlns:a16="http://schemas.microsoft.com/office/drawing/2014/main" id="{9DD9238B-CE5B-4A5B-917C-922F33D59563}"/>
              </a:ext>
            </a:extLst>
          </p:cNvPr>
          <p:cNvSpPr/>
          <p:nvPr/>
        </p:nvSpPr>
        <p:spPr>
          <a:xfrm>
            <a:off x="1185863" y="858838"/>
            <a:ext cx="6923087" cy="8429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dirty="0"/>
          </a:p>
        </p:txBody>
      </p:sp>
      <p:sp>
        <p:nvSpPr>
          <p:cNvPr id="32775" name="Rettangolo 6">
            <a:extLst>
              <a:ext uri="{FF2B5EF4-FFF2-40B4-BE49-F238E27FC236}">
                <a16:creationId xmlns:a16="http://schemas.microsoft.com/office/drawing/2014/main" id="{8E105D20-263F-4D40-BB08-14E232385B75}"/>
              </a:ext>
            </a:extLst>
          </p:cNvPr>
          <p:cNvSpPr>
            <a:spLocks noChangeArrowheads="1"/>
          </p:cNvSpPr>
          <p:nvPr/>
        </p:nvSpPr>
        <p:spPr bwMode="auto">
          <a:xfrm>
            <a:off x="1249363" y="927100"/>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it-IT" sz="2000" i="1">
                <a:solidFill>
                  <a:srgbClr val="FF0000"/>
                </a:solidFill>
                <a:latin typeface="Arial-ItalicMT"/>
              </a:rPr>
              <a:t>art. 8 DPR 158/1999 – art. 18 </a:t>
            </a:r>
            <a:r>
              <a:rPr lang="it-IT" altLang="it-IT" sz="2000" i="1">
                <a:solidFill>
                  <a:srgbClr val="FF0000"/>
                </a:solidFill>
                <a:latin typeface="Arial-ItalicMT"/>
              </a:rPr>
              <a:t>allegato A delibera 443/19 </a:t>
            </a:r>
          </a:p>
          <a:p>
            <a:r>
              <a:rPr lang="it-IT" altLang="it-IT" sz="2000" i="1">
                <a:solidFill>
                  <a:srgbClr val="FF0000"/>
                </a:solidFill>
                <a:latin typeface="Arial-ItalicMT"/>
              </a:rPr>
              <a:t>art. 6 deliberazione 443/2019</a:t>
            </a:r>
            <a:endParaRPr lang="it-IT" altLang="it-IT" sz="2000">
              <a:solidFill>
                <a:srgbClr val="FF0000"/>
              </a:solidFill>
            </a:endParaRPr>
          </a:p>
        </p:txBody>
      </p:sp>
      <p:pic>
        <p:nvPicPr>
          <p:cNvPr id="32776" name="Immagine 7">
            <a:extLst>
              <a:ext uri="{FF2B5EF4-FFF2-40B4-BE49-F238E27FC236}">
                <a16:creationId xmlns:a16="http://schemas.microsoft.com/office/drawing/2014/main" id="{055B96CF-3ED7-B840-B550-8885C0CD4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105025"/>
            <a:ext cx="9144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944198EC-7003-AD4C-B126-F72EF35A6E4B}"/>
              </a:ext>
            </a:extLst>
          </p:cNvPr>
          <p:cNvSpPr>
            <a:spLocks noGrp="1"/>
          </p:cNvSpPr>
          <p:nvPr>
            <p:ph type="sldNum" sz="quarter" idx="12"/>
          </p:nvPr>
        </p:nvSpPr>
        <p:spPr/>
        <p:txBody>
          <a:bodyPr/>
          <a:lstStyle/>
          <a:p>
            <a:pPr>
              <a:defRPr/>
            </a:pPr>
            <a:fld id="{A6ACF98E-F2FE-7546-A4CF-A4AE329E291F}" type="slidenum">
              <a:rPr lang="it-IT" altLang="it-IT" smtClean="0"/>
              <a:pPr>
                <a:defRPr/>
              </a:pPr>
              <a:t>34</a:t>
            </a:fld>
            <a:endParaRPr lang="it-IT" alt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C5B3F97D-D89D-2343-8450-8FEBAA1EECC6}"/>
              </a:ext>
            </a:extLst>
          </p:cNvPr>
          <p:cNvSpPr>
            <a:spLocks noGrp="1"/>
          </p:cNvSpPr>
          <p:nvPr>
            <p:ph type="title"/>
          </p:nvPr>
        </p:nvSpPr>
        <p:spPr/>
        <p:txBody>
          <a:bodyPr/>
          <a:lstStyle/>
          <a:p>
            <a:endParaRPr lang="it-IT" altLang="it-IT"/>
          </a:p>
        </p:txBody>
      </p:sp>
      <p:sp>
        <p:nvSpPr>
          <p:cNvPr id="33795" name="Segnaposto contenuto 2">
            <a:extLst>
              <a:ext uri="{FF2B5EF4-FFF2-40B4-BE49-F238E27FC236}">
                <a16:creationId xmlns:a16="http://schemas.microsoft.com/office/drawing/2014/main" id="{1F873EAC-C3CF-8C48-93A4-241A304DF6B3}"/>
              </a:ext>
            </a:extLst>
          </p:cNvPr>
          <p:cNvSpPr>
            <a:spLocks noGrp="1"/>
          </p:cNvSpPr>
          <p:nvPr>
            <p:ph idx="1"/>
          </p:nvPr>
        </p:nvSpPr>
        <p:spPr/>
        <p:txBody>
          <a:bodyPr/>
          <a:lstStyle/>
          <a:p>
            <a:endParaRPr lang="it-IT" altLang="it-IT"/>
          </a:p>
        </p:txBody>
      </p:sp>
      <p:pic>
        <p:nvPicPr>
          <p:cNvPr id="33796" name="Immagine 8">
            <a:extLst>
              <a:ext uri="{FF2B5EF4-FFF2-40B4-BE49-F238E27FC236}">
                <a16:creationId xmlns:a16="http://schemas.microsoft.com/office/drawing/2014/main" id="{CBF0F75F-DC8C-3447-B7F5-42AF1F90B5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ttangolo 4">
            <a:extLst>
              <a:ext uri="{FF2B5EF4-FFF2-40B4-BE49-F238E27FC236}">
                <a16:creationId xmlns:a16="http://schemas.microsoft.com/office/drawing/2014/main" id="{79BA104F-3F39-1F4C-B293-BEFD445A04C7}"/>
              </a:ext>
            </a:extLst>
          </p:cNvPr>
          <p:cNvSpPr>
            <a:spLocks noChangeArrowheads="1"/>
          </p:cNvSpPr>
          <p:nvPr/>
        </p:nvSpPr>
        <p:spPr bwMode="auto">
          <a:xfrm>
            <a:off x="2389125" y="1600200"/>
            <a:ext cx="235902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1600" dirty="0"/>
              <a:t>la ricognizione degli impianti esistenti.</a:t>
            </a:r>
          </a:p>
        </p:txBody>
      </p:sp>
      <p:sp>
        <p:nvSpPr>
          <p:cNvPr id="33798" name="Titolo 2">
            <a:extLst>
              <a:ext uri="{FF2B5EF4-FFF2-40B4-BE49-F238E27FC236}">
                <a16:creationId xmlns:a16="http://schemas.microsoft.com/office/drawing/2014/main" id="{2353F199-A471-CD44-B747-A86EAF1C010F}"/>
              </a:ext>
            </a:extLst>
          </p:cNvPr>
          <p:cNvSpPr txBox="1">
            <a:spLocks/>
          </p:cNvSpPr>
          <p:nvPr/>
        </p:nvSpPr>
        <p:spPr bwMode="auto">
          <a:xfrm>
            <a:off x="442913" y="260350"/>
            <a:ext cx="82565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b="1">
                <a:solidFill>
                  <a:srgbClr val="FF0000"/>
                </a:solidFill>
              </a:rPr>
              <a:t>Relazione integrata nel PEF</a:t>
            </a:r>
            <a:endParaRPr lang="it-IT" altLang="it-IT" sz="4400">
              <a:solidFill>
                <a:srgbClr val="FF0000"/>
              </a:solidFill>
            </a:endParaRPr>
          </a:p>
        </p:txBody>
      </p:sp>
      <p:pic>
        <p:nvPicPr>
          <p:cNvPr id="33799" name="Immagine 6">
            <a:extLst>
              <a:ext uri="{FF2B5EF4-FFF2-40B4-BE49-F238E27FC236}">
                <a16:creationId xmlns:a16="http://schemas.microsoft.com/office/drawing/2014/main" id="{C5062B43-FAE9-5C4C-9E4C-F230E4FD0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482850"/>
            <a:ext cx="547211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ttangolo 7">
            <a:extLst>
              <a:ext uri="{FF2B5EF4-FFF2-40B4-BE49-F238E27FC236}">
                <a16:creationId xmlns:a16="http://schemas.microsoft.com/office/drawing/2014/main" id="{22FE6A25-898F-0949-9E37-3516D242FF1F}"/>
              </a:ext>
            </a:extLst>
          </p:cNvPr>
          <p:cNvSpPr>
            <a:spLocks noChangeArrowheads="1"/>
          </p:cNvSpPr>
          <p:nvPr/>
        </p:nvSpPr>
        <p:spPr bwMode="auto">
          <a:xfrm>
            <a:off x="442913" y="4673600"/>
            <a:ext cx="21478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sz="1400" dirty="0"/>
              <a:t>il modello gestionale ed organizzativo, </a:t>
            </a:r>
          </a:p>
          <a:p>
            <a:pPr algn="ctr"/>
            <a:r>
              <a:rPr lang="it-IT" altLang="it-IT" sz="1400" dirty="0"/>
              <a:t>le eventuali variazioni previste rispetto all’anno precedente e le relative motivazioni</a:t>
            </a:r>
          </a:p>
        </p:txBody>
      </p:sp>
      <p:sp>
        <p:nvSpPr>
          <p:cNvPr id="33801" name="Rettangolo 8">
            <a:extLst>
              <a:ext uri="{FF2B5EF4-FFF2-40B4-BE49-F238E27FC236}">
                <a16:creationId xmlns:a16="http://schemas.microsoft.com/office/drawing/2014/main" id="{51737288-826F-5D47-B2BF-D0B70934210E}"/>
              </a:ext>
            </a:extLst>
          </p:cNvPr>
          <p:cNvSpPr>
            <a:spLocks noChangeArrowheads="1"/>
          </p:cNvSpPr>
          <p:nvPr/>
        </p:nvSpPr>
        <p:spPr bwMode="auto">
          <a:xfrm>
            <a:off x="3787775" y="4765675"/>
            <a:ext cx="21463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sz="1400" dirty="0"/>
              <a:t>i livelli di qualità del servizio, le eventuali variazioni previste rispetto</a:t>
            </a:r>
          </a:p>
          <a:p>
            <a:pPr algn="ctr"/>
            <a:r>
              <a:rPr lang="it-IT" altLang="it-IT" sz="1400" dirty="0"/>
              <a:t>all’anno precedente e le relative motivazioni</a:t>
            </a:r>
          </a:p>
        </p:txBody>
      </p:sp>
      <p:cxnSp>
        <p:nvCxnSpPr>
          <p:cNvPr id="10" name="Connettore diritto 9">
            <a:extLst>
              <a:ext uri="{FF2B5EF4-FFF2-40B4-BE49-F238E27FC236}">
                <a16:creationId xmlns:a16="http://schemas.microsoft.com/office/drawing/2014/main" id="{CF7E0F31-2F87-453D-AF5D-79F5D3B18893}"/>
              </a:ext>
            </a:extLst>
          </p:cNvPr>
          <p:cNvCxnSpPr/>
          <p:nvPr/>
        </p:nvCxnSpPr>
        <p:spPr>
          <a:xfrm>
            <a:off x="6084888" y="1785938"/>
            <a:ext cx="0" cy="3587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803" name="Rettangolo 10">
            <a:extLst>
              <a:ext uri="{FF2B5EF4-FFF2-40B4-BE49-F238E27FC236}">
                <a16:creationId xmlns:a16="http://schemas.microsoft.com/office/drawing/2014/main" id="{96048FCF-4EE0-B047-96A6-7913D4BD212D}"/>
              </a:ext>
            </a:extLst>
          </p:cNvPr>
          <p:cNvSpPr>
            <a:spLocks noChangeArrowheads="1"/>
          </p:cNvSpPr>
          <p:nvPr/>
        </p:nvSpPr>
        <p:spPr bwMode="auto">
          <a:xfrm>
            <a:off x="6183313" y="1731963"/>
            <a:ext cx="2490787"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solidFill>
                  <a:srgbClr val="00CC99"/>
                </a:solidFill>
              </a:rPr>
              <a:t>Il PEF consente il raggiungimento dell’equilibrio economico-finanziario e, in ogni</a:t>
            </a:r>
          </a:p>
          <a:p>
            <a:r>
              <a:rPr lang="it-IT" altLang="it-IT">
                <a:solidFill>
                  <a:srgbClr val="00CC99"/>
                </a:solidFill>
              </a:rPr>
              <a:t>caso, il rispetto dei principi di efficacia, efficienza ed economicità della gestione,</a:t>
            </a:r>
          </a:p>
          <a:p>
            <a:r>
              <a:rPr lang="it-IT" altLang="it-IT">
                <a:solidFill>
                  <a:srgbClr val="00CC99"/>
                </a:solidFill>
              </a:rPr>
              <a:t>anche in relazione agli investimenti programmati</a:t>
            </a:r>
          </a:p>
        </p:txBody>
      </p:sp>
      <p:sp>
        <p:nvSpPr>
          <p:cNvPr id="2" name="Segnaposto numero diapositiva 1">
            <a:extLst>
              <a:ext uri="{FF2B5EF4-FFF2-40B4-BE49-F238E27FC236}">
                <a16:creationId xmlns:a16="http://schemas.microsoft.com/office/drawing/2014/main" id="{579B564C-9052-734A-9D0B-88AC68D76381}"/>
              </a:ext>
            </a:extLst>
          </p:cNvPr>
          <p:cNvSpPr>
            <a:spLocks noGrp="1"/>
          </p:cNvSpPr>
          <p:nvPr>
            <p:ph type="sldNum" sz="quarter" idx="12"/>
          </p:nvPr>
        </p:nvSpPr>
        <p:spPr/>
        <p:txBody>
          <a:bodyPr/>
          <a:lstStyle/>
          <a:p>
            <a:pPr>
              <a:defRPr/>
            </a:pPr>
            <a:fld id="{A6ACF98E-F2FE-7546-A4CF-A4AE329E291F}" type="slidenum">
              <a:rPr lang="it-IT" altLang="it-IT" smtClean="0"/>
              <a:pPr>
                <a:defRPr/>
              </a:pPr>
              <a:t>35</a:t>
            </a:fld>
            <a:endParaRPr lang="it-IT" alt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a:extLst>
              <a:ext uri="{FF2B5EF4-FFF2-40B4-BE49-F238E27FC236}">
                <a16:creationId xmlns:a16="http://schemas.microsoft.com/office/drawing/2014/main" id="{F8E71174-4183-D743-BCC8-5A3D8C4FE975}"/>
              </a:ext>
            </a:extLst>
          </p:cNvPr>
          <p:cNvSpPr>
            <a:spLocks noGrp="1"/>
          </p:cNvSpPr>
          <p:nvPr>
            <p:ph type="title"/>
          </p:nvPr>
        </p:nvSpPr>
        <p:spPr/>
        <p:txBody>
          <a:bodyPr/>
          <a:lstStyle/>
          <a:p>
            <a:endParaRPr lang="it-IT" altLang="it-IT"/>
          </a:p>
        </p:txBody>
      </p:sp>
      <p:sp>
        <p:nvSpPr>
          <p:cNvPr id="34819" name="Segnaposto contenuto 2">
            <a:extLst>
              <a:ext uri="{FF2B5EF4-FFF2-40B4-BE49-F238E27FC236}">
                <a16:creationId xmlns:a16="http://schemas.microsoft.com/office/drawing/2014/main" id="{ADA90C4B-94C4-5648-8363-A44FEB9440E0}"/>
              </a:ext>
            </a:extLst>
          </p:cNvPr>
          <p:cNvSpPr>
            <a:spLocks noGrp="1"/>
          </p:cNvSpPr>
          <p:nvPr>
            <p:ph idx="1"/>
          </p:nvPr>
        </p:nvSpPr>
        <p:spPr/>
        <p:txBody>
          <a:bodyPr/>
          <a:lstStyle/>
          <a:p>
            <a:endParaRPr lang="it-IT" altLang="it-IT"/>
          </a:p>
        </p:txBody>
      </p:sp>
      <p:pic>
        <p:nvPicPr>
          <p:cNvPr id="34820" name="Immagine 8">
            <a:extLst>
              <a:ext uri="{FF2B5EF4-FFF2-40B4-BE49-F238E27FC236}">
                <a16:creationId xmlns:a16="http://schemas.microsoft.com/office/drawing/2014/main" id="{815BF2BF-2D63-D04C-9908-4836CD7A8B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ttangolo 4">
            <a:extLst>
              <a:ext uri="{FF2B5EF4-FFF2-40B4-BE49-F238E27FC236}">
                <a16:creationId xmlns:a16="http://schemas.microsoft.com/office/drawing/2014/main" id="{28B27091-FA7A-EB46-8941-5A90259DE987}"/>
              </a:ext>
            </a:extLst>
          </p:cNvPr>
          <p:cNvSpPr>
            <a:spLocks noChangeArrowheads="1"/>
          </p:cNvSpPr>
          <p:nvPr/>
        </p:nvSpPr>
        <p:spPr bwMode="auto">
          <a:xfrm>
            <a:off x="803275" y="338138"/>
            <a:ext cx="4268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800">
                <a:solidFill>
                  <a:srgbClr val="FF0000"/>
                </a:solidFill>
                <a:latin typeface="Times New Roman" panose="02020603050405020304" pitchFamily="18" charset="0"/>
              </a:rPr>
              <a:t>Il PEF deve altresì includere</a:t>
            </a:r>
            <a:endParaRPr lang="it-IT" altLang="it-IT" sz="2800">
              <a:solidFill>
                <a:srgbClr val="FF0000"/>
              </a:solidFill>
            </a:endParaRPr>
          </a:p>
        </p:txBody>
      </p:sp>
      <p:sp>
        <p:nvSpPr>
          <p:cNvPr id="34822" name="Rettangolo 5">
            <a:extLst>
              <a:ext uri="{FF2B5EF4-FFF2-40B4-BE49-F238E27FC236}">
                <a16:creationId xmlns:a16="http://schemas.microsoft.com/office/drawing/2014/main" id="{8AD9001C-77F5-8449-B1C1-41E0CC881F54}"/>
              </a:ext>
            </a:extLst>
          </p:cNvPr>
          <p:cNvSpPr>
            <a:spLocks noChangeArrowheads="1"/>
          </p:cNvSpPr>
          <p:nvPr/>
        </p:nvSpPr>
        <p:spPr bwMode="auto">
          <a:xfrm>
            <a:off x="554038" y="1728788"/>
            <a:ext cx="1512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latin typeface="Times New Roman" panose="02020603050405020304" pitchFamily="18" charset="0"/>
              </a:rPr>
              <a:t>una tabella </a:t>
            </a:r>
          </a:p>
          <a:p>
            <a:r>
              <a:rPr lang="it-IT" altLang="it-IT">
                <a:latin typeface="Times New Roman" panose="02020603050405020304" pitchFamily="18" charset="0"/>
              </a:rPr>
              <a:t>(Appendice 1)</a:t>
            </a:r>
          </a:p>
        </p:txBody>
      </p:sp>
      <p:sp>
        <p:nvSpPr>
          <p:cNvPr id="34823" name="Rettangolo 6">
            <a:extLst>
              <a:ext uri="{FF2B5EF4-FFF2-40B4-BE49-F238E27FC236}">
                <a16:creationId xmlns:a16="http://schemas.microsoft.com/office/drawing/2014/main" id="{6B5F70D7-EDDA-9344-A892-E5909013026B}"/>
              </a:ext>
            </a:extLst>
          </p:cNvPr>
          <p:cNvSpPr>
            <a:spLocks noChangeArrowheads="1"/>
          </p:cNvSpPr>
          <p:nvPr/>
        </p:nvSpPr>
        <p:spPr bwMode="auto">
          <a:xfrm>
            <a:off x="508000" y="3000375"/>
            <a:ext cx="2428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latin typeface="Times New Roman" panose="02020603050405020304" pitchFamily="18" charset="0"/>
              </a:rPr>
              <a:t>relazione di accompagnamento </a:t>
            </a:r>
          </a:p>
          <a:p>
            <a:r>
              <a:rPr lang="it-IT" altLang="it-IT">
                <a:latin typeface="Times New Roman" panose="02020603050405020304" pitchFamily="18" charset="0"/>
              </a:rPr>
              <a:t>(Appendice 2)</a:t>
            </a:r>
            <a:endParaRPr lang="it-IT" altLang="it-IT"/>
          </a:p>
        </p:txBody>
      </p:sp>
      <p:sp>
        <p:nvSpPr>
          <p:cNvPr id="34824" name="Rettangolo 7">
            <a:extLst>
              <a:ext uri="{FF2B5EF4-FFF2-40B4-BE49-F238E27FC236}">
                <a16:creationId xmlns:a16="http://schemas.microsoft.com/office/drawing/2014/main" id="{5FBDAAF5-2137-B84C-93D2-5192169995CB}"/>
              </a:ext>
            </a:extLst>
          </p:cNvPr>
          <p:cNvSpPr>
            <a:spLocks noChangeArrowheads="1"/>
          </p:cNvSpPr>
          <p:nvPr/>
        </p:nvSpPr>
        <p:spPr bwMode="auto">
          <a:xfrm>
            <a:off x="611188" y="4437063"/>
            <a:ext cx="1616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latin typeface="Times New Roman" panose="02020603050405020304" pitchFamily="18" charset="0"/>
              </a:rPr>
              <a:t>dichiarazione </a:t>
            </a:r>
          </a:p>
          <a:p>
            <a:r>
              <a:rPr lang="it-IT" altLang="it-IT">
                <a:latin typeface="Times New Roman" panose="02020603050405020304" pitchFamily="18" charset="0"/>
              </a:rPr>
              <a:t>di veridicità </a:t>
            </a:r>
          </a:p>
          <a:p>
            <a:r>
              <a:rPr lang="it-IT" altLang="it-IT">
                <a:latin typeface="Times New Roman" panose="02020603050405020304" pitchFamily="18" charset="0"/>
              </a:rPr>
              <a:t>(Appendice 3)</a:t>
            </a:r>
            <a:endParaRPr lang="it-IT" altLang="it-IT"/>
          </a:p>
        </p:txBody>
      </p:sp>
      <p:sp>
        <p:nvSpPr>
          <p:cNvPr id="9" name="Rettangolo con angoli arrotondati 8">
            <a:extLst>
              <a:ext uri="{FF2B5EF4-FFF2-40B4-BE49-F238E27FC236}">
                <a16:creationId xmlns:a16="http://schemas.microsoft.com/office/drawing/2014/main" id="{4445106C-6765-4EE9-9121-8C9938BE776C}"/>
              </a:ext>
            </a:extLst>
          </p:cNvPr>
          <p:cNvSpPr/>
          <p:nvPr/>
        </p:nvSpPr>
        <p:spPr>
          <a:xfrm>
            <a:off x="508000" y="1506538"/>
            <a:ext cx="1903413" cy="1130300"/>
          </a:xfrm>
          <a:prstGeom prst="roundRect">
            <a:avLst/>
          </a:prstGeom>
          <a:no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Rettangolo con angoli arrotondati 9">
            <a:extLst>
              <a:ext uri="{FF2B5EF4-FFF2-40B4-BE49-F238E27FC236}">
                <a16:creationId xmlns:a16="http://schemas.microsoft.com/office/drawing/2014/main" id="{DDC790DE-2B70-41CA-A6BA-B6F09D353676}"/>
              </a:ext>
            </a:extLst>
          </p:cNvPr>
          <p:cNvSpPr/>
          <p:nvPr/>
        </p:nvSpPr>
        <p:spPr>
          <a:xfrm>
            <a:off x="508000" y="2928938"/>
            <a:ext cx="1903413" cy="1128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0000"/>
              </a:solidFill>
            </a:endParaRPr>
          </a:p>
        </p:txBody>
      </p:sp>
      <p:sp>
        <p:nvSpPr>
          <p:cNvPr id="11" name="Rettangolo con angoli arrotondati 10">
            <a:extLst>
              <a:ext uri="{FF2B5EF4-FFF2-40B4-BE49-F238E27FC236}">
                <a16:creationId xmlns:a16="http://schemas.microsoft.com/office/drawing/2014/main" id="{DDED36CB-BBD5-4334-92E1-A5FB0D12998A}"/>
              </a:ext>
            </a:extLst>
          </p:cNvPr>
          <p:cNvSpPr/>
          <p:nvPr/>
        </p:nvSpPr>
        <p:spPr>
          <a:xfrm>
            <a:off x="508000" y="4337050"/>
            <a:ext cx="1903413" cy="11303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4828" name="Immagine 11">
            <a:extLst>
              <a:ext uri="{FF2B5EF4-FFF2-40B4-BE49-F238E27FC236}">
                <a16:creationId xmlns:a16="http://schemas.microsoft.com/office/drawing/2014/main" id="{679C1B90-E8E5-DA4A-838F-98B5DC3EC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628775"/>
            <a:ext cx="550703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Immagine 12">
            <a:extLst>
              <a:ext uri="{FF2B5EF4-FFF2-40B4-BE49-F238E27FC236}">
                <a16:creationId xmlns:a16="http://schemas.microsoft.com/office/drawing/2014/main" id="{D84906C7-9CB2-5943-836B-E28CC9C16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878138"/>
            <a:ext cx="550703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Immagine 13">
            <a:extLst>
              <a:ext uri="{FF2B5EF4-FFF2-40B4-BE49-F238E27FC236}">
                <a16:creationId xmlns:a16="http://schemas.microsoft.com/office/drawing/2014/main" id="{18B57DE2-C1CE-424F-A552-F1ACC41CF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13" y="4251325"/>
            <a:ext cx="578326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Rettangolo 14">
            <a:extLst>
              <a:ext uri="{FF2B5EF4-FFF2-40B4-BE49-F238E27FC236}">
                <a16:creationId xmlns:a16="http://schemas.microsoft.com/office/drawing/2014/main" id="{2694E1E5-2425-5A4A-B967-92286E424166}"/>
              </a:ext>
            </a:extLst>
          </p:cNvPr>
          <p:cNvSpPr>
            <a:spLocks noChangeArrowheads="1"/>
          </p:cNvSpPr>
          <p:nvPr/>
        </p:nvSpPr>
        <p:spPr bwMode="auto">
          <a:xfrm>
            <a:off x="803275" y="5680075"/>
            <a:ext cx="866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solidFill>
                  <a:srgbClr val="FF0000"/>
                </a:solidFill>
              </a:rPr>
              <a:t>Altri eventuali elementi richiesti dall’ente territorialmente competente</a:t>
            </a:r>
          </a:p>
        </p:txBody>
      </p:sp>
      <p:sp>
        <p:nvSpPr>
          <p:cNvPr id="2" name="Segnaposto numero diapositiva 1">
            <a:extLst>
              <a:ext uri="{FF2B5EF4-FFF2-40B4-BE49-F238E27FC236}">
                <a16:creationId xmlns:a16="http://schemas.microsoft.com/office/drawing/2014/main" id="{5907F1A9-D201-8C49-9E03-590D9E2DE954}"/>
              </a:ext>
            </a:extLst>
          </p:cNvPr>
          <p:cNvSpPr>
            <a:spLocks noGrp="1"/>
          </p:cNvSpPr>
          <p:nvPr>
            <p:ph type="sldNum" sz="quarter" idx="12"/>
          </p:nvPr>
        </p:nvSpPr>
        <p:spPr/>
        <p:txBody>
          <a:bodyPr/>
          <a:lstStyle/>
          <a:p>
            <a:pPr>
              <a:defRPr/>
            </a:pPr>
            <a:fld id="{A6ACF98E-F2FE-7546-A4CF-A4AE329E291F}" type="slidenum">
              <a:rPr lang="it-IT" altLang="it-IT" smtClean="0"/>
              <a:pPr>
                <a:defRPr/>
              </a:pPr>
              <a:t>36</a:t>
            </a:fld>
            <a:endParaRPr lang="it-IT" alt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8">
            <a:extLst>
              <a:ext uri="{FF2B5EF4-FFF2-40B4-BE49-F238E27FC236}">
                <a16:creationId xmlns:a16="http://schemas.microsoft.com/office/drawing/2014/main" id="{8FF0C6DB-5CF0-E843-AC3E-1142B77052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egnaposto contenuto 1">
            <a:extLst>
              <a:ext uri="{FF2B5EF4-FFF2-40B4-BE49-F238E27FC236}">
                <a16:creationId xmlns:a16="http://schemas.microsoft.com/office/drawing/2014/main" id="{7AF1AE74-2F9D-E144-A9EF-D495B74CD452}"/>
              </a:ext>
            </a:extLst>
          </p:cNvPr>
          <p:cNvSpPr>
            <a:spLocks noGrp="1"/>
          </p:cNvSpPr>
          <p:nvPr>
            <p:ph sz="quarter" idx="1"/>
          </p:nvPr>
        </p:nvSpPr>
        <p:spPr>
          <a:xfrm>
            <a:off x="454025" y="2586832"/>
            <a:ext cx="8229600" cy="2952750"/>
          </a:xfrm>
        </p:spPr>
        <p:txBody>
          <a:bodyPr/>
          <a:lstStyle/>
          <a:p>
            <a:pPr marL="0" indent="0">
              <a:buFont typeface="Arial" panose="020B0604020202020204" pitchFamily="34" charset="0"/>
              <a:buNone/>
            </a:pPr>
            <a:r>
              <a:rPr lang="it-IT" altLang="it-IT" b="1" dirty="0">
                <a:solidFill>
                  <a:srgbClr val="FF0000"/>
                </a:solidFill>
              </a:rPr>
              <a:t>validano i dati delle informazioni e degli atti trasmessi dal gestore</a:t>
            </a:r>
            <a:r>
              <a:rPr lang="it-IT" altLang="it-IT" dirty="0"/>
              <a:t> (inclusi quelli necessari alla determinazione delle componenti a conguaglio relative ai costi fissi e variabili riferiti agli anni 2018 e 2019) </a:t>
            </a:r>
          </a:p>
          <a:p>
            <a:pPr marL="0" indent="0">
              <a:buFont typeface="Arial" panose="020B0604020202020204" pitchFamily="34" charset="0"/>
              <a:buNone/>
            </a:pPr>
            <a:r>
              <a:rPr lang="it-IT" altLang="it-IT" dirty="0">
                <a:solidFill>
                  <a:srgbClr val="FF0000"/>
                </a:solidFill>
              </a:rPr>
              <a:t>e li integrano o modificano </a:t>
            </a:r>
            <a:r>
              <a:rPr lang="it-IT" altLang="it-IT" dirty="0"/>
              <a:t>secondo criteri funzionali al riconoscimento dei costi efficienti di investimento e di esercizio</a:t>
            </a:r>
          </a:p>
        </p:txBody>
      </p:sp>
      <p:sp>
        <p:nvSpPr>
          <p:cNvPr id="35844" name="Titolo 2">
            <a:extLst>
              <a:ext uri="{FF2B5EF4-FFF2-40B4-BE49-F238E27FC236}">
                <a16:creationId xmlns:a16="http://schemas.microsoft.com/office/drawing/2014/main" id="{5D57848A-684C-C54A-8DF6-DCC10FFF300F}"/>
              </a:ext>
            </a:extLst>
          </p:cNvPr>
          <p:cNvSpPr>
            <a:spLocks noGrp="1"/>
          </p:cNvSpPr>
          <p:nvPr>
            <p:ph type="title"/>
          </p:nvPr>
        </p:nvSpPr>
        <p:spPr>
          <a:xfrm>
            <a:off x="457200" y="476250"/>
            <a:ext cx="8256588" cy="666750"/>
          </a:xfrm>
        </p:spPr>
        <p:txBody>
          <a:bodyPr/>
          <a:lstStyle/>
          <a:p>
            <a:r>
              <a:rPr lang="it-IT" altLang="it-IT" b="1">
                <a:solidFill>
                  <a:srgbClr val="FF0000"/>
                </a:solidFill>
              </a:rPr>
              <a:t>Validazione dei dati</a:t>
            </a:r>
            <a:endParaRPr lang="it-IT" altLang="it-IT">
              <a:solidFill>
                <a:srgbClr val="FF0000"/>
              </a:solidFill>
            </a:endParaRPr>
          </a:p>
        </p:txBody>
      </p:sp>
      <p:sp>
        <p:nvSpPr>
          <p:cNvPr id="35845" name="Rettangolo 4">
            <a:extLst>
              <a:ext uri="{FF2B5EF4-FFF2-40B4-BE49-F238E27FC236}">
                <a16:creationId xmlns:a16="http://schemas.microsoft.com/office/drawing/2014/main" id="{20A6244C-4422-CC40-877F-7B0E5DE1FFAB}"/>
              </a:ext>
            </a:extLst>
          </p:cNvPr>
          <p:cNvSpPr>
            <a:spLocks noChangeArrowheads="1"/>
          </p:cNvSpPr>
          <p:nvPr/>
        </p:nvSpPr>
        <p:spPr bwMode="auto">
          <a:xfrm>
            <a:off x="755650" y="1458913"/>
            <a:ext cx="1420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t>Gli EGATO </a:t>
            </a:r>
          </a:p>
        </p:txBody>
      </p:sp>
      <p:sp>
        <p:nvSpPr>
          <p:cNvPr id="35846" name="Rettangolo 5">
            <a:extLst>
              <a:ext uri="{FF2B5EF4-FFF2-40B4-BE49-F238E27FC236}">
                <a16:creationId xmlns:a16="http://schemas.microsoft.com/office/drawing/2014/main" id="{288B7539-7611-F243-8061-6FEAEF7FEC8E}"/>
              </a:ext>
            </a:extLst>
          </p:cNvPr>
          <p:cNvSpPr>
            <a:spLocks noChangeArrowheads="1"/>
          </p:cNvSpPr>
          <p:nvPr/>
        </p:nvSpPr>
        <p:spPr bwMode="auto">
          <a:xfrm>
            <a:off x="4141788" y="1458913"/>
            <a:ext cx="4822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t>altri soggetti territorialmente competenti</a:t>
            </a:r>
          </a:p>
        </p:txBody>
      </p:sp>
      <p:cxnSp>
        <p:nvCxnSpPr>
          <p:cNvPr id="7" name="Connettore diritto 6">
            <a:extLst>
              <a:ext uri="{FF2B5EF4-FFF2-40B4-BE49-F238E27FC236}">
                <a16:creationId xmlns:a16="http://schemas.microsoft.com/office/drawing/2014/main" id="{CE4D6D1E-52F8-4F20-8D78-A55A23A52DD5}"/>
              </a:ext>
            </a:extLst>
          </p:cNvPr>
          <p:cNvCxnSpPr>
            <a:cxnSpLocks/>
          </p:cNvCxnSpPr>
          <p:nvPr/>
        </p:nvCxnSpPr>
        <p:spPr>
          <a:xfrm flipV="1">
            <a:off x="2843213" y="1458913"/>
            <a:ext cx="433387" cy="369887"/>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ccia in giù 7">
            <a:extLst>
              <a:ext uri="{FF2B5EF4-FFF2-40B4-BE49-F238E27FC236}">
                <a16:creationId xmlns:a16="http://schemas.microsoft.com/office/drawing/2014/main" id="{79D49B7B-37BF-49A5-9D2A-0AA09F1188BF}"/>
              </a:ext>
            </a:extLst>
          </p:cNvPr>
          <p:cNvSpPr/>
          <p:nvPr/>
        </p:nvSpPr>
        <p:spPr>
          <a:xfrm>
            <a:off x="3322224" y="1446835"/>
            <a:ext cx="709613" cy="1023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numero diapositiva 1">
            <a:extLst>
              <a:ext uri="{FF2B5EF4-FFF2-40B4-BE49-F238E27FC236}">
                <a16:creationId xmlns:a16="http://schemas.microsoft.com/office/drawing/2014/main" id="{BC77DF59-DCFB-084C-8F1F-5C00BE3AFD86}"/>
              </a:ext>
            </a:extLst>
          </p:cNvPr>
          <p:cNvSpPr>
            <a:spLocks noGrp="1"/>
          </p:cNvSpPr>
          <p:nvPr>
            <p:ph type="sldNum" sz="quarter" idx="12"/>
          </p:nvPr>
        </p:nvSpPr>
        <p:spPr/>
        <p:txBody>
          <a:bodyPr/>
          <a:lstStyle/>
          <a:p>
            <a:pPr>
              <a:defRPr/>
            </a:pPr>
            <a:fld id="{A6ACF98E-F2FE-7546-A4CF-A4AE329E291F}" type="slidenum">
              <a:rPr lang="it-IT" altLang="it-IT" smtClean="0"/>
              <a:pPr>
                <a:defRPr/>
              </a:pPr>
              <a:t>37</a:t>
            </a:fld>
            <a:endParaRPr lang="it-IT" alt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8">
            <a:extLst>
              <a:ext uri="{FF2B5EF4-FFF2-40B4-BE49-F238E27FC236}">
                <a16:creationId xmlns:a16="http://schemas.microsoft.com/office/drawing/2014/main" id="{E39F4625-98A4-EE4D-956F-07DC7B0D69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olo 2">
            <a:extLst>
              <a:ext uri="{FF2B5EF4-FFF2-40B4-BE49-F238E27FC236}">
                <a16:creationId xmlns:a16="http://schemas.microsoft.com/office/drawing/2014/main" id="{8298C7E7-D0C8-4B47-9EDF-8DD009BF0DAA}"/>
              </a:ext>
            </a:extLst>
          </p:cNvPr>
          <p:cNvSpPr>
            <a:spLocks noGrp="1"/>
          </p:cNvSpPr>
          <p:nvPr>
            <p:ph type="title"/>
          </p:nvPr>
        </p:nvSpPr>
        <p:spPr>
          <a:xfrm>
            <a:off x="454025" y="259142"/>
            <a:ext cx="8256588" cy="666750"/>
          </a:xfrm>
        </p:spPr>
        <p:txBody>
          <a:bodyPr/>
          <a:lstStyle/>
          <a:p>
            <a:r>
              <a:rPr lang="it-IT" altLang="it-IT" b="1" dirty="0">
                <a:solidFill>
                  <a:srgbClr val="FF0000"/>
                </a:solidFill>
              </a:rPr>
              <a:t>Validazione dei dati</a:t>
            </a:r>
            <a:endParaRPr lang="it-IT" altLang="it-IT" dirty="0"/>
          </a:p>
        </p:txBody>
      </p:sp>
      <p:sp>
        <p:nvSpPr>
          <p:cNvPr id="6" name="Rettangolo con angoli arrotondati 5">
            <a:extLst>
              <a:ext uri="{FF2B5EF4-FFF2-40B4-BE49-F238E27FC236}">
                <a16:creationId xmlns:a16="http://schemas.microsoft.com/office/drawing/2014/main" id="{E71AF5B0-4781-48B7-A6AE-2F1F9543DC2E}"/>
              </a:ext>
            </a:extLst>
          </p:cNvPr>
          <p:cNvSpPr/>
          <p:nvPr/>
        </p:nvSpPr>
        <p:spPr>
          <a:xfrm>
            <a:off x="1065008" y="2461220"/>
            <a:ext cx="7774192" cy="2659420"/>
          </a:xfrm>
          <a:prstGeom prst="roundRect">
            <a:avLst/>
          </a:prstGeom>
          <a:solidFill>
            <a:srgbClr val="FFFF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numero diapositiva 1">
            <a:extLst>
              <a:ext uri="{FF2B5EF4-FFF2-40B4-BE49-F238E27FC236}">
                <a16:creationId xmlns:a16="http://schemas.microsoft.com/office/drawing/2014/main" id="{CBD16EB3-CF51-1249-BE4D-FA003175168D}"/>
              </a:ext>
            </a:extLst>
          </p:cNvPr>
          <p:cNvSpPr>
            <a:spLocks noGrp="1"/>
          </p:cNvSpPr>
          <p:nvPr>
            <p:ph type="sldNum" sz="quarter" idx="12"/>
          </p:nvPr>
        </p:nvSpPr>
        <p:spPr/>
        <p:txBody>
          <a:bodyPr/>
          <a:lstStyle/>
          <a:p>
            <a:pPr>
              <a:defRPr/>
            </a:pPr>
            <a:fld id="{A6ACF98E-F2FE-7546-A4CF-A4AE329E291F}" type="slidenum">
              <a:rPr lang="it-IT" altLang="it-IT" smtClean="0"/>
              <a:pPr>
                <a:defRPr/>
              </a:pPr>
              <a:t>38</a:t>
            </a:fld>
            <a:endParaRPr lang="it-IT" altLang="it-IT"/>
          </a:p>
        </p:txBody>
      </p:sp>
      <p:sp>
        <p:nvSpPr>
          <p:cNvPr id="36867" name="Segnaposto contenuto 1">
            <a:extLst>
              <a:ext uri="{FF2B5EF4-FFF2-40B4-BE49-F238E27FC236}">
                <a16:creationId xmlns:a16="http://schemas.microsoft.com/office/drawing/2014/main" id="{720B357B-9C56-7941-A9DF-6A85F2147416}"/>
              </a:ext>
            </a:extLst>
          </p:cNvPr>
          <p:cNvSpPr>
            <a:spLocks noGrp="1"/>
          </p:cNvSpPr>
          <p:nvPr>
            <p:ph sz="quarter" idx="1"/>
          </p:nvPr>
        </p:nvSpPr>
        <p:spPr>
          <a:xfrm>
            <a:off x="467519" y="857871"/>
            <a:ext cx="8487638" cy="4802188"/>
          </a:xfrm>
        </p:spPr>
        <p:txBody>
          <a:bodyPr/>
          <a:lstStyle/>
          <a:p>
            <a:pPr marL="0" indent="0">
              <a:buNone/>
            </a:pPr>
            <a:r>
              <a:rPr lang="it-IT" altLang="it-IT" dirty="0"/>
              <a:t>a) la documentazione prodotta sia completa di tutti gli elementi richiesti ed in particolare che sia corredata della</a:t>
            </a:r>
          </a:p>
          <a:p>
            <a:pPr lvl="2"/>
            <a:r>
              <a:rPr lang="it-IT" altLang="it-IT" sz="2100" dirty="0"/>
              <a:t>dichiarazione, ai sensi del d </a:t>
            </a:r>
            <a:r>
              <a:rPr lang="it-IT" altLang="it-IT" sz="2100" dirty="0" err="1"/>
              <a:t>P</a:t>
            </a:r>
            <a:r>
              <a:rPr lang="it-IT" altLang="it-IT" sz="2100" dirty="0"/>
              <a:t> </a:t>
            </a:r>
            <a:r>
              <a:rPr lang="it-IT" altLang="it-IT" sz="2100" dirty="0" err="1"/>
              <a:t>R</a:t>
            </a:r>
            <a:r>
              <a:rPr lang="it-IT" altLang="it-IT" sz="2100" dirty="0"/>
              <a:t> 445 00 sottoscritta dal legale rappresentante, attestante la veridicità dei dati trasmessi e la corrispondenza tra i valori riportati nella modulistica con i valori desumibili dalla documentazione contabile di riferimento tenuta ai sensi di legge</a:t>
            </a:r>
          </a:p>
          <a:p>
            <a:pPr lvl="2"/>
            <a:r>
              <a:rPr lang="it-IT" altLang="it-IT" sz="2100" dirty="0"/>
              <a:t>relazione che illustra sia i criteri di corrispondenza tra i valori riportati nella modulistica con i valori desumibili dalla documentazione contabile, sia le evidenze contabili sottostanti</a:t>
            </a:r>
          </a:p>
          <a:p>
            <a:pPr marL="0" indent="0">
              <a:buNone/>
            </a:pPr>
            <a:r>
              <a:rPr lang="it-IT" altLang="it-IT" dirty="0"/>
              <a:t>b) </a:t>
            </a:r>
            <a:r>
              <a:rPr lang="it-IT" altLang="it-IT" b="1" dirty="0"/>
              <a:t>gli elementi di costo e investimento </a:t>
            </a:r>
            <a:r>
              <a:rPr lang="it-IT" altLang="it-IT" dirty="0"/>
              <a:t>indicati nella modulistica siano </a:t>
            </a:r>
            <a:r>
              <a:rPr lang="it-IT" altLang="it-IT" b="1" dirty="0"/>
              <a:t>supportati dalle fonti contabili obbligatorie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Immagine 2">
            <a:extLst>
              <a:ext uri="{FF2B5EF4-FFF2-40B4-BE49-F238E27FC236}">
                <a16:creationId xmlns:a16="http://schemas.microsoft.com/office/drawing/2014/main" id="{81076743-B0BD-DE4A-B967-75042199D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07" y="98565"/>
            <a:ext cx="8885585" cy="66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itolo 2">
            <a:extLst>
              <a:ext uri="{FF2B5EF4-FFF2-40B4-BE49-F238E27FC236}">
                <a16:creationId xmlns:a16="http://schemas.microsoft.com/office/drawing/2014/main" id="{F65CDB5A-A4CC-8B48-910B-7F29940B13A3}"/>
              </a:ext>
            </a:extLst>
          </p:cNvPr>
          <p:cNvSpPr>
            <a:spLocks noGrp="1"/>
          </p:cNvSpPr>
          <p:nvPr>
            <p:ph type="title"/>
          </p:nvPr>
        </p:nvSpPr>
        <p:spPr>
          <a:xfrm>
            <a:off x="-129207" y="143840"/>
            <a:ext cx="9144000" cy="792163"/>
          </a:xfrm>
        </p:spPr>
        <p:txBody>
          <a:bodyPr/>
          <a:lstStyle/>
          <a:p>
            <a:r>
              <a:rPr lang="it-IT" altLang="it-IT" b="1" dirty="0">
                <a:solidFill>
                  <a:srgbClr val="FF0000"/>
                </a:solidFill>
              </a:rPr>
              <a:t>          </a:t>
            </a:r>
            <a:r>
              <a:rPr lang="it-IT" altLang="it-IT" sz="3600" b="1" dirty="0">
                <a:solidFill>
                  <a:srgbClr val="FF0000"/>
                </a:solidFill>
              </a:rPr>
              <a:t>Procedura per la definizione delle tariffe</a:t>
            </a:r>
            <a:endParaRPr lang="it-IT" altLang="it-IT" sz="3600" dirty="0">
              <a:solidFill>
                <a:srgbClr val="FF0000"/>
              </a:solidFill>
            </a:endParaRPr>
          </a:p>
        </p:txBody>
      </p:sp>
      <p:sp>
        <p:nvSpPr>
          <p:cNvPr id="2" name="Segnaposto numero diapositiva 1">
            <a:extLst>
              <a:ext uri="{FF2B5EF4-FFF2-40B4-BE49-F238E27FC236}">
                <a16:creationId xmlns:a16="http://schemas.microsoft.com/office/drawing/2014/main" id="{940C9955-B023-7345-88FE-7365D0B94DD8}"/>
              </a:ext>
            </a:extLst>
          </p:cNvPr>
          <p:cNvSpPr>
            <a:spLocks noGrp="1"/>
          </p:cNvSpPr>
          <p:nvPr>
            <p:ph type="sldNum" sz="quarter" idx="12"/>
          </p:nvPr>
        </p:nvSpPr>
        <p:spPr/>
        <p:txBody>
          <a:bodyPr/>
          <a:lstStyle/>
          <a:p>
            <a:pPr>
              <a:defRPr/>
            </a:pPr>
            <a:fld id="{A6ACF98E-F2FE-7546-A4CF-A4AE329E291F}" type="slidenum">
              <a:rPr lang="it-IT" altLang="it-IT" smtClean="0"/>
              <a:pPr>
                <a:defRPr/>
              </a:pPr>
              <a:t>39</a:t>
            </a:fld>
            <a:endParaRPr lang="it-IT" alt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a:extLst>
              <a:ext uri="{FF2B5EF4-FFF2-40B4-BE49-F238E27FC236}">
                <a16:creationId xmlns:a16="http://schemas.microsoft.com/office/drawing/2014/main" id="{4FA47AE2-2550-CA41-AF3D-F00C6CDC61A1}"/>
              </a:ext>
            </a:extLst>
          </p:cNvPr>
          <p:cNvSpPr>
            <a:spLocks noGrp="1"/>
          </p:cNvSpPr>
          <p:nvPr>
            <p:ph type="title"/>
          </p:nvPr>
        </p:nvSpPr>
        <p:spPr/>
        <p:txBody>
          <a:bodyPr/>
          <a:lstStyle/>
          <a:p>
            <a:endParaRPr lang="it-IT" altLang="it-IT"/>
          </a:p>
        </p:txBody>
      </p:sp>
      <p:sp>
        <p:nvSpPr>
          <p:cNvPr id="6147" name="Segnaposto contenuto 2">
            <a:extLst>
              <a:ext uri="{FF2B5EF4-FFF2-40B4-BE49-F238E27FC236}">
                <a16:creationId xmlns:a16="http://schemas.microsoft.com/office/drawing/2014/main" id="{114B1998-BB42-B048-84A0-C7E685A84DFE}"/>
              </a:ext>
            </a:extLst>
          </p:cNvPr>
          <p:cNvSpPr>
            <a:spLocks noGrp="1"/>
          </p:cNvSpPr>
          <p:nvPr>
            <p:ph idx="1"/>
          </p:nvPr>
        </p:nvSpPr>
        <p:spPr/>
        <p:txBody>
          <a:bodyPr/>
          <a:lstStyle/>
          <a:p>
            <a:endParaRPr lang="it-IT" altLang="it-IT"/>
          </a:p>
        </p:txBody>
      </p:sp>
      <p:pic>
        <p:nvPicPr>
          <p:cNvPr id="6148" name="Immagine 8">
            <a:extLst>
              <a:ext uri="{FF2B5EF4-FFF2-40B4-BE49-F238E27FC236}">
                <a16:creationId xmlns:a16="http://schemas.microsoft.com/office/drawing/2014/main" id="{9CAFDDD1-5B01-CB44-BE47-5E2A75597E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contenuto 1">
            <a:extLst>
              <a:ext uri="{FF2B5EF4-FFF2-40B4-BE49-F238E27FC236}">
                <a16:creationId xmlns:a16="http://schemas.microsoft.com/office/drawing/2014/main" id="{464A83DE-1840-4B7F-ACE7-E172FF4D87E7}"/>
              </a:ext>
            </a:extLst>
          </p:cNvPr>
          <p:cNvSpPr txBox="1">
            <a:spLocks/>
          </p:cNvSpPr>
          <p:nvPr/>
        </p:nvSpPr>
        <p:spPr bwMode="auto">
          <a:xfrm>
            <a:off x="695325" y="1701670"/>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it-IT" dirty="0">
                <a:solidFill>
                  <a:srgbClr val="FF0000"/>
                </a:solidFill>
              </a:rPr>
              <a:t>Nuovo metodo per determinare:</a:t>
            </a:r>
          </a:p>
          <a:p>
            <a:pPr>
              <a:defRPr/>
            </a:pPr>
            <a:r>
              <a:rPr lang="it-IT" dirty="0"/>
              <a:t>tariffa per utenti</a:t>
            </a:r>
          </a:p>
          <a:p>
            <a:pPr>
              <a:defRPr/>
            </a:pPr>
            <a:r>
              <a:rPr lang="it-IT" dirty="0"/>
              <a:t>corrispettivi per gestore servizio di raccolta e trasporto</a:t>
            </a:r>
          </a:p>
          <a:p>
            <a:pPr>
              <a:defRPr/>
            </a:pPr>
            <a:r>
              <a:rPr lang="it-IT" dirty="0"/>
              <a:t>corrispettivi per gestore servizio di trattamento (recupero e smaltimento)</a:t>
            </a:r>
          </a:p>
          <a:p>
            <a:pPr>
              <a:defRPr/>
            </a:pPr>
            <a:r>
              <a:rPr lang="it-IT" dirty="0"/>
              <a:t>Criteri per la separazione contabile e amministrativa della gestione </a:t>
            </a:r>
          </a:p>
        </p:txBody>
      </p:sp>
      <p:sp>
        <p:nvSpPr>
          <p:cNvPr id="6150" name="Titolo 2">
            <a:extLst>
              <a:ext uri="{FF2B5EF4-FFF2-40B4-BE49-F238E27FC236}">
                <a16:creationId xmlns:a16="http://schemas.microsoft.com/office/drawing/2014/main" id="{9AA65654-ED91-7E4D-AD07-84DEAA1146F7}"/>
              </a:ext>
            </a:extLst>
          </p:cNvPr>
          <p:cNvSpPr txBox="1">
            <a:spLocks/>
          </p:cNvSpPr>
          <p:nvPr/>
        </p:nvSpPr>
        <p:spPr bwMode="auto">
          <a:xfrm>
            <a:off x="234950" y="369094"/>
            <a:ext cx="8256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3600" dirty="0">
                <a:solidFill>
                  <a:srgbClr val="FF0000"/>
                </a:solidFill>
              </a:rPr>
              <a:t>POTERI ARERA in materia di rifiuti urbani</a:t>
            </a:r>
            <a:br>
              <a:rPr lang="it-IT" altLang="it-IT" sz="3600" dirty="0">
                <a:solidFill>
                  <a:srgbClr val="FF0000"/>
                </a:solidFill>
              </a:rPr>
            </a:br>
            <a:r>
              <a:rPr lang="de-DE" altLang="it-IT" sz="3600" dirty="0">
                <a:solidFill>
                  <a:srgbClr val="FF0000"/>
                </a:solidFill>
              </a:rPr>
              <a:t>L. 205/2017, art. 1, c. 527-528-529-530</a:t>
            </a:r>
            <a:endParaRPr lang="it-IT" altLang="it-IT" sz="3600" dirty="0">
              <a:solidFill>
                <a:srgbClr val="FF0000"/>
              </a:solidFill>
            </a:endParaRPr>
          </a:p>
        </p:txBody>
      </p:sp>
      <p:sp>
        <p:nvSpPr>
          <p:cNvPr id="2" name="Segnaposto numero diapositiva 1">
            <a:extLst>
              <a:ext uri="{FF2B5EF4-FFF2-40B4-BE49-F238E27FC236}">
                <a16:creationId xmlns:a16="http://schemas.microsoft.com/office/drawing/2014/main" id="{BBCA5D5A-F72B-9F4A-8B53-133331BFF7DB}"/>
              </a:ext>
            </a:extLst>
          </p:cNvPr>
          <p:cNvSpPr>
            <a:spLocks noGrp="1"/>
          </p:cNvSpPr>
          <p:nvPr>
            <p:ph type="sldNum" sz="quarter" idx="12"/>
          </p:nvPr>
        </p:nvSpPr>
        <p:spPr/>
        <p:txBody>
          <a:bodyPr/>
          <a:lstStyle/>
          <a:p>
            <a:pPr>
              <a:defRPr/>
            </a:pPr>
            <a:fld id="{A6ACF98E-F2FE-7546-A4CF-A4AE329E291F}" type="slidenum">
              <a:rPr lang="it-IT" altLang="it-IT" smtClean="0"/>
              <a:pPr>
                <a:defRPr/>
              </a:pPr>
              <a:t>4</a:t>
            </a:fld>
            <a:endParaRPr lang="it-IT" altLang="it-IT"/>
          </a:p>
        </p:txBody>
      </p:sp>
      <p:sp>
        <p:nvSpPr>
          <p:cNvPr id="8" name="Rettangolo con angoli arrotondati 11">
            <a:extLst>
              <a:ext uri="{FF2B5EF4-FFF2-40B4-BE49-F238E27FC236}">
                <a16:creationId xmlns:a16="http://schemas.microsoft.com/office/drawing/2014/main" id="{BD32550F-752E-4C85-A662-E5D3A8F599AF}"/>
              </a:ext>
            </a:extLst>
          </p:cNvPr>
          <p:cNvSpPr/>
          <p:nvPr/>
        </p:nvSpPr>
        <p:spPr>
          <a:xfrm>
            <a:off x="430210" y="2223995"/>
            <a:ext cx="8256589" cy="3995830"/>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8">
            <a:extLst>
              <a:ext uri="{FF2B5EF4-FFF2-40B4-BE49-F238E27FC236}">
                <a16:creationId xmlns:a16="http://schemas.microsoft.com/office/drawing/2014/main" id="{83E5E48F-4A17-B044-B7F0-F2C56FADF4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egnaposto contenuto 1">
            <a:extLst>
              <a:ext uri="{FF2B5EF4-FFF2-40B4-BE49-F238E27FC236}">
                <a16:creationId xmlns:a16="http://schemas.microsoft.com/office/drawing/2014/main" id="{73B3F4E9-A169-2E44-9C8A-ADDE0087641E}"/>
              </a:ext>
            </a:extLst>
          </p:cNvPr>
          <p:cNvSpPr>
            <a:spLocks noGrp="1"/>
          </p:cNvSpPr>
          <p:nvPr>
            <p:ph sz="quarter" idx="1"/>
          </p:nvPr>
        </p:nvSpPr>
        <p:spPr>
          <a:xfrm>
            <a:off x="334755" y="2055813"/>
            <a:ext cx="8468139" cy="4802187"/>
          </a:xfrm>
        </p:spPr>
        <p:txBody>
          <a:bodyPr/>
          <a:lstStyle/>
          <a:p>
            <a:pPr marL="0" indent="0">
              <a:buNone/>
            </a:pPr>
            <a:r>
              <a:rPr lang="it-IT" altLang="it-IT" sz="2800" b="1" i="1" dirty="0"/>
              <a:t> b) dopo il comma 683 è aggiunto il seguente: </a:t>
            </a:r>
            <a:r>
              <a:rPr lang="it-IT" altLang="it-IT" sz="2800" dirty="0"/>
              <a:t>« 683-bis. In considerazione della necessità di acquisire il piano finanziario del servizio di gestione dei rifiuti urbani, per l’anno 2020, </a:t>
            </a:r>
            <a:r>
              <a:rPr lang="it-IT" altLang="it-IT" sz="2800" dirty="0">
                <a:solidFill>
                  <a:srgbClr val="FF0000"/>
                </a:solidFill>
              </a:rPr>
              <a:t>i comuni</a:t>
            </a:r>
            <a:r>
              <a:rPr lang="it-IT" altLang="it-IT" sz="2800" dirty="0"/>
              <a:t>, </a:t>
            </a:r>
            <a:r>
              <a:rPr lang="it-IT" altLang="it-IT" sz="2800" b="1" dirty="0"/>
              <a:t>in deroga al comma 683 e all’articolo 1, comma 169, della legge 27 dicembre 2006, n. 296</a:t>
            </a:r>
            <a:r>
              <a:rPr lang="it-IT" altLang="it-IT" sz="2800" dirty="0"/>
              <a:t>, </a:t>
            </a:r>
            <a:r>
              <a:rPr lang="it-IT" altLang="it-IT" sz="2800" dirty="0">
                <a:solidFill>
                  <a:srgbClr val="FF0000"/>
                </a:solidFill>
              </a:rPr>
              <a:t>approvano le tariffe e i regolamenti della Tari e della tariffa corrispettiva</a:t>
            </a:r>
            <a:r>
              <a:rPr lang="it-IT" altLang="it-IT" sz="2800" dirty="0"/>
              <a:t> </a:t>
            </a:r>
            <a:r>
              <a:rPr lang="it-IT" altLang="it-IT" sz="2800" dirty="0">
                <a:solidFill>
                  <a:srgbClr val="FF0000"/>
                </a:solidFill>
              </a:rPr>
              <a:t>entro il 30 aprile</a:t>
            </a:r>
            <a:r>
              <a:rPr lang="it-IT" altLang="it-IT" sz="2800" dirty="0"/>
              <a:t>. Le disposizioni di cui al periodo precedente si applicano anche in caso di esigenze di modifica a provvedimenti già deliberati »</a:t>
            </a:r>
          </a:p>
        </p:txBody>
      </p:sp>
      <p:sp>
        <p:nvSpPr>
          <p:cNvPr id="38916" name="Titolo 2">
            <a:extLst>
              <a:ext uri="{FF2B5EF4-FFF2-40B4-BE49-F238E27FC236}">
                <a16:creationId xmlns:a16="http://schemas.microsoft.com/office/drawing/2014/main" id="{06E9D739-43E5-EA4F-8D6C-684DFF783093}"/>
              </a:ext>
            </a:extLst>
          </p:cNvPr>
          <p:cNvSpPr>
            <a:spLocks noGrp="1"/>
          </p:cNvSpPr>
          <p:nvPr>
            <p:ph type="title"/>
          </p:nvPr>
        </p:nvSpPr>
        <p:spPr>
          <a:xfrm>
            <a:off x="457200" y="282576"/>
            <a:ext cx="8256588" cy="666750"/>
          </a:xfrm>
        </p:spPr>
        <p:txBody>
          <a:bodyPr/>
          <a:lstStyle/>
          <a:p>
            <a:r>
              <a:rPr lang="it-IT" altLang="it-IT" dirty="0">
                <a:solidFill>
                  <a:srgbClr val="FF0000"/>
                </a:solidFill>
              </a:rPr>
              <a:t>Termine approvazione</a:t>
            </a:r>
          </a:p>
        </p:txBody>
      </p:sp>
      <p:sp>
        <p:nvSpPr>
          <p:cNvPr id="38917" name="Rettangolo 5">
            <a:extLst>
              <a:ext uri="{FF2B5EF4-FFF2-40B4-BE49-F238E27FC236}">
                <a16:creationId xmlns:a16="http://schemas.microsoft.com/office/drawing/2014/main" id="{1CE31FD0-69A3-4947-A899-76EDB88A1CAC}"/>
              </a:ext>
            </a:extLst>
          </p:cNvPr>
          <p:cNvSpPr>
            <a:spLocks noChangeArrowheads="1"/>
          </p:cNvSpPr>
          <p:nvPr/>
        </p:nvSpPr>
        <p:spPr bwMode="auto">
          <a:xfrm>
            <a:off x="457200" y="908846"/>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dirty="0">
                <a:solidFill>
                  <a:srgbClr val="FF0000"/>
                </a:solidFill>
              </a:rPr>
              <a:t>Decreto-Legge 26 ottobre 2019, n. 124 convertito con modificazioni dalla L. 19 dicembre 2019, n. 157, art. 57-bis</a:t>
            </a:r>
            <a:endParaRPr lang="it-IT" altLang="it-IT" sz="2400" dirty="0">
              <a:solidFill>
                <a:srgbClr val="444444"/>
              </a:solidFill>
            </a:endParaRPr>
          </a:p>
        </p:txBody>
      </p:sp>
      <p:sp>
        <p:nvSpPr>
          <p:cNvPr id="2" name="Segnaposto numero diapositiva 1">
            <a:extLst>
              <a:ext uri="{FF2B5EF4-FFF2-40B4-BE49-F238E27FC236}">
                <a16:creationId xmlns:a16="http://schemas.microsoft.com/office/drawing/2014/main" id="{4EF57FBA-4B38-0E41-902A-5912685DC238}"/>
              </a:ext>
            </a:extLst>
          </p:cNvPr>
          <p:cNvSpPr>
            <a:spLocks noGrp="1"/>
          </p:cNvSpPr>
          <p:nvPr>
            <p:ph type="sldNum" sz="quarter" idx="12"/>
          </p:nvPr>
        </p:nvSpPr>
        <p:spPr/>
        <p:txBody>
          <a:bodyPr/>
          <a:lstStyle/>
          <a:p>
            <a:pPr>
              <a:defRPr/>
            </a:pPr>
            <a:fld id="{A6ACF98E-F2FE-7546-A4CF-A4AE329E291F}" type="slidenum">
              <a:rPr lang="it-IT" altLang="it-IT" smtClean="0"/>
              <a:pPr>
                <a:defRPr/>
              </a:pPr>
              <a:t>40</a:t>
            </a:fld>
            <a:endParaRPr lang="it-IT" alt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8">
            <a:extLst>
              <a:ext uri="{FF2B5EF4-FFF2-40B4-BE49-F238E27FC236}">
                <a16:creationId xmlns:a16="http://schemas.microsoft.com/office/drawing/2014/main" id="{00733BA4-09DF-874E-AF6D-8889F8AFAC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con angoli arrotondati 2">
            <a:extLst>
              <a:ext uri="{FF2B5EF4-FFF2-40B4-BE49-F238E27FC236}">
                <a16:creationId xmlns:a16="http://schemas.microsoft.com/office/drawing/2014/main" id="{0CC9A4B1-B63E-461C-9165-45803DB43124}"/>
              </a:ext>
            </a:extLst>
          </p:cNvPr>
          <p:cNvSpPr/>
          <p:nvPr/>
        </p:nvSpPr>
        <p:spPr>
          <a:xfrm>
            <a:off x="3838575" y="2927839"/>
            <a:ext cx="4572000" cy="327977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con angoli arrotondati 3">
            <a:extLst>
              <a:ext uri="{FF2B5EF4-FFF2-40B4-BE49-F238E27FC236}">
                <a16:creationId xmlns:a16="http://schemas.microsoft.com/office/drawing/2014/main" id="{235D5744-B020-4C46-BDF0-530F94658749}"/>
              </a:ext>
            </a:extLst>
          </p:cNvPr>
          <p:cNvSpPr/>
          <p:nvPr/>
        </p:nvSpPr>
        <p:spPr>
          <a:xfrm>
            <a:off x="608013" y="2965450"/>
            <a:ext cx="2879725" cy="3279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9941" name="Titolo 2">
            <a:extLst>
              <a:ext uri="{FF2B5EF4-FFF2-40B4-BE49-F238E27FC236}">
                <a16:creationId xmlns:a16="http://schemas.microsoft.com/office/drawing/2014/main" id="{289D0F84-CB76-8948-B423-16C8E6F1E4AE}"/>
              </a:ext>
            </a:extLst>
          </p:cNvPr>
          <p:cNvSpPr>
            <a:spLocks noGrp="1"/>
          </p:cNvSpPr>
          <p:nvPr>
            <p:ph type="title"/>
          </p:nvPr>
        </p:nvSpPr>
        <p:spPr>
          <a:xfrm>
            <a:off x="457200" y="188913"/>
            <a:ext cx="8256588" cy="954087"/>
          </a:xfrm>
        </p:spPr>
        <p:txBody>
          <a:bodyPr/>
          <a:lstStyle/>
          <a:p>
            <a:r>
              <a:rPr lang="it-IT" altLang="it-IT" sz="4000" dirty="0">
                <a:solidFill>
                  <a:srgbClr val="FF0000"/>
                </a:solidFill>
              </a:rPr>
              <a:t>Disposizione di deroga dei coefficienti</a:t>
            </a:r>
          </a:p>
        </p:txBody>
      </p:sp>
      <p:sp>
        <p:nvSpPr>
          <p:cNvPr id="6" name="Rettangolo con angoli arrotondati 5">
            <a:extLst>
              <a:ext uri="{FF2B5EF4-FFF2-40B4-BE49-F238E27FC236}">
                <a16:creationId xmlns:a16="http://schemas.microsoft.com/office/drawing/2014/main" id="{467A50FD-6475-4C43-B15E-E3EDAA22CE1F}"/>
              </a:ext>
            </a:extLst>
          </p:cNvPr>
          <p:cNvSpPr/>
          <p:nvPr/>
        </p:nvSpPr>
        <p:spPr>
          <a:xfrm>
            <a:off x="558800" y="1064420"/>
            <a:ext cx="7900988" cy="1622056"/>
          </a:xfrm>
          <a:prstGeom prst="roundRect">
            <a:avLst/>
          </a:prstGeom>
          <a:solidFill>
            <a:schemeClr val="bg1"/>
          </a:solidFill>
          <a:ln>
            <a:solidFill>
              <a:srgbClr val="F088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9943" name="Rettangolo 6">
            <a:extLst>
              <a:ext uri="{FF2B5EF4-FFF2-40B4-BE49-F238E27FC236}">
                <a16:creationId xmlns:a16="http://schemas.microsoft.com/office/drawing/2014/main" id="{58359765-427B-4F43-88B3-FCFB8A25056F}"/>
              </a:ext>
            </a:extLst>
          </p:cNvPr>
          <p:cNvSpPr>
            <a:spLocks noChangeArrowheads="1"/>
          </p:cNvSpPr>
          <p:nvPr/>
        </p:nvSpPr>
        <p:spPr bwMode="auto">
          <a:xfrm>
            <a:off x="490538" y="1055260"/>
            <a:ext cx="79692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sz="2000" dirty="0">
                <a:solidFill>
                  <a:srgbClr val="064496"/>
                </a:solidFill>
              </a:rPr>
              <a:t>a) al comma 652, terzo periodo, le parole: "per gli anni 2014, 2015, 2016, 2017, 2018 e 2019" sono sostituite dalle seguenti: "per gli anni a decorrere dal 2014 e fino a diversa regolamentazione disposta dall'Autorità di regolazione per energia, reti e ambiente, ai sensi dell'articolo 1, comma 527, della legge 27 dicembre 2017, n. 205";</a:t>
            </a:r>
          </a:p>
        </p:txBody>
      </p:sp>
      <p:sp>
        <p:nvSpPr>
          <p:cNvPr id="39944" name="Rettangolo 7">
            <a:extLst>
              <a:ext uri="{FF2B5EF4-FFF2-40B4-BE49-F238E27FC236}">
                <a16:creationId xmlns:a16="http://schemas.microsoft.com/office/drawing/2014/main" id="{B5DD26F5-542C-5B40-98B7-8C2876E287B0}"/>
              </a:ext>
            </a:extLst>
          </p:cNvPr>
          <p:cNvSpPr>
            <a:spLocks noChangeArrowheads="1"/>
          </p:cNvSpPr>
          <p:nvPr/>
        </p:nvSpPr>
        <p:spPr bwMode="auto">
          <a:xfrm>
            <a:off x="558800" y="3167344"/>
            <a:ext cx="28797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Font typeface="Wingdings" pitchFamily="2" charset="2"/>
              <a:buChar char="ü"/>
            </a:pPr>
            <a:r>
              <a:rPr lang="it-IT" altLang="it-IT" sz="1600" dirty="0">
                <a:solidFill>
                  <a:srgbClr val="064496"/>
                </a:solidFill>
              </a:rPr>
              <a:t>adottare i coefficienti di cui alle tabelle 2, 3a, 3b, 4a e 4b dell’allegato 1 del </a:t>
            </a:r>
            <a:r>
              <a:rPr lang="it-IT" altLang="it-IT" sz="1600" dirty="0" err="1">
                <a:solidFill>
                  <a:srgbClr val="064496"/>
                </a:solidFill>
              </a:rPr>
              <a:t>dPR</a:t>
            </a:r>
            <a:r>
              <a:rPr lang="it-IT" altLang="it-IT" sz="1600" dirty="0">
                <a:solidFill>
                  <a:srgbClr val="064496"/>
                </a:solidFill>
              </a:rPr>
              <a:t> n. 158 del 1999, con valori inferiori ai minimi o superiori ai massimi ivi indicati fino al 50 per cento</a:t>
            </a:r>
          </a:p>
          <a:p>
            <a:pPr algn="ctr">
              <a:buFont typeface="Wingdings" pitchFamily="2" charset="2"/>
              <a:buChar char="ü"/>
            </a:pPr>
            <a:endParaRPr lang="it-IT" altLang="it-IT" sz="1600" dirty="0">
              <a:solidFill>
                <a:srgbClr val="064496"/>
              </a:solidFill>
            </a:endParaRPr>
          </a:p>
          <a:p>
            <a:pPr algn="ctr">
              <a:buFont typeface="Wingdings" pitchFamily="2" charset="2"/>
              <a:buChar char="ü"/>
            </a:pPr>
            <a:r>
              <a:rPr lang="it-IT" altLang="it-IT" sz="1600" dirty="0">
                <a:solidFill>
                  <a:srgbClr val="064496"/>
                </a:solidFill>
              </a:rPr>
              <a:t>la possibilità di non considerare i coefficienti di cui alle tabelle 1a e 1b del medesimo allegato 1</a:t>
            </a:r>
          </a:p>
        </p:txBody>
      </p:sp>
      <p:sp>
        <p:nvSpPr>
          <p:cNvPr id="39945" name="Rettangolo 8">
            <a:extLst>
              <a:ext uri="{FF2B5EF4-FFF2-40B4-BE49-F238E27FC236}">
                <a16:creationId xmlns:a16="http://schemas.microsoft.com/office/drawing/2014/main" id="{6C04C548-7EE7-1643-AD8A-E2392FFC280C}"/>
              </a:ext>
            </a:extLst>
          </p:cNvPr>
          <p:cNvSpPr>
            <a:spLocks noChangeArrowheads="1"/>
          </p:cNvSpPr>
          <p:nvPr/>
        </p:nvSpPr>
        <p:spPr bwMode="auto">
          <a:xfrm>
            <a:off x="3887788" y="3158323"/>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Wingdings" pitchFamily="2" charset="2"/>
              <a:buChar char="ü"/>
            </a:pPr>
            <a:r>
              <a:rPr lang="it-IT" altLang="it-IT" sz="2000" dirty="0">
                <a:solidFill>
                  <a:srgbClr val="064496"/>
                </a:solidFill>
              </a:rPr>
              <a:t>La norma permette di variare del 50% i valori di soglia </a:t>
            </a:r>
            <a:r>
              <a:rPr lang="it-IT" altLang="it-IT" sz="2000" dirty="0" err="1">
                <a:solidFill>
                  <a:srgbClr val="064496"/>
                </a:solidFill>
              </a:rPr>
              <a:t>min-max</a:t>
            </a:r>
            <a:r>
              <a:rPr lang="it-IT" altLang="it-IT" sz="2000" dirty="0">
                <a:solidFill>
                  <a:srgbClr val="064496"/>
                </a:solidFill>
              </a:rPr>
              <a:t> (quindi sia in riduzione che in aumento)mentre è possibile non considerare i coefficienti previsti per la parte fissa delle utenze domestiche (tabelle 1a e 1b)</a:t>
            </a:r>
          </a:p>
          <a:p>
            <a:pPr>
              <a:buFont typeface="Wingdings" pitchFamily="2" charset="2"/>
              <a:buChar char="ü"/>
            </a:pPr>
            <a:r>
              <a:rPr lang="it-IT" altLang="it-IT" sz="2000" dirty="0">
                <a:solidFill>
                  <a:srgbClr val="064496"/>
                </a:solidFill>
              </a:rPr>
              <a:t>la relazione conferma la possibilità di applicare il metodo semplificato nelle more di diverse determinazioni ARERA.</a:t>
            </a:r>
          </a:p>
        </p:txBody>
      </p:sp>
      <p:sp>
        <p:nvSpPr>
          <p:cNvPr id="2" name="Segnaposto numero diapositiva 1">
            <a:extLst>
              <a:ext uri="{FF2B5EF4-FFF2-40B4-BE49-F238E27FC236}">
                <a16:creationId xmlns:a16="http://schemas.microsoft.com/office/drawing/2014/main" id="{47D77B39-1C72-0841-A4A0-C996CD8CCFBD}"/>
              </a:ext>
            </a:extLst>
          </p:cNvPr>
          <p:cNvSpPr>
            <a:spLocks noGrp="1"/>
          </p:cNvSpPr>
          <p:nvPr>
            <p:ph type="sldNum" sz="quarter" idx="12"/>
          </p:nvPr>
        </p:nvSpPr>
        <p:spPr/>
        <p:txBody>
          <a:bodyPr/>
          <a:lstStyle/>
          <a:p>
            <a:pPr>
              <a:defRPr/>
            </a:pPr>
            <a:fld id="{A6ACF98E-F2FE-7546-A4CF-A4AE329E291F}" type="slidenum">
              <a:rPr lang="it-IT" altLang="it-IT" smtClean="0"/>
              <a:pPr>
                <a:defRPr/>
              </a:pPr>
              <a:t>41</a:t>
            </a:fld>
            <a:endParaRPr lang="it-IT" alt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8">
            <a:extLst>
              <a:ext uri="{FF2B5EF4-FFF2-40B4-BE49-F238E27FC236}">
                <a16:creationId xmlns:a16="http://schemas.microsoft.com/office/drawing/2014/main" id="{B84B4B87-1F16-C749-898F-B0056AA3AF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Segnaposto contenuto 5">
            <a:extLst>
              <a:ext uri="{FF2B5EF4-FFF2-40B4-BE49-F238E27FC236}">
                <a16:creationId xmlns:a16="http://schemas.microsoft.com/office/drawing/2014/main" id="{2528E50F-A7A7-1B40-A6C5-8970B9821326}"/>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09613" y="846138"/>
            <a:ext cx="7977187" cy="5467350"/>
          </a:xfrm>
        </p:spPr>
      </p:pic>
      <p:sp>
        <p:nvSpPr>
          <p:cNvPr id="2" name="Segnaposto numero diapositiva 1">
            <a:extLst>
              <a:ext uri="{FF2B5EF4-FFF2-40B4-BE49-F238E27FC236}">
                <a16:creationId xmlns:a16="http://schemas.microsoft.com/office/drawing/2014/main" id="{DAD6F1B0-5CED-8A40-85E5-4C79724A65AC}"/>
              </a:ext>
            </a:extLst>
          </p:cNvPr>
          <p:cNvSpPr>
            <a:spLocks noGrp="1"/>
          </p:cNvSpPr>
          <p:nvPr>
            <p:ph type="sldNum" sz="quarter" idx="12"/>
          </p:nvPr>
        </p:nvSpPr>
        <p:spPr/>
        <p:txBody>
          <a:bodyPr/>
          <a:lstStyle/>
          <a:p>
            <a:pPr>
              <a:defRPr/>
            </a:pPr>
            <a:fld id="{A6ACF98E-F2FE-7546-A4CF-A4AE329E291F}" type="slidenum">
              <a:rPr lang="it-IT" altLang="it-IT" smtClean="0"/>
              <a:pPr>
                <a:defRPr/>
              </a:pPr>
              <a:t>42</a:t>
            </a:fld>
            <a:endParaRPr lang="it-IT" altLang="it-IT"/>
          </a:p>
        </p:txBody>
      </p:sp>
      <p:sp>
        <p:nvSpPr>
          <p:cNvPr id="6" name="Freccia a sinistra 5">
            <a:extLst>
              <a:ext uri="{FF2B5EF4-FFF2-40B4-BE49-F238E27FC236}">
                <a16:creationId xmlns:a16="http://schemas.microsoft.com/office/drawing/2014/main" id="{CFC3D945-F7C3-42B6-A859-B4A8E3C351A2}"/>
              </a:ext>
            </a:extLst>
          </p:cNvPr>
          <p:cNvSpPr/>
          <p:nvPr/>
        </p:nvSpPr>
        <p:spPr>
          <a:xfrm rot="13020130">
            <a:off x="5424509" y="941913"/>
            <a:ext cx="1114817" cy="80292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3">
            <a:extLst>
              <a:ext uri="{FF2B5EF4-FFF2-40B4-BE49-F238E27FC236}">
                <a16:creationId xmlns:a16="http://schemas.microsoft.com/office/drawing/2014/main" id="{C071CF2F-AD5C-0546-B3C1-AB9B3F823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795338"/>
            <a:ext cx="88868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ttangolo 4">
            <a:extLst>
              <a:ext uri="{FF2B5EF4-FFF2-40B4-BE49-F238E27FC236}">
                <a16:creationId xmlns:a16="http://schemas.microsoft.com/office/drawing/2014/main" id="{E2710C1A-2686-A44E-9DFF-A2AD1098C4F4}"/>
              </a:ext>
            </a:extLst>
          </p:cNvPr>
          <p:cNvSpPr>
            <a:spLocks noChangeArrowheads="1"/>
          </p:cNvSpPr>
          <p:nvPr/>
        </p:nvSpPr>
        <p:spPr bwMode="auto">
          <a:xfrm>
            <a:off x="128588" y="5538788"/>
            <a:ext cx="307181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t-IT" altLang="it-IT" sz="1400">
              <a:solidFill>
                <a:srgbClr val="000000"/>
              </a:solidFill>
            </a:endParaRPr>
          </a:p>
          <a:p>
            <a:endParaRPr lang="it-IT" altLang="it-IT" sz="1400">
              <a:solidFill>
                <a:srgbClr val="000000"/>
              </a:solidFill>
            </a:endParaRPr>
          </a:p>
        </p:txBody>
      </p:sp>
      <p:sp>
        <p:nvSpPr>
          <p:cNvPr id="41988" name="Rettangolo 5">
            <a:extLst>
              <a:ext uri="{FF2B5EF4-FFF2-40B4-BE49-F238E27FC236}">
                <a16:creationId xmlns:a16="http://schemas.microsoft.com/office/drawing/2014/main" id="{CC17E049-061C-0D49-AAB8-3FAB77F2A326}"/>
              </a:ext>
            </a:extLst>
          </p:cNvPr>
          <p:cNvSpPr>
            <a:spLocks noChangeArrowheads="1"/>
          </p:cNvSpPr>
          <p:nvPr/>
        </p:nvSpPr>
        <p:spPr bwMode="auto">
          <a:xfrm>
            <a:off x="1403350" y="325438"/>
            <a:ext cx="633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a:solidFill>
                  <a:srgbClr val="FF0000"/>
                </a:solidFill>
              </a:rPr>
              <a:t>Obiettivi generali e  specifici dell’intervento </a:t>
            </a:r>
          </a:p>
        </p:txBody>
      </p:sp>
      <p:sp>
        <p:nvSpPr>
          <p:cNvPr id="2" name="Segnaposto numero diapositiva 1">
            <a:extLst>
              <a:ext uri="{FF2B5EF4-FFF2-40B4-BE49-F238E27FC236}">
                <a16:creationId xmlns:a16="http://schemas.microsoft.com/office/drawing/2014/main" id="{BB1AB3E9-5AF2-6847-BAD0-3B4FE3CA3618}"/>
              </a:ext>
            </a:extLst>
          </p:cNvPr>
          <p:cNvSpPr>
            <a:spLocks noGrp="1"/>
          </p:cNvSpPr>
          <p:nvPr>
            <p:ph type="sldNum" sz="quarter" idx="12"/>
          </p:nvPr>
        </p:nvSpPr>
        <p:spPr/>
        <p:txBody>
          <a:bodyPr/>
          <a:lstStyle/>
          <a:p>
            <a:pPr>
              <a:defRPr/>
            </a:pPr>
            <a:fld id="{A6ACF98E-F2FE-7546-A4CF-A4AE329E291F}" type="slidenum">
              <a:rPr lang="it-IT" altLang="it-IT" smtClean="0"/>
              <a:pPr>
                <a:defRPr/>
              </a:pPr>
              <a:t>43</a:t>
            </a:fld>
            <a:endParaRPr lang="it-IT" alt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Segnaposto contenuto 3">
            <a:extLst>
              <a:ext uri="{FF2B5EF4-FFF2-40B4-BE49-F238E27FC236}">
                <a16:creationId xmlns:a16="http://schemas.microsoft.com/office/drawing/2014/main" id="{ECF5E25D-560E-E848-BEE5-957F07427657}"/>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427163"/>
            <a:ext cx="8229600" cy="4386262"/>
          </a:xfrm>
        </p:spPr>
      </p:pic>
      <p:sp>
        <p:nvSpPr>
          <p:cNvPr id="43011" name="Titolo 2">
            <a:extLst>
              <a:ext uri="{FF2B5EF4-FFF2-40B4-BE49-F238E27FC236}">
                <a16:creationId xmlns:a16="http://schemas.microsoft.com/office/drawing/2014/main" id="{6A7886F2-50A8-DF41-98C0-FABA0DC66E82}"/>
              </a:ext>
            </a:extLst>
          </p:cNvPr>
          <p:cNvSpPr>
            <a:spLocks noGrp="1"/>
          </p:cNvSpPr>
          <p:nvPr>
            <p:ph type="title"/>
          </p:nvPr>
        </p:nvSpPr>
        <p:spPr/>
        <p:txBody>
          <a:bodyPr/>
          <a:lstStyle/>
          <a:p>
            <a:r>
              <a:rPr lang="it-IT" altLang="it-IT">
                <a:solidFill>
                  <a:srgbClr val="FF0000"/>
                </a:solidFill>
              </a:rPr>
              <a:t>Ambito di applicazione</a:t>
            </a:r>
          </a:p>
        </p:txBody>
      </p:sp>
      <p:sp>
        <p:nvSpPr>
          <p:cNvPr id="2" name="Segnaposto numero diapositiva 1">
            <a:extLst>
              <a:ext uri="{FF2B5EF4-FFF2-40B4-BE49-F238E27FC236}">
                <a16:creationId xmlns:a16="http://schemas.microsoft.com/office/drawing/2014/main" id="{37B46035-B800-FC43-B5C2-7D1D74900743}"/>
              </a:ext>
            </a:extLst>
          </p:cNvPr>
          <p:cNvSpPr>
            <a:spLocks noGrp="1"/>
          </p:cNvSpPr>
          <p:nvPr>
            <p:ph type="sldNum" sz="quarter" idx="12"/>
          </p:nvPr>
        </p:nvSpPr>
        <p:spPr/>
        <p:txBody>
          <a:bodyPr/>
          <a:lstStyle/>
          <a:p>
            <a:pPr>
              <a:defRPr/>
            </a:pPr>
            <a:fld id="{A6ACF98E-F2FE-7546-A4CF-A4AE329E291F}" type="slidenum">
              <a:rPr lang="it-IT" altLang="it-IT" smtClean="0"/>
              <a:pPr>
                <a:defRPr/>
              </a:pPr>
              <a:t>44</a:t>
            </a:fld>
            <a:endParaRPr lang="it-IT" alt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id="{E8348309-F553-487F-A7D5-76265D9F0A7E}"/>
              </a:ext>
            </a:extLst>
          </p:cNvPr>
          <p:cNvSpPr/>
          <p:nvPr/>
        </p:nvSpPr>
        <p:spPr>
          <a:xfrm>
            <a:off x="284720" y="2217738"/>
            <a:ext cx="8554480" cy="4189412"/>
          </a:xfrm>
          <a:prstGeom prst="roundRect">
            <a:avLst/>
          </a:prstGeom>
          <a:solidFill>
            <a:srgbClr val="FFFF0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5058" name="Titolo 2">
            <a:extLst>
              <a:ext uri="{FF2B5EF4-FFF2-40B4-BE49-F238E27FC236}">
                <a16:creationId xmlns:a16="http://schemas.microsoft.com/office/drawing/2014/main" id="{C6ABF2D2-D7C4-1347-87D9-CF8106394C7F}"/>
              </a:ext>
            </a:extLst>
          </p:cNvPr>
          <p:cNvSpPr>
            <a:spLocks noGrp="1"/>
          </p:cNvSpPr>
          <p:nvPr>
            <p:ph type="title"/>
          </p:nvPr>
        </p:nvSpPr>
        <p:spPr/>
        <p:txBody>
          <a:bodyPr/>
          <a:lstStyle/>
          <a:p>
            <a:r>
              <a:rPr lang="it-IT" altLang="it-IT">
                <a:solidFill>
                  <a:srgbClr val="FF0000"/>
                </a:solidFill>
              </a:rPr>
              <a:t>1° aprile 2020 - 31 dicembre 2023 </a:t>
            </a:r>
            <a:endParaRPr lang="it-IT" altLang="it-IT"/>
          </a:p>
        </p:txBody>
      </p:sp>
      <p:sp>
        <p:nvSpPr>
          <p:cNvPr id="45059" name="Rettangolo 4">
            <a:extLst>
              <a:ext uri="{FF2B5EF4-FFF2-40B4-BE49-F238E27FC236}">
                <a16:creationId xmlns:a16="http://schemas.microsoft.com/office/drawing/2014/main" id="{F08CFAE1-AB94-5A49-8F27-2646F5D7392D}"/>
              </a:ext>
            </a:extLst>
          </p:cNvPr>
          <p:cNvSpPr>
            <a:spLocks noChangeArrowheads="1"/>
          </p:cNvSpPr>
          <p:nvPr/>
        </p:nvSpPr>
        <p:spPr bwMode="auto">
          <a:xfrm>
            <a:off x="470242" y="1671638"/>
            <a:ext cx="825658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200" dirty="0">
                <a:solidFill>
                  <a:srgbClr val="064496"/>
                </a:solidFill>
                <a:latin typeface="Times New Roman" panose="02020603050405020304" pitchFamily="18" charset="0"/>
              </a:rPr>
              <a:t>si applicano:</a:t>
            </a:r>
          </a:p>
          <a:p>
            <a:endParaRPr lang="it-IT" altLang="it-IT" sz="2200" dirty="0">
              <a:solidFill>
                <a:srgbClr val="064496"/>
              </a:solidFill>
              <a:latin typeface="Times New Roman" panose="02020603050405020304" pitchFamily="18" charset="0"/>
            </a:endParaRPr>
          </a:p>
          <a:p>
            <a:r>
              <a:rPr lang="it-IT" altLang="it-IT" sz="2200" dirty="0">
                <a:solidFill>
                  <a:srgbClr val="064496"/>
                </a:solidFill>
                <a:latin typeface="Times New Roman" panose="02020603050405020304" pitchFamily="18" charset="0"/>
              </a:rPr>
              <a:t>a) dal 1° aprile 2020, salvo quanto previsto alla successiva lettera b);</a:t>
            </a:r>
          </a:p>
          <a:p>
            <a:r>
              <a:rPr lang="it-IT" altLang="it-IT" sz="2200" dirty="0">
                <a:solidFill>
                  <a:srgbClr val="064496"/>
                </a:solidFill>
                <a:latin typeface="Times New Roman" panose="02020603050405020304" pitchFamily="18" charset="0"/>
              </a:rPr>
              <a:t>b) dal 1° gennaio 2021 per:</a:t>
            </a:r>
          </a:p>
          <a:p>
            <a:pPr lvl="1"/>
            <a:r>
              <a:rPr lang="it-IT" altLang="it-IT" sz="2200" dirty="0">
                <a:solidFill>
                  <a:srgbClr val="064496"/>
                </a:solidFill>
                <a:latin typeface="Times New Roman" panose="02020603050405020304" pitchFamily="18" charset="0"/>
              </a:rPr>
              <a:t>i) i gestori del servizio integrato di gestione dei rifiuti urbani o dei singoli servizi di raccolta e trasporto e/o di spazzamento e lavaggio delle strade, ivi compresi i Comuni che gestiscono tali servizi in economia, che servono territori, anche oggetto di procedure di affidamento diverse, con una popolazione residente non eccedente 5.000 abitanti;</a:t>
            </a:r>
          </a:p>
          <a:p>
            <a:pPr lvl="1"/>
            <a:r>
              <a:rPr lang="it-IT" altLang="it-IT" sz="2200" dirty="0">
                <a:solidFill>
                  <a:srgbClr val="064496"/>
                </a:solidFill>
                <a:latin typeface="Times New Roman" panose="02020603050405020304" pitchFamily="18" charset="0"/>
              </a:rPr>
              <a:t>ii) i gestori delle attività di gestione tariffe e rapporti con gli utenti che servono territori, anche oggetto di procedure di affidamento diverse, con una popolazione residente non eccedente 5.000 abitanti.</a:t>
            </a:r>
            <a:endParaRPr lang="it-IT" altLang="it-IT" sz="2200" dirty="0">
              <a:solidFill>
                <a:srgbClr val="064496"/>
              </a:solidFill>
            </a:endParaRPr>
          </a:p>
        </p:txBody>
      </p:sp>
      <p:sp>
        <p:nvSpPr>
          <p:cNvPr id="45060" name="Rettangolo 5">
            <a:extLst>
              <a:ext uri="{FF2B5EF4-FFF2-40B4-BE49-F238E27FC236}">
                <a16:creationId xmlns:a16="http://schemas.microsoft.com/office/drawing/2014/main" id="{651BA0F3-8FB6-5848-A257-EA9A04991736}"/>
              </a:ext>
            </a:extLst>
          </p:cNvPr>
          <p:cNvSpPr>
            <a:spLocks noChangeArrowheads="1"/>
          </p:cNvSpPr>
          <p:nvPr/>
        </p:nvSpPr>
        <p:spPr bwMode="auto">
          <a:xfrm>
            <a:off x="457200" y="1260475"/>
            <a:ext cx="623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dirty="0">
                <a:solidFill>
                  <a:srgbClr val="FF0000"/>
                </a:solidFill>
                <a:latin typeface="Times New Roman" panose="02020603050405020304" pitchFamily="18" charset="0"/>
              </a:rPr>
              <a:t>in via sperimentale fino al 31 dicembre 2020</a:t>
            </a:r>
            <a:endParaRPr lang="it-IT" altLang="it-IT" sz="2400" dirty="0">
              <a:solidFill>
                <a:srgbClr val="FF0000"/>
              </a:solidFill>
            </a:endParaRPr>
          </a:p>
        </p:txBody>
      </p:sp>
      <p:sp>
        <p:nvSpPr>
          <p:cNvPr id="2" name="Segnaposto numero diapositiva 1">
            <a:extLst>
              <a:ext uri="{FF2B5EF4-FFF2-40B4-BE49-F238E27FC236}">
                <a16:creationId xmlns:a16="http://schemas.microsoft.com/office/drawing/2014/main" id="{B376997E-1F51-A34D-92DB-E5385FF1DAB5}"/>
              </a:ext>
            </a:extLst>
          </p:cNvPr>
          <p:cNvSpPr>
            <a:spLocks noGrp="1"/>
          </p:cNvSpPr>
          <p:nvPr>
            <p:ph type="sldNum" sz="quarter" idx="12"/>
          </p:nvPr>
        </p:nvSpPr>
        <p:spPr/>
        <p:txBody>
          <a:bodyPr/>
          <a:lstStyle/>
          <a:p>
            <a:pPr>
              <a:defRPr/>
            </a:pPr>
            <a:fld id="{A6ACF98E-F2FE-7546-A4CF-A4AE329E291F}" type="slidenum">
              <a:rPr lang="it-IT" altLang="it-IT" smtClean="0"/>
              <a:pPr>
                <a:defRPr/>
              </a:pPr>
              <a:t>45</a:t>
            </a:fld>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Segnaposto contenuto 3">
            <a:extLst>
              <a:ext uri="{FF2B5EF4-FFF2-40B4-BE49-F238E27FC236}">
                <a16:creationId xmlns:a16="http://schemas.microsoft.com/office/drawing/2014/main" id="{F86A387A-AD4C-4042-870F-68201B5DEEB2}"/>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341438"/>
            <a:ext cx="8229600" cy="4557712"/>
          </a:xfrm>
        </p:spPr>
      </p:pic>
      <p:sp>
        <p:nvSpPr>
          <p:cNvPr id="47107" name="Titolo 2">
            <a:extLst>
              <a:ext uri="{FF2B5EF4-FFF2-40B4-BE49-F238E27FC236}">
                <a16:creationId xmlns:a16="http://schemas.microsoft.com/office/drawing/2014/main" id="{6A0BF33E-DC87-8D48-A8A5-164F4AEE6121}"/>
              </a:ext>
            </a:extLst>
          </p:cNvPr>
          <p:cNvSpPr>
            <a:spLocks noGrp="1"/>
          </p:cNvSpPr>
          <p:nvPr>
            <p:ph type="title"/>
          </p:nvPr>
        </p:nvSpPr>
        <p:spPr>
          <a:xfrm>
            <a:off x="457200" y="476250"/>
            <a:ext cx="8002588" cy="666750"/>
          </a:xfrm>
        </p:spPr>
        <p:txBody>
          <a:bodyPr/>
          <a:lstStyle/>
          <a:p>
            <a:r>
              <a:rPr lang="it-IT" altLang="it-IT">
                <a:solidFill>
                  <a:srgbClr val="FF0000"/>
                </a:solidFill>
              </a:rPr>
              <a:t>Obblighi di trasparenza tramite siti internet</a:t>
            </a:r>
          </a:p>
        </p:txBody>
      </p:sp>
      <p:sp>
        <p:nvSpPr>
          <p:cNvPr id="2" name="Segnaposto numero diapositiva 1">
            <a:extLst>
              <a:ext uri="{FF2B5EF4-FFF2-40B4-BE49-F238E27FC236}">
                <a16:creationId xmlns:a16="http://schemas.microsoft.com/office/drawing/2014/main" id="{F6A68949-455D-5645-A7D2-3A59C781ACBD}"/>
              </a:ext>
            </a:extLst>
          </p:cNvPr>
          <p:cNvSpPr>
            <a:spLocks noGrp="1"/>
          </p:cNvSpPr>
          <p:nvPr>
            <p:ph type="sldNum" sz="quarter" idx="12"/>
          </p:nvPr>
        </p:nvSpPr>
        <p:spPr/>
        <p:txBody>
          <a:bodyPr/>
          <a:lstStyle/>
          <a:p>
            <a:pPr>
              <a:defRPr/>
            </a:pPr>
            <a:fld id="{A6ACF98E-F2FE-7546-A4CF-A4AE329E291F}" type="slidenum">
              <a:rPr lang="it-IT" altLang="it-IT" smtClean="0"/>
              <a:pPr>
                <a:defRPr/>
              </a:pPr>
              <a:t>46</a:t>
            </a:fld>
            <a:endParaRPr lang="it-IT" alt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2">
            <a:extLst>
              <a:ext uri="{FF2B5EF4-FFF2-40B4-BE49-F238E27FC236}">
                <a16:creationId xmlns:a16="http://schemas.microsoft.com/office/drawing/2014/main" id="{1CA8FA0D-2593-4844-8F43-5C4EAB86388A}"/>
              </a:ext>
            </a:extLst>
          </p:cNvPr>
          <p:cNvSpPr>
            <a:spLocks noGrp="1"/>
          </p:cNvSpPr>
          <p:nvPr>
            <p:ph type="title"/>
          </p:nvPr>
        </p:nvSpPr>
        <p:spPr>
          <a:xfrm>
            <a:off x="457200" y="476250"/>
            <a:ext cx="8002588" cy="666750"/>
          </a:xfrm>
        </p:spPr>
        <p:txBody>
          <a:bodyPr/>
          <a:lstStyle/>
          <a:p>
            <a:r>
              <a:rPr lang="it-IT" altLang="it-IT">
                <a:solidFill>
                  <a:srgbClr val="FF0000"/>
                </a:solidFill>
              </a:rPr>
              <a:t>Obblighi di trasparenza tramite siti internet</a:t>
            </a:r>
          </a:p>
        </p:txBody>
      </p:sp>
      <p:pic>
        <p:nvPicPr>
          <p:cNvPr id="49155" name="Immagine 1">
            <a:extLst>
              <a:ext uri="{FF2B5EF4-FFF2-40B4-BE49-F238E27FC236}">
                <a16:creationId xmlns:a16="http://schemas.microsoft.com/office/drawing/2014/main" id="{6077C29C-C8B1-C347-83B2-83484E327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2" y="1550988"/>
            <a:ext cx="8004175"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ttangolo 5">
            <a:extLst>
              <a:ext uri="{FF2B5EF4-FFF2-40B4-BE49-F238E27FC236}">
                <a16:creationId xmlns:a16="http://schemas.microsoft.com/office/drawing/2014/main" id="{1A1A47FD-F04A-A148-A5BD-BC1556B813D1}"/>
              </a:ext>
            </a:extLst>
          </p:cNvPr>
          <p:cNvSpPr>
            <a:spLocks noChangeArrowheads="1"/>
          </p:cNvSpPr>
          <p:nvPr/>
        </p:nvSpPr>
        <p:spPr bwMode="auto">
          <a:xfrm>
            <a:off x="4859338" y="3008313"/>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1200">
                <a:solidFill>
                  <a:srgbClr val="FF0000"/>
                </a:solidFill>
              </a:rPr>
              <a:t>Carta della qualità del servizio vigente, scaricabile</a:t>
            </a:r>
          </a:p>
        </p:txBody>
      </p:sp>
      <p:sp>
        <p:nvSpPr>
          <p:cNvPr id="2" name="Segnaposto numero diapositiva 1">
            <a:extLst>
              <a:ext uri="{FF2B5EF4-FFF2-40B4-BE49-F238E27FC236}">
                <a16:creationId xmlns:a16="http://schemas.microsoft.com/office/drawing/2014/main" id="{8485E380-D72A-CE48-B0BA-E0CAD10D6BD5}"/>
              </a:ext>
            </a:extLst>
          </p:cNvPr>
          <p:cNvSpPr>
            <a:spLocks noGrp="1"/>
          </p:cNvSpPr>
          <p:nvPr>
            <p:ph type="sldNum" sz="quarter" idx="12"/>
          </p:nvPr>
        </p:nvSpPr>
        <p:spPr/>
        <p:txBody>
          <a:bodyPr/>
          <a:lstStyle/>
          <a:p>
            <a:pPr>
              <a:defRPr/>
            </a:pPr>
            <a:fld id="{A6ACF98E-F2FE-7546-A4CF-A4AE329E291F}" type="slidenum">
              <a:rPr lang="it-IT" altLang="it-IT" smtClean="0"/>
              <a:pPr>
                <a:defRPr/>
              </a:pPr>
              <a:t>47</a:t>
            </a:fld>
            <a:endParaRPr lang="it-IT" alt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2">
            <a:extLst>
              <a:ext uri="{FF2B5EF4-FFF2-40B4-BE49-F238E27FC236}">
                <a16:creationId xmlns:a16="http://schemas.microsoft.com/office/drawing/2014/main" id="{E40B3876-BC90-0548-86B0-0CAD67B8A571}"/>
              </a:ext>
            </a:extLst>
          </p:cNvPr>
          <p:cNvSpPr>
            <a:spLocks noGrp="1"/>
          </p:cNvSpPr>
          <p:nvPr>
            <p:ph type="title"/>
          </p:nvPr>
        </p:nvSpPr>
        <p:spPr>
          <a:xfrm>
            <a:off x="457200" y="476250"/>
            <a:ext cx="8002588" cy="666750"/>
          </a:xfrm>
        </p:spPr>
        <p:txBody>
          <a:bodyPr/>
          <a:lstStyle/>
          <a:p>
            <a:r>
              <a:rPr lang="it-IT" altLang="it-IT">
                <a:solidFill>
                  <a:srgbClr val="FF0000"/>
                </a:solidFill>
              </a:rPr>
              <a:t>Obblighi di trasparenza tramite siti internet</a:t>
            </a:r>
          </a:p>
        </p:txBody>
      </p:sp>
      <p:pic>
        <p:nvPicPr>
          <p:cNvPr id="50179" name="Immagine 3">
            <a:extLst>
              <a:ext uri="{FF2B5EF4-FFF2-40B4-BE49-F238E27FC236}">
                <a16:creationId xmlns:a16="http://schemas.microsoft.com/office/drawing/2014/main" id="{4E9B1458-C49F-F346-B815-2127060D8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690687"/>
            <a:ext cx="8610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E7F685EB-D0F3-C14E-8EC2-5524D20EEEE3}"/>
              </a:ext>
            </a:extLst>
          </p:cNvPr>
          <p:cNvSpPr>
            <a:spLocks noGrp="1"/>
          </p:cNvSpPr>
          <p:nvPr>
            <p:ph type="sldNum" sz="quarter" idx="12"/>
          </p:nvPr>
        </p:nvSpPr>
        <p:spPr/>
        <p:txBody>
          <a:bodyPr/>
          <a:lstStyle/>
          <a:p>
            <a:pPr>
              <a:defRPr/>
            </a:pPr>
            <a:fld id="{A6ACF98E-F2FE-7546-A4CF-A4AE329E291F}" type="slidenum">
              <a:rPr lang="it-IT" altLang="it-IT" smtClean="0"/>
              <a:pPr>
                <a:defRPr/>
              </a:pPr>
              <a:t>48</a:t>
            </a:fld>
            <a:endParaRPr lang="it-IT" alt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4EF85A8A-C4F5-4194-929F-604F0914A51E}"/>
              </a:ext>
            </a:extLst>
          </p:cNvPr>
          <p:cNvSpPr/>
          <p:nvPr/>
        </p:nvSpPr>
        <p:spPr>
          <a:xfrm>
            <a:off x="457200" y="1385888"/>
            <a:ext cx="8150225" cy="1265237"/>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1203" name="Titolo 2">
            <a:extLst>
              <a:ext uri="{FF2B5EF4-FFF2-40B4-BE49-F238E27FC236}">
                <a16:creationId xmlns:a16="http://schemas.microsoft.com/office/drawing/2014/main" id="{E05F549B-1B38-0644-B657-CE79D4C34AE5}"/>
              </a:ext>
            </a:extLst>
          </p:cNvPr>
          <p:cNvSpPr>
            <a:spLocks noGrp="1"/>
          </p:cNvSpPr>
          <p:nvPr>
            <p:ph type="title"/>
          </p:nvPr>
        </p:nvSpPr>
        <p:spPr>
          <a:xfrm>
            <a:off x="457200" y="188913"/>
            <a:ext cx="8002588" cy="954087"/>
          </a:xfrm>
        </p:spPr>
        <p:txBody>
          <a:bodyPr/>
          <a:lstStyle/>
          <a:p>
            <a:r>
              <a:rPr lang="it-IT" altLang="it-IT" sz="3600" dirty="0">
                <a:solidFill>
                  <a:srgbClr val="FF0000"/>
                </a:solidFill>
              </a:rPr>
              <a:t>Obblighi di trasparenza tramite siti internet che già dovrebbero essere assolti</a:t>
            </a:r>
          </a:p>
        </p:txBody>
      </p:sp>
      <p:sp>
        <p:nvSpPr>
          <p:cNvPr id="51204" name="Rettangolo 1">
            <a:extLst>
              <a:ext uri="{FF2B5EF4-FFF2-40B4-BE49-F238E27FC236}">
                <a16:creationId xmlns:a16="http://schemas.microsoft.com/office/drawing/2014/main" id="{E3A1440A-CEF8-B84E-B6D5-05BF73955DF7}"/>
              </a:ext>
            </a:extLst>
          </p:cNvPr>
          <p:cNvSpPr>
            <a:spLocks noChangeArrowheads="1"/>
          </p:cNvSpPr>
          <p:nvPr/>
        </p:nvSpPr>
        <p:spPr bwMode="auto">
          <a:xfrm>
            <a:off x="755650" y="1557338"/>
            <a:ext cx="77041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dirty="0">
                <a:solidFill>
                  <a:srgbClr val="064496"/>
                </a:solidFill>
              </a:rPr>
              <a:t>informazioni per l’accesso alle eventuali riduzioni tariffarie accordate agli</a:t>
            </a:r>
          </a:p>
          <a:p>
            <a:r>
              <a:rPr lang="it-IT" altLang="it-IT" dirty="0">
                <a:solidFill>
                  <a:srgbClr val="064496"/>
                </a:solidFill>
              </a:rPr>
              <a:t>utenti in stato di disagio economico e sociale e la relativa procedura, ove le suddette riduzioni siano previste;</a:t>
            </a:r>
          </a:p>
        </p:txBody>
      </p:sp>
      <p:sp>
        <p:nvSpPr>
          <p:cNvPr id="9" name="Rettangolo con angoli arrotondati 8">
            <a:extLst>
              <a:ext uri="{FF2B5EF4-FFF2-40B4-BE49-F238E27FC236}">
                <a16:creationId xmlns:a16="http://schemas.microsoft.com/office/drawing/2014/main" id="{32FE8BC2-1014-4BB4-8C2F-5E4A004C5D62}"/>
              </a:ext>
            </a:extLst>
          </p:cNvPr>
          <p:cNvSpPr/>
          <p:nvPr/>
        </p:nvSpPr>
        <p:spPr>
          <a:xfrm>
            <a:off x="490538" y="3109913"/>
            <a:ext cx="8150225" cy="1265237"/>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 </a:t>
            </a:r>
          </a:p>
        </p:txBody>
      </p:sp>
      <p:sp>
        <p:nvSpPr>
          <p:cNvPr id="51206" name="Rettangolo 4">
            <a:extLst>
              <a:ext uri="{FF2B5EF4-FFF2-40B4-BE49-F238E27FC236}">
                <a16:creationId xmlns:a16="http://schemas.microsoft.com/office/drawing/2014/main" id="{5688A798-691B-5A4D-8C4D-6729623A2512}"/>
              </a:ext>
            </a:extLst>
          </p:cNvPr>
          <p:cNvSpPr>
            <a:spLocks noChangeArrowheads="1"/>
          </p:cNvSpPr>
          <p:nvPr/>
        </p:nvSpPr>
        <p:spPr bwMode="auto">
          <a:xfrm>
            <a:off x="661988" y="3367088"/>
            <a:ext cx="8148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solidFill>
                  <a:srgbClr val="064496"/>
                </a:solidFill>
                <a:latin typeface="TimesNewRomanPSMT" panose="02020603050405020304" pitchFamily="18" charset="0"/>
              </a:rPr>
              <a:t>estremi degli atti di approvazione della tariffa per l’anno in corso con riferimento all’ambito o ai comuni serviti</a:t>
            </a:r>
            <a:endParaRPr lang="it-IT" altLang="it-IT">
              <a:solidFill>
                <a:srgbClr val="064496"/>
              </a:solidFill>
            </a:endParaRPr>
          </a:p>
        </p:txBody>
      </p:sp>
      <p:sp>
        <p:nvSpPr>
          <p:cNvPr id="10" name="Rettangolo con angoli arrotondati 9">
            <a:extLst>
              <a:ext uri="{FF2B5EF4-FFF2-40B4-BE49-F238E27FC236}">
                <a16:creationId xmlns:a16="http://schemas.microsoft.com/office/drawing/2014/main" id="{4E8D81CC-1ABC-4A48-AE77-3C6E3FD4C013}"/>
              </a:ext>
            </a:extLst>
          </p:cNvPr>
          <p:cNvSpPr/>
          <p:nvPr/>
        </p:nvSpPr>
        <p:spPr>
          <a:xfrm>
            <a:off x="490538" y="4668838"/>
            <a:ext cx="8150225" cy="1265237"/>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 </a:t>
            </a:r>
          </a:p>
        </p:txBody>
      </p:sp>
      <p:sp>
        <p:nvSpPr>
          <p:cNvPr id="51208" name="Rettangolo 5">
            <a:extLst>
              <a:ext uri="{FF2B5EF4-FFF2-40B4-BE49-F238E27FC236}">
                <a16:creationId xmlns:a16="http://schemas.microsoft.com/office/drawing/2014/main" id="{6E4BB1A2-2200-DF48-8A03-180B4DD0C242}"/>
              </a:ext>
            </a:extLst>
          </p:cNvPr>
          <p:cNvSpPr>
            <a:spLocks noChangeArrowheads="1"/>
          </p:cNvSpPr>
          <p:nvPr/>
        </p:nvSpPr>
        <p:spPr bwMode="auto">
          <a:xfrm>
            <a:off x="676275" y="4978400"/>
            <a:ext cx="7778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solidFill>
                  <a:srgbClr val="064496"/>
                </a:solidFill>
                <a:latin typeface="TimesNewRomanPSMT" panose="02020603050405020304" pitchFamily="18" charset="0"/>
              </a:rPr>
              <a:t>regolamento TARI o regolamento per l’applicazione di una tariffa </a:t>
            </a:r>
            <a:r>
              <a:rPr lang="it-IT" altLang="it-IT">
                <a:solidFill>
                  <a:srgbClr val="064496"/>
                </a:solidFill>
                <a:latin typeface="Times New Roman" panose="02020603050405020304" pitchFamily="18" charset="0"/>
              </a:rPr>
              <a:t>di natura</a:t>
            </a:r>
          </a:p>
          <a:p>
            <a:r>
              <a:rPr lang="it-IT" altLang="it-IT">
                <a:solidFill>
                  <a:srgbClr val="064496"/>
                </a:solidFill>
                <a:latin typeface="Times New Roman" panose="02020603050405020304" pitchFamily="18" charset="0"/>
              </a:rPr>
              <a:t>corrispettiva </a:t>
            </a:r>
            <a:r>
              <a:rPr lang="it-IT" altLang="it-IT">
                <a:solidFill>
                  <a:srgbClr val="064496"/>
                </a:solidFill>
                <a:latin typeface="TimesNewRomanPSMT" panose="02020603050405020304" pitchFamily="18" charset="0"/>
              </a:rPr>
              <a:t>emanato ai sensi dell’articolo 1, comma 668, della </a:t>
            </a:r>
            <a:r>
              <a:rPr lang="it-IT" altLang="it-IT">
                <a:solidFill>
                  <a:srgbClr val="064496"/>
                </a:solidFill>
                <a:latin typeface="Times New Roman" panose="02020603050405020304" pitchFamily="18" charset="0"/>
              </a:rPr>
              <a:t>legge n. 147/13;</a:t>
            </a:r>
            <a:endParaRPr lang="it-IT" altLang="it-IT">
              <a:solidFill>
                <a:srgbClr val="064496"/>
              </a:solidFill>
            </a:endParaRPr>
          </a:p>
        </p:txBody>
      </p:sp>
      <p:sp>
        <p:nvSpPr>
          <p:cNvPr id="2" name="Segnaposto numero diapositiva 1">
            <a:extLst>
              <a:ext uri="{FF2B5EF4-FFF2-40B4-BE49-F238E27FC236}">
                <a16:creationId xmlns:a16="http://schemas.microsoft.com/office/drawing/2014/main" id="{043A1884-5867-E047-9728-61EA5F1B3D02}"/>
              </a:ext>
            </a:extLst>
          </p:cNvPr>
          <p:cNvSpPr>
            <a:spLocks noGrp="1"/>
          </p:cNvSpPr>
          <p:nvPr>
            <p:ph type="sldNum" sz="quarter" idx="12"/>
          </p:nvPr>
        </p:nvSpPr>
        <p:spPr/>
        <p:txBody>
          <a:bodyPr/>
          <a:lstStyle/>
          <a:p>
            <a:pPr>
              <a:defRPr/>
            </a:pPr>
            <a:fld id="{A6ACF98E-F2FE-7546-A4CF-A4AE329E291F}" type="slidenum">
              <a:rPr lang="it-IT" altLang="it-IT" smtClean="0"/>
              <a:pPr>
                <a:defRPr/>
              </a:pPr>
              <a:t>49</a:t>
            </a:fld>
            <a:endParaRPr lang="it-IT" alt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4BAAE646-C1C3-104B-8903-C9D72D3634EF}"/>
              </a:ext>
            </a:extLst>
          </p:cNvPr>
          <p:cNvSpPr>
            <a:spLocks noGrp="1"/>
          </p:cNvSpPr>
          <p:nvPr>
            <p:ph type="title"/>
          </p:nvPr>
        </p:nvSpPr>
        <p:spPr/>
        <p:txBody>
          <a:bodyPr/>
          <a:lstStyle/>
          <a:p>
            <a:endParaRPr lang="it-IT" altLang="it-IT"/>
          </a:p>
        </p:txBody>
      </p:sp>
      <p:sp>
        <p:nvSpPr>
          <p:cNvPr id="7171" name="Segnaposto contenuto 2">
            <a:extLst>
              <a:ext uri="{FF2B5EF4-FFF2-40B4-BE49-F238E27FC236}">
                <a16:creationId xmlns:a16="http://schemas.microsoft.com/office/drawing/2014/main" id="{F85ABD99-5049-C143-9B82-045541A59DF4}"/>
              </a:ext>
            </a:extLst>
          </p:cNvPr>
          <p:cNvSpPr>
            <a:spLocks noGrp="1"/>
          </p:cNvSpPr>
          <p:nvPr>
            <p:ph idx="1"/>
          </p:nvPr>
        </p:nvSpPr>
        <p:spPr/>
        <p:txBody>
          <a:bodyPr/>
          <a:lstStyle/>
          <a:p>
            <a:endParaRPr lang="it-IT" altLang="it-IT"/>
          </a:p>
        </p:txBody>
      </p:sp>
      <p:pic>
        <p:nvPicPr>
          <p:cNvPr id="7172" name="Immagine 8">
            <a:extLst>
              <a:ext uri="{FF2B5EF4-FFF2-40B4-BE49-F238E27FC236}">
                <a16:creationId xmlns:a16="http://schemas.microsoft.com/office/drawing/2014/main" id="{2782BE0B-4482-1E44-9A41-E42F662D9A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contenuto 1">
            <a:extLst>
              <a:ext uri="{FF2B5EF4-FFF2-40B4-BE49-F238E27FC236}">
                <a16:creationId xmlns:a16="http://schemas.microsoft.com/office/drawing/2014/main" id="{E38FB72E-D1F0-4FBF-995D-86AB8A33B448}"/>
              </a:ext>
            </a:extLst>
          </p:cNvPr>
          <p:cNvSpPr txBox="1">
            <a:spLocks/>
          </p:cNvSpPr>
          <p:nvPr/>
        </p:nvSpPr>
        <p:spPr bwMode="auto">
          <a:xfrm>
            <a:off x="457200" y="1028700"/>
            <a:ext cx="845262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it-IT" dirty="0"/>
          </a:p>
          <a:p>
            <a:pPr>
              <a:defRPr/>
            </a:pPr>
            <a:r>
              <a:rPr lang="it-IT" sz="3600" dirty="0"/>
              <a:t>Normativa generale in tema di rifiuti, in particolare d.lgs. 152/2006</a:t>
            </a:r>
          </a:p>
          <a:p>
            <a:pPr>
              <a:defRPr/>
            </a:pPr>
            <a:r>
              <a:rPr lang="it-IT" sz="3600" dirty="0"/>
              <a:t>Competenze Stato, Regioni, Province</a:t>
            </a:r>
          </a:p>
          <a:p>
            <a:pPr>
              <a:defRPr/>
            </a:pPr>
            <a:r>
              <a:rPr lang="it-IT" sz="3600" dirty="0"/>
              <a:t>Competenze dei Comuni:</a:t>
            </a:r>
          </a:p>
          <a:p>
            <a:pPr lvl="1">
              <a:buFont typeface="Wingdings" panose="05000000000000000000" pitchFamily="2" charset="2"/>
              <a:buChar char="ü"/>
              <a:defRPr/>
            </a:pPr>
            <a:r>
              <a:rPr lang="it-IT" sz="3200" dirty="0"/>
              <a:t>	 modalità e organizzazione servizio</a:t>
            </a:r>
          </a:p>
          <a:p>
            <a:pPr lvl="1">
              <a:buFont typeface="Wingdings" panose="05000000000000000000" pitchFamily="2" charset="2"/>
              <a:buChar char="ü"/>
              <a:defRPr/>
            </a:pPr>
            <a:r>
              <a:rPr lang="it-IT" sz="3200" dirty="0"/>
              <a:t>	 modalità conferimento a servizio</a:t>
            </a:r>
          </a:p>
          <a:p>
            <a:pPr lvl="1">
              <a:buFont typeface="Wingdings" panose="05000000000000000000" pitchFamily="2" charset="2"/>
              <a:buChar char="ü"/>
              <a:defRPr/>
            </a:pPr>
            <a:r>
              <a:rPr lang="it-IT" sz="3200" dirty="0"/>
              <a:t>	 assimilazione rifiuti speciali a urbani</a:t>
            </a:r>
          </a:p>
          <a:p>
            <a:pPr lvl="1">
              <a:buFont typeface="Wingdings" panose="05000000000000000000" pitchFamily="2" charset="2"/>
              <a:buChar char="ü"/>
              <a:defRPr/>
            </a:pPr>
            <a:r>
              <a:rPr lang="it-IT" sz="3200" dirty="0"/>
              <a:t>	 determinazione tariffe</a:t>
            </a:r>
          </a:p>
        </p:txBody>
      </p:sp>
      <p:sp>
        <p:nvSpPr>
          <p:cNvPr id="7174" name="Titolo 2">
            <a:extLst>
              <a:ext uri="{FF2B5EF4-FFF2-40B4-BE49-F238E27FC236}">
                <a16:creationId xmlns:a16="http://schemas.microsoft.com/office/drawing/2014/main" id="{0363C55D-1762-824B-A6EF-8100A073E733}"/>
              </a:ext>
            </a:extLst>
          </p:cNvPr>
          <p:cNvSpPr txBox="1">
            <a:spLocks/>
          </p:cNvSpPr>
          <p:nvPr/>
        </p:nvSpPr>
        <p:spPr bwMode="auto">
          <a:xfrm>
            <a:off x="234176" y="428382"/>
            <a:ext cx="867564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dirty="0">
                <a:solidFill>
                  <a:srgbClr val="FF0000"/>
                </a:solidFill>
              </a:rPr>
              <a:t>Norme non toccate dalle </a:t>
            </a:r>
            <a:br>
              <a:rPr lang="it-IT" altLang="it-IT" sz="4400" dirty="0">
                <a:solidFill>
                  <a:srgbClr val="FF0000"/>
                </a:solidFill>
              </a:rPr>
            </a:br>
            <a:r>
              <a:rPr lang="it-IT" altLang="it-IT" sz="4400" dirty="0">
                <a:solidFill>
                  <a:srgbClr val="FF0000"/>
                </a:solidFill>
              </a:rPr>
              <a:t>nuove competenze ARERA</a:t>
            </a:r>
          </a:p>
        </p:txBody>
      </p:sp>
      <p:sp>
        <p:nvSpPr>
          <p:cNvPr id="2" name="Segnaposto numero diapositiva 1">
            <a:extLst>
              <a:ext uri="{FF2B5EF4-FFF2-40B4-BE49-F238E27FC236}">
                <a16:creationId xmlns:a16="http://schemas.microsoft.com/office/drawing/2014/main" id="{9AD85B57-D399-0642-A400-590F4243D86C}"/>
              </a:ext>
            </a:extLst>
          </p:cNvPr>
          <p:cNvSpPr>
            <a:spLocks noGrp="1"/>
          </p:cNvSpPr>
          <p:nvPr>
            <p:ph type="sldNum" sz="quarter" idx="12"/>
          </p:nvPr>
        </p:nvSpPr>
        <p:spPr/>
        <p:txBody>
          <a:bodyPr/>
          <a:lstStyle/>
          <a:p>
            <a:pPr>
              <a:defRPr/>
            </a:pPr>
            <a:fld id="{A6ACF98E-F2FE-7546-A4CF-A4AE329E291F}" type="slidenum">
              <a:rPr lang="it-IT" altLang="it-IT" smtClean="0"/>
              <a:pPr>
                <a:defRPr/>
              </a:pPr>
              <a:t>5</a:t>
            </a:fld>
            <a:endParaRPr lang="it-IT" altLang="it-IT"/>
          </a:p>
        </p:txBody>
      </p:sp>
      <p:sp>
        <p:nvSpPr>
          <p:cNvPr id="8" name="Rettangolo con angoli arrotondati 11">
            <a:extLst>
              <a:ext uri="{FF2B5EF4-FFF2-40B4-BE49-F238E27FC236}">
                <a16:creationId xmlns:a16="http://schemas.microsoft.com/office/drawing/2014/main" id="{FBBECDF1-D4EB-4BAF-9430-A621B8CBC5A2}"/>
              </a:ext>
            </a:extLst>
          </p:cNvPr>
          <p:cNvSpPr/>
          <p:nvPr/>
        </p:nvSpPr>
        <p:spPr>
          <a:xfrm>
            <a:off x="325893" y="3534972"/>
            <a:ext cx="7415192" cy="3033805"/>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additive="base">
                                        <p:cTn id="1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4EF85A8A-C4F5-4194-929F-604F0914A51E}"/>
              </a:ext>
            </a:extLst>
          </p:cNvPr>
          <p:cNvSpPr/>
          <p:nvPr/>
        </p:nvSpPr>
        <p:spPr>
          <a:xfrm>
            <a:off x="533400" y="1844675"/>
            <a:ext cx="8150225" cy="3914775"/>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2227" name="Titolo 2">
            <a:extLst>
              <a:ext uri="{FF2B5EF4-FFF2-40B4-BE49-F238E27FC236}">
                <a16:creationId xmlns:a16="http://schemas.microsoft.com/office/drawing/2014/main" id="{22B0C606-989E-3544-A13F-C2FB11EC6F15}"/>
              </a:ext>
            </a:extLst>
          </p:cNvPr>
          <p:cNvSpPr>
            <a:spLocks noGrp="1"/>
          </p:cNvSpPr>
          <p:nvPr>
            <p:ph type="title"/>
          </p:nvPr>
        </p:nvSpPr>
        <p:spPr>
          <a:xfrm>
            <a:off x="457200" y="188913"/>
            <a:ext cx="8002588" cy="954087"/>
          </a:xfrm>
        </p:spPr>
        <p:txBody>
          <a:bodyPr/>
          <a:lstStyle/>
          <a:p>
            <a:r>
              <a:rPr lang="it-IT" altLang="it-IT" sz="3600" dirty="0">
                <a:solidFill>
                  <a:srgbClr val="FF0000"/>
                </a:solidFill>
              </a:rPr>
              <a:t>Obblighi di trasparenza tramite siti internet dei provvedimenti dell’Autorità</a:t>
            </a:r>
          </a:p>
        </p:txBody>
      </p:sp>
      <p:sp>
        <p:nvSpPr>
          <p:cNvPr id="52228" name="Rettangolo 1">
            <a:extLst>
              <a:ext uri="{FF2B5EF4-FFF2-40B4-BE49-F238E27FC236}">
                <a16:creationId xmlns:a16="http://schemas.microsoft.com/office/drawing/2014/main" id="{A12A3D9C-C89D-7A44-99A5-7E8730C25A3A}"/>
              </a:ext>
            </a:extLst>
          </p:cNvPr>
          <p:cNvSpPr>
            <a:spLocks noChangeArrowheads="1"/>
          </p:cNvSpPr>
          <p:nvPr/>
        </p:nvSpPr>
        <p:spPr bwMode="auto">
          <a:xfrm>
            <a:off x="719138" y="2205038"/>
            <a:ext cx="77057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a:solidFill>
                  <a:srgbClr val="064496"/>
                </a:solidFill>
              </a:rPr>
              <a:t>eventuali comunicazioni agli utenti da parte dell’Autorità relative a rilevanti interventi di modifica del quadro regolatorio o altre comunicazioni di carattere generale destinate agli utenti; in tali casi il testo della  comunicazione viene reso noto al gestore tramite il sito internet dell’Autorità e deve essere pubblicato sul sito internet dei soggetti di cui al precedente comma 2.2 entro 30 (trenta) giorni solari dalla pubblicazione sul sito internet dell’Autorità.</a:t>
            </a:r>
          </a:p>
        </p:txBody>
      </p:sp>
      <p:sp>
        <p:nvSpPr>
          <p:cNvPr id="2" name="Segnaposto numero diapositiva 1">
            <a:extLst>
              <a:ext uri="{FF2B5EF4-FFF2-40B4-BE49-F238E27FC236}">
                <a16:creationId xmlns:a16="http://schemas.microsoft.com/office/drawing/2014/main" id="{AF2CEA54-379F-A34B-9B94-BCF3114BE889}"/>
              </a:ext>
            </a:extLst>
          </p:cNvPr>
          <p:cNvSpPr>
            <a:spLocks noGrp="1"/>
          </p:cNvSpPr>
          <p:nvPr>
            <p:ph type="sldNum" sz="quarter" idx="12"/>
          </p:nvPr>
        </p:nvSpPr>
        <p:spPr/>
        <p:txBody>
          <a:bodyPr/>
          <a:lstStyle/>
          <a:p>
            <a:pPr>
              <a:defRPr/>
            </a:pPr>
            <a:fld id="{A6ACF98E-F2FE-7546-A4CF-A4AE329E291F}" type="slidenum">
              <a:rPr lang="it-IT" altLang="it-IT" smtClean="0"/>
              <a:pPr>
                <a:defRPr/>
              </a:pPr>
              <a:t>50</a:t>
            </a:fld>
            <a:endParaRPr lang="it-IT" alt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2">
            <a:extLst>
              <a:ext uri="{FF2B5EF4-FFF2-40B4-BE49-F238E27FC236}">
                <a16:creationId xmlns:a16="http://schemas.microsoft.com/office/drawing/2014/main" id="{0F7131A4-8A9B-6347-8F7B-F52ECAC4980A}"/>
              </a:ext>
            </a:extLst>
          </p:cNvPr>
          <p:cNvSpPr>
            <a:spLocks noGrp="1"/>
          </p:cNvSpPr>
          <p:nvPr>
            <p:ph type="title"/>
          </p:nvPr>
        </p:nvSpPr>
        <p:spPr>
          <a:xfrm>
            <a:off x="457200" y="260350"/>
            <a:ext cx="8256588" cy="882650"/>
          </a:xfrm>
        </p:spPr>
        <p:txBody>
          <a:bodyPr/>
          <a:lstStyle/>
          <a:p>
            <a:r>
              <a:rPr lang="it-IT" altLang="it-IT">
                <a:solidFill>
                  <a:srgbClr val="FF0000"/>
                </a:solidFill>
              </a:rPr>
              <a:t>Obblighi di trasparenza tramite siti internet e soggetti obbligati</a:t>
            </a:r>
            <a:endParaRPr lang="it-IT" altLang="it-IT"/>
          </a:p>
        </p:txBody>
      </p:sp>
      <p:pic>
        <p:nvPicPr>
          <p:cNvPr id="53251" name="Immagine 3">
            <a:extLst>
              <a:ext uri="{FF2B5EF4-FFF2-40B4-BE49-F238E27FC236}">
                <a16:creationId xmlns:a16="http://schemas.microsoft.com/office/drawing/2014/main" id="{756CE5AA-2DE8-BB43-8365-D0D18B970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29" y="1407559"/>
            <a:ext cx="8999537"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ttangolo 4">
            <a:extLst>
              <a:ext uri="{FF2B5EF4-FFF2-40B4-BE49-F238E27FC236}">
                <a16:creationId xmlns:a16="http://schemas.microsoft.com/office/drawing/2014/main" id="{D0FCDA98-6C61-714B-9405-BF3B994A1570}"/>
              </a:ext>
            </a:extLst>
          </p:cNvPr>
          <p:cNvSpPr>
            <a:spLocks noChangeArrowheads="1"/>
          </p:cNvSpPr>
          <p:nvPr/>
        </p:nvSpPr>
        <p:spPr bwMode="auto">
          <a:xfrm>
            <a:off x="3492500" y="5805488"/>
            <a:ext cx="5507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800">
                <a:solidFill>
                  <a:srgbClr val="06337A"/>
                </a:solidFill>
              </a:rPr>
              <a:t>*Se tale soggetto svolge inoltre solo attività di gestione tariffe potrà provvedere agli obblighi di cui alle lettere A e B anche tramite un rinvio alla home page del gestore affidatario</a:t>
            </a:r>
          </a:p>
        </p:txBody>
      </p:sp>
      <p:sp>
        <p:nvSpPr>
          <p:cNvPr id="2" name="Segnaposto numero diapositiva 1">
            <a:extLst>
              <a:ext uri="{FF2B5EF4-FFF2-40B4-BE49-F238E27FC236}">
                <a16:creationId xmlns:a16="http://schemas.microsoft.com/office/drawing/2014/main" id="{6619E93A-5CD4-C642-9B06-338E1762476C}"/>
              </a:ext>
            </a:extLst>
          </p:cNvPr>
          <p:cNvSpPr>
            <a:spLocks noGrp="1"/>
          </p:cNvSpPr>
          <p:nvPr>
            <p:ph type="sldNum" sz="quarter" idx="12"/>
          </p:nvPr>
        </p:nvSpPr>
        <p:spPr/>
        <p:txBody>
          <a:bodyPr/>
          <a:lstStyle/>
          <a:p>
            <a:pPr>
              <a:defRPr/>
            </a:pPr>
            <a:fld id="{A6ACF98E-F2FE-7546-A4CF-A4AE329E291F}" type="slidenum">
              <a:rPr lang="it-IT" altLang="it-IT" smtClean="0"/>
              <a:pPr>
                <a:defRPr/>
              </a:pPr>
              <a:t>51</a:t>
            </a:fld>
            <a:endParaRPr lang="it-IT" alt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9E2C3EAB-E0C2-4B26-8636-1838AEE855C9}"/>
              </a:ext>
            </a:extLst>
          </p:cNvPr>
          <p:cNvSpPr/>
          <p:nvPr/>
        </p:nvSpPr>
        <p:spPr>
          <a:xfrm>
            <a:off x="4759325" y="1319213"/>
            <a:ext cx="3860800" cy="3195637"/>
          </a:xfrm>
          <a:prstGeom prst="roundRect">
            <a:avLst/>
          </a:prstGeom>
          <a:noFill/>
          <a:ln>
            <a:solidFill>
              <a:srgbClr val="F088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con angoli arrotondati 7">
            <a:extLst>
              <a:ext uri="{FF2B5EF4-FFF2-40B4-BE49-F238E27FC236}">
                <a16:creationId xmlns:a16="http://schemas.microsoft.com/office/drawing/2014/main" id="{B34F338C-B79A-41DF-840F-63873E1C6F96}"/>
              </a:ext>
            </a:extLst>
          </p:cNvPr>
          <p:cNvSpPr/>
          <p:nvPr/>
        </p:nvSpPr>
        <p:spPr>
          <a:xfrm>
            <a:off x="136525" y="3724275"/>
            <a:ext cx="4568825" cy="2997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Rettangolo con angoli arrotondati 6">
            <a:extLst>
              <a:ext uri="{FF2B5EF4-FFF2-40B4-BE49-F238E27FC236}">
                <a16:creationId xmlns:a16="http://schemas.microsoft.com/office/drawing/2014/main" id="{16066112-A77A-4E17-99C5-84F42671B92F}"/>
              </a:ext>
            </a:extLst>
          </p:cNvPr>
          <p:cNvSpPr/>
          <p:nvPr/>
        </p:nvSpPr>
        <p:spPr>
          <a:xfrm>
            <a:off x="490538" y="1319213"/>
            <a:ext cx="3860800" cy="1922462"/>
          </a:xfrm>
          <a:prstGeom prst="roundRect">
            <a:avLst/>
          </a:prstGeom>
          <a:no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4277" name="Titolo 2">
            <a:extLst>
              <a:ext uri="{FF2B5EF4-FFF2-40B4-BE49-F238E27FC236}">
                <a16:creationId xmlns:a16="http://schemas.microsoft.com/office/drawing/2014/main" id="{5C2237A0-6EC6-1247-81CE-ED4D1E598AB2}"/>
              </a:ext>
            </a:extLst>
          </p:cNvPr>
          <p:cNvSpPr>
            <a:spLocks noGrp="1"/>
          </p:cNvSpPr>
          <p:nvPr>
            <p:ph type="title"/>
          </p:nvPr>
        </p:nvSpPr>
        <p:spPr/>
        <p:txBody>
          <a:bodyPr/>
          <a:lstStyle/>
          <a:p>
            <a:r>
              <a:rPr lang="it-IT" altLang="it-IT">
                <a:solidFill>
                  <a:srgbClr val="FF0000"/>
                </a:solidFill>
              </a:rPr>
              <a:t>Ulteriori elementi</a:t>
            </a:r>
          </a:p>
        </p:txBody>
      </p:sp>
      <p:sp>
        <p:nvSpPr>
          <p:cNvPr id="54278" name="Rettangolo 3">
            <a:extLst>
              <a:ext uri="{FF2B5EF4-FFF2-40B4-BE49-F238E27FC236}">
                <a16:creationId xmlns:a16="http://schemas.microsoft.com/office/drawing/2014/main" id="{E10F5851-C46E-1447-A023-A4F7C25E2AA3}"/>
              </a:ext>
            </a:extLst>
          </p:cNvPr>
          <p:cNvSpPr>
            <a:spLocks noChangeArrowheads="1"/>
          </p:cNvSpPr>
          <p:nvPr/>
        </p:nvSpPr>
        <p:spPr bwMode="auto">
          <a:xfrm>
            <a:off x="539750" y="1577975"/>
            <a:ext cx="37433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dirty="0">
                <a:solidFill>
                  <a:srgbClr val="064496"/>
                </a:solidFill>
              </a:rPr>
              <a:t>sezione del proprio sito internet, facilmente accessibile dalla home page, che contenga almeno le seguenti il rinvio al sito internet del gestore del servizio</a:t>
            </a:r>
          </a:p>
        </p:txBody>
      </p:sp>
      <p:sp>
        <p:nvSpPr>
          <p:cNvPr id="54279" name="Rettangolo 4">
            <a:extLst>
              <a:ext uri="{FF2B5EF4-FFF2-40B4-BE49-F238E27FC236}">
                <a16:creationId xmlns:a16="http://schemas.microsoft.com/office/drawing/2014/main" id="{65FE29BE-70BA-1743-8967-AED47B92CB03}"/>
              </a:ext>
            </a:extLst>
          </p:cNvPr>
          <p:cNvSpPr>
            <a:spLocks noChangeArrowheads="1"/>
          </p:cNvSpPr>
          <p:nvPr/>
        </p:nvSpPr>
        <p:spPr bwMode="auto">
          <a:xfrm>
            <a:off x="4754562" y="1396584"/>
            <a:ext cx="388778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dirty="0">
                <a:solidFill>
                  <a:srgbClr val="064496"/>
                </a:solidFill>
              </a:rPr>
              <a:t>nel sito internet del</a:t>
            </a:r>
          </a:p>
          <a:p>
            <a:pPr algn="ctr"/>
            <a:r>
              <a:rPr lang="it-IT" altLang="it-IT" dirty="0">
                <a:solidFill>
                  <a:srgbClr val="064496"/>
                </a:solidFill>
              </a:rPr>
              <a:t>gestore affidatario dei servizi dovranno essere pubblicate le variazioni di</a:t>
            </a:r>
          </a:p>
          <a:p>
            <a:pPr algn="ctr"/>
            <a:r>
              <a:rPr lang="it-IT" altLang="it-IT" dirty="0">
                <a:solidFill>
                  <a:srgbClr val="064496"/>
                </a:solidFill>
              </a:rPr>
              <a:t>rilievo nell’erogazione dei servizi con un preavviso di almeno 30 </a:t>
            </a:r>
            <a:r>
              <a:rPr lang="it-IT" altLang="it-IT" dirty="0" err="1">
                <a:solidFill>
                  <a:srgbClr val="064496"/>
                </a:solidFill>
              </a:rPr>
              <a:t>giornis</a:t>
            </a:r>
            <a:r>
              <a:rPr lang="it-IT" altLang="it-IT" dirty="0">
                <a:solidFill>
                  <a:srgbClr val="064496"/>
                </a:solidFill>
              </a:rPr>
              <a:t> </a:t>
            </a:r>
            <a:r>
              <a:rPr lang="it-IT" altLang="it-IT" dirty="0" err="1">
                <a:solidFill>
                  <a:srgbClr val="064496"/>
                </a:solidFill>
              </a:rPr>
              <a:t>olari</a:t>
            </a:r>
            <a:r>
              <a:rPr lang="it-IT" altLang="it-IT" dirty="0">
                <a:solidFill>
                  <a:srgbClr val="064496"/>
                </a:solidFill>
              </a:rPr>
              <a:t> prima della data di decorrenza delle medesime, fatta eccezione per le variazioni di natura urgente e/o emergenziale, che devono essere</a:t>
            </a:r>
          </a:p>
          <a:p>
            <a:pPr algn="ctr"/>
            <a:r>
              <a:rPr lang="it-IT" altLang="it-IT" dirty="0">
                <a:solidFill>
                  <a:srgbClr val="064496"/>
                </a:solidFill>
              </a:rPr>
              <a:t>comunque pubblicate con il massimo preavviso possibile. </a:t>
            </a:r>
          </a:p>
        </p:txBody>
      </p:sp>
      <p:sp>
        <p:nvSpPr>
          <p:cNvPr id="54280" name="Rettangolo 5">
            <a:extLst>
              <a:ext uri="{FF2B5EF4-FFF2-40B4-BE49-F238E27FC236}">
                <a16:creationId xmlns:a16="http://schemas.microsoft.com/office/drawing/2014/main" id="{5DB16A2D-5120-7042-8B8D-5E878BE6C049}"/>
              </a:ext>
            </a:extLst>
          </p:cNvPr>
          <p:cNvSpPr>
            <a:spLocks noChangeArrowheads="1"/>
          </p:cNvSpPr>
          <p:nvPr/>
        </p:nvSpPr>
        <p:spPr bwMode="auto">
          <a:xfrm>
            <a:off x="187325" y="4244906"/>
            <a:ext cx="457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dirty="0">
                <a:solidFill>
                  <a:srgbClr val="064496"/>
                </a:solidFill>
              </a:rPr>
              <a:t>l’implementazione di </a:t>
            </a:r>
            <a:r>
              <a:rPr lang="it-IT" altLang="it-IT" dirty="0">
                <a:solidFill>
                  <a:srgbClr val="FF0000"/>
                </a:solidFill>
              </a:rPr>
              <a:t>ulteriori strumenti informativi innovativi </a:t>
            </a:r>
            <a:r>
              <a:rPr lang="it-IT" altLang="it-IT" dirty="0">
                <a:solidFill>
                  <a:srgbClr val="064496"/>
                </a:solidFill>
              </a:rPr>
              <a:t>in grado di </a:t>
            </a:r>
          </a:p>
          <a:p>
            <a:pPr algn="ctr"/>
            <a:r>
              <a:rPr lang="it-IT" altLang="it-IT" dirty="0">
                <a:solidFill>
                  <a:srgbClr val="064496"/>
                </a:solidFill>
              </a:rPr>
              <a:t>aumentare l’efficacia e l’efficienza dell’informazione a vantaggio degli</a:t>
            </a:r>
          </a:p>
          <a:p>
            <a:pPr algn="ctr"/>
            <a:r>
              <a:rPr lang="it-IT" altLang="it-IT" dirty="0">
                <a:solidFill>
                  <a:srgbClr val="064496"/>
                </a:solidFill>
              </a:rPr>
              <a:t> utenti (ad es., predisposizione</a:t>
            </a:r>
          </a:p>
          <a:p>
            <a:pPr algn="ctr"/>
            <a:r>
              <a:rPr lang="it-IT" altLang="it-IT" dirty="0">
                <a:solidFill>
                  <a:srgbClr val="064496"/>
                </a:solidFill>
              </a:rPr>
              <a:t>di </a:t>
            </a:r>
            <a:r>
              <a:rPr lang="it-IT" altLang="it-IT" dirty="0" err="1">
                <a:solidFill>
                  <a:srgbClr val="064496"/>
                </a:solidFill>
              </a:rPr>
              <a:t>faq</a:t>
            </a:r>
            <a:r>
              <a:rPr lang="it-IT" altLang="it-IT" dirty="0">
                <a:solidFill>
                  <a:srgbClr val="064496"/>
                </a:solidFill>
              </a:rPr>
              <a:t> sul servizio e </a:t>
            </a:r>
          </a:p>
          <a:p>
            <a:pPr algn="ctr"/>
            <a:r>
              <a:rPr lang="it-IT" altLang="it-IT" dirty="0">
                <a:solidFill>
                  <a:srgbClr val="064496"/>
                </a:solidFill>
              </a:rPr>
              <a:t>su obblighi di comunicazioni degli utenti)</a:t>
            </a:r>
          </a:p>
        </p:txBody>
      </p:sp>
      <p:sp>
        <p:nvSpPr>
          <p:cNvPr id="2" name="Segnaposto numero diapositiva 1">
            <a:extLst>
              <a:ext uri="{FF2B5EF4-FFF2-40B4-BE49-F238E27FC236}">
                <a16:creationId xmlns:a16="http://schemas.microsoft.com/office/drawing/2014/main" id="{C60C5561-A80A-914E-BB62-B8BE0A742E5B}"/>
              </a:ext>
            </a:extLst>
          </p:cNvPr>
          <p:cNvSpPr>
            <a:spLocks noGrp="1"/>
          </p:cNvSpPr>
          <p:nvPr>
            <p:ph type="sldNum" sz="quarter" idx="12"/>
          </p:nvPr>
        </p:nvSpPr>
        <p:spPr/>
        <p:txBody>
          <a:bodyPr/>
          <a:lstStyle/>
          <a:p>
            <a:pPr>
              <a:defRPr/>
            </a:pPr>
            <a:fld id="{A6ACF98E-F2FE-7546-A4CF-A4AE329E291F}" type="slidenum">
              <a:rPr lang="it-IT" altLang="it-IT" smtClean="0"/>
              <a:pPr>
                <a:defRPr/>
              </a:pPr>
              <a:t>52</a:t>
            </a:fld>
            <a:endParaRPr lang="it-IT" alt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8C5BB2FB-D6F7-4F2F-B088-605BB72654B0}"/>
              </a:ext>
            </a:extLst>
          </p:cNvPr>
          <p:cNvSpPr/>
          <p:nvPr/>
        </p:nvSpPr>
        <p:spPr>
          <a:xfrm>
            <a:off x="3816350" y="2668588"/>
            <a:ext cx="4572000" cy="3281362"/>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con angoli arrotondati 7">
            <a:extLst>
              <a:ext uri="{FF2B5EF4-FFF2-40B4-BE49-F238E27FC236}">
                <a16:creationId xmlns:a16="http://schemas.microsoft.com/office/drawing/2014/main" id="{72243F39-A429-42CA-BC64-20056FBFAF67}"/>
              </a:ext>
            </a:extLst>
          </p:cNvPr>
          <p:cNvSpPr/>
          <p:nvPr/>
        </p:nvSpPr>
        <p:spPr>
          <a:xfrm>
            <a:off x="674688" y="3316288"/>
            <a:ext cx="2881312" cy="1174750"/>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5300" name="Titolo 2">
            <a:extLst>
              <a:ext uri="{FF2B5EF4-FFF2-40B4-BE49-F238E27FC236}">
                <a16:creationId xmlns:a16="http://schemas.microsoft.com/office/drawing/2014/main" id="{23F086BE-5F00-AF48-827B-446B2094B6B9}"/>
              </a:ext>
            </a:extLst>
          </p:cNvPr>
          <p:cNvSpPr>
            <a:spLocks noGrp="1"/>
          </p:cNvSpPr>
          <p:nvPr>
            <p:ph type="title"/>
          </p:nvPr>
        </p:nvSpPr>
        <p:spPr>
          <a:xfrm>
            <a:off x="457200" y="188913"/>
            <a:ext cx="8256588" cy="954087"/>
          </a:xfrm>
        </p:spPr>
        <p:txBody>
          <a:bodyPr/>
          <a:lstStyle/>
          <a:p>
            <a:r>
              <a:rPr lang="it-IT" altLang="it-IT">
                <a:solidFill>
                  <a:srgbClr val="FF0000"/>
                </a:solidFill>
              </a:rPr>
              <a:t>Disposizioni in materia di fatturazione e pagamenti </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490538" y="1319213"/>
            <a:ext cx="7969250" cy="1173162"/>
          </a:xfrm>
          <a:prstGeom prst="roundRect">
            <a:avLst/>
          </a:prstGeom>
          <a:solidFill>
            <a:schemeClr val="bg1"/>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5302" name="Rettangolo 3">
            <a:extLst>
              <a:ext uri="{FF2B5EF4-FFF2-40B4-BE49-F238E27FC236}">
                <a16:creationId xmlns:a16="http://schemas.microsoft.com/office/drawing/2014/main" id="{52897990-53CA-4D43-AD70-371996E04626}"/>
              </a:ext>
            </a:extLst>
          </p:cNvPr>
          <p:cNvSpPr>
            <a:spLocks noChangeArrowheads="1"/>
          </p:cNvSpPr>
          <p:nvPr/>
        </p:nvSpPr>
        <p:spPr bwMode="auto">
          <a:xfrm>
            <a:off x="658813" y="1425575"/>
            <a:ext cx="7513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rgbClr val="064496"/>
                </a:solidFill>
              </a:rPr>
              <a:t>I soggetti obbligati dovranno garantire una base di informazioni uniforme a livello nazionale che assicuri l’eguale trattamento degli utenti con</a:t>
            </a:r>
          </a:p>
          <a:p>
            <a:pPr algn="ctr"/>
            <a:r>
              <a:rPr lang="it-IT" altLang="it-IT">
                <a:solidFill>
                  <a:srgbClr val="064496"/>
                </a:solidFill>
              </a:rPr>
              <a:t>riferimento alla trasparenza dei documenti di riscossione</a:t>
            </a:r>
          </a:p>
        </p:txBody>
      </p:sp>
      <p:sp>
        <p:nvSpPr>
          <p:cNvPr id="55303" name="Rettangolo 5">
            <a:extLst>
              <a:ext uri="{FF2B5EF4-FFF2-40B4-BE49-F238E27FC236}">
                <a16:creationId xmlns:a16="http://schemas.microsoft.com/office/drawing/2014/main" id="{D4B77193-D60B-5D48-A46B-33FAA9420F57}"/>
              </a:ext>
            </a:extLst>
          </p:cNvPr>
          <p:cNvSpPr>
            <a:spLocks noChangeArrowheads="1"/>
          </p:cNvSpPr>
          <p:nvPr/>
        </p:nvSpPr>
        <p:spPr bwMode="auto">
          <a:xfrm>
            <a:off x="690563" y="3441700"/>
            <a:ext cx="287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rgbClr val="064496"/>
                </a:solidFill>
              </a:rPr>
              <a:t>Soggetti responsabili</a:t>
            </a:r>
          </a:p>
          <a:p>
            <a:pPr algn="ctr"/>
            <a:r>
              <a:rPr lang="it-IT" altLang="it-IT">
                <a:solidFill>
                  <a:srgbClr val="064496"/>
                </a:solidFill>
              </a:rPr>
              <a:t>dell’attività di gestione</a:t>
            </a:r>
          </a:p>
          <a:p>
            <a:pPr algn="ctr"/>
            <a:r>
              <a:rPr lang="it-IT" altLang="it-IT">
                <a:solidFill>
                  <a:srgbClr val="064496"/>
                </a:solidFill>
              </a:rPr>
              <a:t>tariffe e gestione utenti</a:t>
            </a:r>
          </a:p>
        </p:txBody>
      </p:sp>
      <p:sp>
        <p:nvSpPr>
          <p:cNvPr id="7" name="Rettangolo 6">
            <a:extLst>
              <a:ext uri="{FF2B5EF4-FFF2-40B4-BE49-F238E27FC236}">
                <a16:creationId xmlns:a16="http://schemas.microsoft.com/office/drawing/2014/main" id="{E8022DF5-6DD4-4B2F-A16E-8FB68205983A}"/>
              </a:ext>
            </a:extLst>
          </p:cNvPr>
          <p:cNvSpPr/>
          <p:nvPr/>
        </p:nvSpPr>
        <p:spPr>
          <a:xfrm>
            <a:off x="3887788" y="2965450"/>
            <a:ext cx="4572000" cy="2800350"/>
          </a:xfrm>
          <a:prstGeom prst="rect">
            <a:avLst/>
          </a:prstGeom>
        </p:spPr>
        <p:txBody>
          <a:bodyPr>
            <a:spAutoFit/>
          </a:bodyPr>
          <a:lstStyle/>
          <a:p>
            <a:pPr>
              <a:defRPr/>
            </a:pPr>
            <a:r>
              <a:rPr lang="it-IT" sz="1600" dirty="0">
                <a:solidFill>
                  <a:srgbClr val="064496"/>
                </a:solidFill>
              </a:rPr>
              <a:t>Informazioni generali sul documento di riscossione</a:t>
            </a:r>
          </a:p>
          <a:p>
            <a:pPr marL="285750" indent="-285750">
              <a:buFont typeface="Wingdings" panose="05000000000000000000" pitchFamily="2" charset="2"/>
              <a:buChar char="ü"/>
              <a:defRPr/>
            </a:pPr>
            <a:r>
              <a:rPr lang="it-IT" sz="1600" dirty="0">
                <a:solidFill>
                  <a:srgbClr val="064496"/>
                </a:solidFill>
              </a:rPr>
              <a:t>Dati di sintesi sugli importi addebitati e sul calcolo della tariffa</a:t>
            </a:r>
          </a:p>
          <a:p>
            <a:pPr marL="285750" indent="-285750">
              <a:buFont typeface="Wingdings" panose="05000000000000000000" pitchFamily="2" charset="2"/>
              <a:buChar char="ü"/>
              <a:defRPr/>
            </a:pPr>
            <a:endParaRPr lang="it-IT" sz="1600" dirty="0">
              <a:solidFill>
                <a:srgbClr val="064496"/>
              </a:solidFill>
            </a:endParaRPr>
          </a:p>
          <a:p>
            <a:pPr marL="285750" indent="-285750">
              <a:buFont typeface="Wingdings" panose="05000000000000000000" pitchFamily="2" charset="2"/>
              <a:buChar char="ü"/>
              <a:defRPr/>
            </a:pPr>
            <a:r>
              <a:rPr lang="it-IT" sz="1600" dirty="0">
                <a:solidFill>
                  <a:srgbClr val="064496"/>
                </a:solidFill>
              </a:rPr>
              <a:t>Informazioni in merito alle modalità di pagamento</a:t>
            </a:r>
          </a:p>
          <a:p>
            <a:pPr marL="285750" indent="-285750">
              <a:buFont typeface="Wingdings" panose="05000000000000000000" pitchFamily="2" charset="2"/>
              <a:buChar char="ü"/>
              <a:defRPr/>
            </a:pPr>
            <a:endParaRPr lang="it-IT" sz="1600" dirty="0">
              <a:solidFill>
                <a:srgbClr val="064496"/>
              </a:solidFill>
            </a:endParaRPr>
          </a:p>
          <a:p>
            <a:pPr marL="285750" indent="-285750">
              <a:buFont typeface="Wingdings" panose="05000000000000000000" pitchFamily="2" charset="2"/>
              <a:buChar char="ü"/>
              <a:defRPr/>
            </a:pPr>
            <a:r>
              <a:rPr lang="it-IT" sz="1600" dirty="0">
                <a:solidFill>
                  <a:srgbClr val="064496"/>
                </a:solidFill>
              </a:rPr>
              <a:t>Recapiti, informazioni sulle modalità di erogazione del servizio e sul raggiungimento degli obiettivi ambientali</a:t>
            </a:r>
          </a:p>
        </p:txBody>
      </p:sp>
      <p:sp>
        <p:nvSpPr>
          <p:cNvPr id="2" name="Segnaposto numero diapositiva 1">
            <a:extLst>
              <a:ext uri="{FF2B5EF4-FFF2-40B4-BE49-F238E27FC236}">
                <a16:creationId xmlns:a16="http://schemas.microsoft.com/office/drawing/2014/main" id="{82AD3750-7C13-2048-9E9D-337949DB7021}"/>
              </a:ext>
            </a:extLst>
          </p:cNvPr>
          <p:cNvSpPr>
            <a:spLocks noGrp="1"/>
          </p:cNvSpPr>
          <p:nvPr>
            <p:ph type="sldNum" sz="quarter" idx="12"/>
          </p:nvPr>
        </p:nvSpPr>
        <p:spPr/>
        <p:txBody>
          <a:bodyPr/>
          <a:lstStyle/>
          <a:p>
            <a:pPr>
              <a:defRPr/>
            </a:pPr>
            <a:fld id="{A6ACF98E-F2FE-7546-A4CF-A4AE329E291F}" type="slidenum">
              <a:rPr lang="it-IT" altLang="it-IT" smtClean="0"/>
              <a:pPr>
                <a:defRPr/>
              </a:pPr>
              <a:t>53</a:t>
            </a:fld>
            <a:endParaRPr lang="it-IT" alt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2">
            <a:extLst>
              <a:ext uri="{FF2B5EF4-FFF2-40B4-BE49-F238E27FC236}">
                <a16:creationId xmlns:a16="http://schemas.microsoft.com/office/drawing/2014/main" id="{0F01E2A9-9F4C-6048-8BFF-81F75E756493}"/>
              </a:ext>
            </a:extLst>
          </p:cNvPr>
          <p:cNvSpPr>
            <a:spLocks noGrp="1"/>
          </p:cNvSpPr>
          <p:nvPr>
            <p:ph type="title"/>
          </p:nvPr>
        </p:nvSpPr>
        <p:spPr>
          <a:xfrm>
            <a:off x="457200" y="188913"/>
            <a:ext cx="8256588" cy="954087"/>
          </a:xfrm>
        </p:spPr>
        <p:txBody>
          <a:bodyPr/>
          <a:lstStyle/>
          <a:p>
            <a:r>
              <a:rPr lang="it-IT" altLang="it-IT">
                <a:solidFill>
                  <a:srgbClr val="FF0000"/>
                </a:solidFill>
              </a:rPr>
              <a:t>Disposizioni generali, art. 4</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490538" y="1319213"/>
            <a:ext cx="8113712" cy="470217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6324" name="Rettangolo 3">
            <a:extLst>
              <a:ext uri="{FF2B5EF4-FFF2-40B4-BE49-F238E27FC236}">
                <a16:creationId xmlns:a16="http://schemas.microsoft.com/office/drawing/2014/main" id="{CC0A2B33-8FD0-9242-A143-823E0C9EB259}"/>
              </a:ext>
            </a:extLst>
          </p:cNvPr>
          <p:cNvSpPr>
            <a:spLocks noChangeArrowheads="1"/>
          </p:cNvSpPr>
          <p:nvPr/>
        </p:nvSpPr>
        <p:spPr bwMode="auto">
          <a:xfrm>
            <a:off x="658813" y="1425575"/>
            <a:ext cx="751363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Wingdings" pitchFamily="2" charset="2"/>
              <a:buChar char="ü"/>
            </a:pPr>
            <a:r>
              <a:rPr lang="it-IT" altLang="it-IT" sz="2000" dirty="0">
                <a:solidFill>
                  <a:srgbClr val="FF0000"/>
                </a:solidFill>
              </a:rPr>
              <a:t>un documento di riscossione in formato cartaceo</a:t>
            </a:r>
          </a:p>
          <a:p>
            <a:pPr>
              <a:buFont typeface="Wingdings" pitchFamily="2" charset="2"/>
              <a:buChar char="ü"/>
            </a:pPr>
            <a:r>
              <a:rPr lang="it-IT" altLang="it-IT" sz="2000" dirty="0">
                <a:solidFill>
                  <a:srgbClr val="064496"/>
                </a:solidFill>
              </a:rPr>
              <a:t>fatta salva la </a:t>
            </a:r>
            <a:r>
              <a:rPr lang="it-IT" altLang="it-IT" sz="2000" dirty="0">
                <a:solidFill>
                  <a:srgbClr val="FF0000"/>
                </a:solidFill>
              </a:rPr>
              <a:t>scelta dell’utente di ricevere il documento </a:t>
            </a:r>
            <a:r>
              <a:rPr lang="it-IT" altLang="it-IT" sz="2000" dirty="0">
                <a:solidFill>
                  <a:srgbClr val="064496"/>
                </a:solidFill>
              </a:rPr>
              <a:t>medesimo </a:t>
            </a:r>
            <a:r>
              <a:rPr lang="it-IT" altLang="it-IT" sz="2000" dirty="0">
                <a:solidFill>
                  <a:srgbClr val="FF0000"/>
                </a:solidFill>
              </a:rPr>
              <a:t>in formato elettronico </a:t>
            </a:r>
            <a:r>
              <a:rPr lang="it-IT" altLang="it-IT" sz="2000" dirty="0">
                <a:solidFill>
                  <a:srgbClr val="064496"/>
                </a:solidFill>
              </a:rPr>
              <a:t>( specifiche indicazioni che consentano agli utenti di optare per la sua ricezione in formato elettronico, con la relativa procedura di attivazione. Il documento deve altresì chiarire che l’opzione di invio in formato elettronico si estende alle comunicazioni)</a:t>
            </a:r>
          </a:p>
          <a:p>
            <a:pPr>
              <a:buFont typeface="Wingdings" pitchFamily="2" charset="2"/>
              <a:buChar char="ü"/>
            </a:pPr>
            <a:r>
              <a:rPr lang="it-IT" altLang="it-IT" sz="2000" dirty="0">
                <a:solidFill>
                  <a:srgbClr val="064496"/>
                </a:solidFill>
              </a:rPr>
              <a:t>Nel documento di riscossione o negli eventuali prospetti informativi allegati viene riservato uno </a:t>
            </a:r>
            <a:r>
              <a:rPr lang="it-IT" altLang="it-IT" sz="2000" dirty="0">
                <a:solidFill>
                  <a:srgbClr val="FF0000"/>
                </a:solidFill>
              </a:rPr>
              <a:t>spazio dedicato alle eventuali comunicazioni</a:t>
            </a:r>
          </a:p>
          <a:p>
            <a:pPr>
              <a:buFont typeface="Wingdings" pitchFamily="2" charset="2"/>
              <a:buChar char="ü"/>
            </a:pPr>
            <a:r>
              <a:rPr lang="it-IT" altLang="it-IT" sz="2000" b="1" u="sng" dirty="0">
                <a:solidFill>
                  <a:srgbClr val="064496"/>
                </a:solidFill>
              </a:rPr>
              <a:t>Nessun corrispettivo può essere applicato agli utenti per la ricezione dei documenti di riscossione e degli eventuali prospetti allegati.</a:t>
            </a:r>
          </a:p>
        </p:txBody>
      </p:sp>
      <p:sp>
        <p:nvSpPr>
          <p:cNvPr id="2" name="Segnaposto numero diapositiva 1">
            <a:extLst>
              <a:ext uri="{FF2B5EF4-FFF2-40B4-BE49-F238E27FC236}">
                <a16:creationId xmlns:a16="http://schemas.microsoft.com/office/drawing/2014/main" id="{44220E78-9076-7C42-A868-FB5076C943B4}"/>
              </a:ext>
            </a:extLst>
          </p:cNvPr>
          <p:cNvSpPr>
            <a:spLocks noGrp="1"/>
          </p:cNvSpPr>
          <p:nvPr>
            <p:ph type="sldNum" sz="quarter" idx="12"/>
          </p:nvPr>
        </p:nvSpPr>
        <p:spPr/>
        <p:txBody>
          <a:bodyPr/>
          <a:lstStyle/>
          <a:p>
            <a:pPr>
              <a:defRPr/>
            </a:pPr>
            <a:fld id="{A6ACF98E-F2FE-7546-A4CF-A4AE329E291F}" type="slidenum">
              <a:rPr lang="it-IT" altLang="it-IT" smtClean="0"/>
              <a:pPr>
                <a:defRPr/>
              </a:pPr>
              <a:t>54</a:t>
            </a:fld>
            <a:endParaRPr lang="it-IT" alt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2">
            <a:extLst>
              <a:ext uri="{FF2B5EF4-FFF2-40B4-BE49-F238E27FC236}">
                <a16:creationId xmlns:a16="http://schemas.microsoft.com/office/drawing/2014/main" id="{AE3EB8E0-3FF1-7148-BE1E-BD2DBDFF0AA0}"/>
              </a:ext>
            </a:extLst>
          </p:cNvPr>
          <p:cNvSpPr>
            <a:spLocks noGrp="1"/>
          </p:cNvSpPr>
          <p:nvPr>
            <p:ph type="title"/>
          </p:nvPr>
        </p:nvSpPr>
        <p:spPr>
          <a:xfrm>
            <a:off x="457200" y="188913"/>
            <a:ext cx="8256588" cy="954087"/>
          </a:xfrm>
        </p:spPr>
        <p:txBody>
          <a:bodyPr/>
          <a:lstStyle/>
          <a:p>
            <a:r>
              <a:rPr lang="it-IT" altLang="it-IT">
                <a:solidFill>
                  <a:srgbClr val="FF0000"/>
                </a:solidFill>
              </a:rPr>
              <a:t>Informazioni generali, art. 5</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121920" y="1011936"/>
            <a:ext cx="8912352" cy="5344413"/>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7348" name="Rettangolo 3">
            <a:extLst>
              <a:ext uri="{FF2B5EF4-FFF2-40B4-BE49-F238E27FC236}">
                <a16:creationId xmlns:a16="http://schemas.microsoft.com/office/drawing/2014/main" id="{EAD2EC39-8725-284F-AD30-050E25233CEC}"/>
              </a:ext>
            </a:extLst>
          </p:cNvPr>
          <p:cNvSpPr>
            <a:spLocks noChangeArrowheads="1"/>
          </p:cNvSpPr>
          <p:nvPr/>
        </p:nvSpPr>
        <p:spPr bwMode="auto">
          <a:xfrm>
            <a:off x="779463" y="969802"/>
            <a:ext cx="836453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200" dirty="0">
                <a:solidFill>
                  <a:srgbClr val="064496"/>
                </a:solidFill>
              </a:rPr>
              <a:t>a) </a:t>
            </a:r>
            <a:r>
              <a:rPr lang="it-IT" altLang="it-IT" sz="2200" dirty="0">
                <a:solidFill>
                  <a:srgbClr val="FF0000"/>
                </a:solidFill>
              </a:rPr>
              <a:t>indicazione del servizio </a:t>
            </a:r>
            <a:r>
              <a:rPr lang="it-IT" altLang="it-IT" sz="2200" dirty="0">
                <a:solidFill>
                  <a:srgbClr val="064496"/>
                </a:solidFill>
              </a:rPr>
              <a:t>a cui si riferisce l’importo addebitato;</a:t>
            </a:r>
          </a:p>
          <a:p>
            <a:r>
              <a:rPr lang="it-IT" altLang="it-IT" sz="2200" dirty="0">
                <a:solidFill>
                  <a:srgbClr val="064496"/>
                </a:solidFill>
              </a:rPr>
              <a:t>b) </a:t>
            </a:r>
            <a:r>
              <a:rPr lang="it-IT" altLang="it-IT" sz="2200" dirty="0">
                <a:solidFill>
                  <a:srgbClr val="FF0000"/>
                </a:solidFill>
              </a:rPr>
              <a:t>dati identificativi dell’utente</a:t>
            </a:r>
            <a:r>
              <a:rPr lang="it-IT" altLang="it-IT" sz="2200" dirty="0">
                <a:solidFill>
                  <a:srgbClr val="064496"/>
                </a:solidFill>
              </a:rPr>
              <a:t>, tra i quali cognome, nome e codice fiscale o denominazione societaria e partita IVA, nonché il codice univoco identificativo dell’utente;</a:t>
            </a:r>
          </a:p>
          <a:p>
            <a:r>
              <a:rPr lang="it-IT" altLang="it-IT" sz="2200" dirty="0">
                <a:solidFill>
                  <a:srgbClr val="064496"/>
                </a:solidFill>
              </a:rPr>
              <a:t>c) </a:t>
            </a:r>
            <a:r>
              <a:rPr lang="it-IT" altLang="it-IT" sz="2200" dirty="0">
                <a:solidFill>
                  <a:srgbClr val="FF0000"/>
                </a:solidFill>
              </a:rPr>
              <a:t>dati caratterizzanti ciascuna delle utenze </a:t>
            </a:r>
            <a:r>
              <a:rPr lang="it-IT" altLang="it-IT" sz="2200" dirty="0">
                <a:solidFill>
                  <a:srgbClr val="064496"/>
                </a:solidFill>
              </a:rPr>
              <a:t>a cui si riferisce l’importo</a:t>
            </a:r>
          </a:p>
          <a:p>
            <a:r>
              <a:rPr lang="it-IT" altLang="it-IT" sz="2200" dirty="0">
                <a:solidFill>
                  <a:srgbClr val="064496"/>
                </a:solidFill>
              </a:rPr>
              <a:t>addebitato, ove i medesimi siano necessari ai fini della  commisurazione della tariffa:</a:t>
            </a:r>
          </a:p>
          <a:p>
            <a:r>
              <a:rPr lang="it-IT" altLang="it-IT" sz="2200" dirty="0">
                <a:solidFill>
                  <a:srgbClr val="064496"/>
                </a:solidFill>
              </a:rPr>
              <a:t>i) </a:t>
            </a:r>
            <a:r>
              <a:rPr lang="it-IT" altLang="it-IT" sz="2200" dirty="0">
                <a:solidFill>
                  <a:srgbClr val="FF0000"/>
                </a:solidFill>
              </a:rPr>
              <a:t>indirizzo e codice utenza</a:t>
            </a:r>
            <a:r>
              <a:rPr lang="it-IT" altLang="it-IT" sz="2200" dirty="0">
                <a:solidFill>
                  <a:srgbClr val="064496"/>
                </a:solidFill>
              </a:rPr>
              <a:t>;</a:t>
            </a:r>
          </a:p>
          <a:p>
            <a:r>
              <a:rPr lang="it-IT" altLang="it-IT" sz="2200" dirty="0">
                <a:solidFill>
                  <a:srgbClr val="064496"/>
                </a:solidFill>
              </a:rPr>
              <a:t>ii) </a:t>
            </a:r>
            <a:r>
              <a:rPr lang="it-IT" altLang="it-IT" sz="2200" dirty="0">
                <a:solidFill>
                  <a:srgbClr val="FF0000"/>
                </a:solidFill>
              </a:rPr>
              <a:t>superficie assoggettabile</a:t>
            </a:r>
            <a:r>
              <a:rPr lang="it-IT" altLang="it-IT" sz="2200" dirty="0">
                <a:solidFill>
                  <a:srgbClr val="064496"/>
                </a:solidFill>
              </a:rPr>
              <a:t>, espressa in metri quadrati;</a:t>
            </a:r>
          </a:p>
          <a:p>
            <a:r>
              <a:rPr lang="it-IT" altLang="it-IT" sz="2200" dirty="0">
                <a:solidFill>
                  <a:srgbClr val="064496"/>
                </a:solidFill>
              </a:rPr>
              <a:t>iii) </a:t>
            </a:r>
            <a:r>
              <a:rPr lang="it-IT" altLang="it-IT" sz="2200" dirty="0">
                <a:solidFill>
                  <a:srgbClr val="FF0000"/>
                </a:solidFill>
              </a:rPr>
              <a:t>dati catastali, ove disponibili</a:t>
            </a:r>
            <a:r>
              <a:rPr lang="it-IT" altLang="it-IT" sz="2200" dirty="0">
                <a:solidFill>
                  <a:srgbClr val="064496"/>
                </a:solidFill>
              </a:rPr>
              <a:t>;</a:t>
            </a:r>
          </a:p>
          <a:p>
            <a:r>
              <a:rPr lang="it-IT" altLang="it-IT" sz="2200" dirty="0">
                <a:solidFill>
                  <a:srgbClr val="064496"/>
                </a:solidFill>
              </a:rPr>
              <a:t>iv) </a:t>
            </a:r>
            <a:r>
              <a:rPr lang="it-IT" altLang="it-IT" sz="2200" dirty="0">
                <a:solidFill>
                  <a:srgbClr val="FF0000"/>
                </a:solidFill>
              </a:rPr>
              <a:t>categoria</a:t>
            </a:r>
            <a:r>
              <a:rPr lang="it-IT" altLang="it-IT" sz="2200" dirty="0">
                <a:solidFill>
                  <a:srgbClr val="064496"/>
                </a:solidFill>
              </a:rPr>
              <a:t> di utenza;</a:t>
            </a:r>
          </a:p>
          <a:p>
            <a:r>
              <a:rPr lang="it-IT" altLang="it-IT" sz="2200" dirty="0">
                <a:solidFill>
                  <a:srgbClr val="064496"/>
                </a:solidFill>
              </a:rPr>
              <a:t>v) nel caso di utenza domestica, </a:t>
            </a:r>
            <a:r>
              <a:rPr lang="it-IT" altLang="it-IT" sz="2200" dirty="0">
                <a:solidFill>
                  <a:srgbClr val="FF0000"/>
                </a:solidFill>
              </a:rPr>
              <a:t>numero di occupanti </a:t>
            </a:r>
            <a:r>
              <a:rPr lang="it-IT" altLang="it-IT" sz="2200" dirty="0">
                <a:solidFill>
                  <a:srgbClr val="064496"/>
                </a:solidFill>
              </a:rPr>
              <a:t>dell’immobile;</a:t>
            </a:r>
          </a:p>
          <a:p>
            <a:r>
              <a:rPr lang="it-IT" altLang="it-IT" sz="2200" dirty="0">
                <a:solidFill>
                  <a:srgbClr val="064496"/>
                </a:solidFill>
              </a:rPr>
              <a:t>vi) ove la tariffa sia </a:t>
            </a:r>
            <a:r>
              <a:rPr lang="it-IT" altLang="it-IT" sz="2200" dirty="0">
                <a:solidFill>
                  <a:srgbClr val="FF0000"/>
                </a:solidFill>
              </a:rPr>
              <a:t>commisurata alla quantità di rifiuti </a:t>
            </a:r>
            <a:r>
              <a:rPr lang="it-IT" altLang="it-IT" sz="2200" dirty="0">
                <a:solidFill>
                  <a:srgbClr val="064496"/>
                </a:solidFill>
              </a:rPr>
              <a:t>conferiti al servizio pubblico di raccolta dei rifiuti urbani, indicazione di tali quantità, con riferimento alla/e frazione/i soggetta/e a misurazione ai fini della commisurazione della tariffa;</a:t>
            </a:r>
          </a:p>
        </p:txBody>
      </p:sp>
      <p:sp>
        <p:nvSpPr>
          <p:cNvPr id="2" name="Segnaposto numero diapositiva 1">
            <a:extLst>
              <a:ext uri="{FF2B5EF4-FFF2-40B4-BE49-F238E27FC236}">
                <a16:creationId xmlns:a16="http://schemas.microsoft.com/office/drawing/2014/main" id="{FF3C752A-A05E-9C40-A980-1C598EB11793}"/>
              </a:ext>
            </a:extLst>
          </p:cNvPr>
          <p:cNvSpPr>
            <a:spLocks noGrp="1"/>
          </p:cNvSpPr>
          <p:nvPr>
            <p:ph type="sldNum" sz="quarter" idx="12"/>
          </p:nvPr>
        </p:nvSpPr>
        <p:spPr>
          <a:xfrm>
            <a:off x="6553200" y="6283261"/>
            <a:ext cx="2133600" cy="365125"/>
          </a:xfrm>
        </p:spPr>
        <p:txBody>
          <a:bodyPr/>
          <a:lstStyle/>
          <a:p>
            <a:pPr>
              <a:defRPr/>
            </a:pPr>
            <a:fld id="{A6ACF98E-F2FE-7546-A4CF-A4AE329E291F}" type="slidenum">
              <a:rPr lang="it-IT" altLang="it-IT" smtClean="0"/>
              <a:pPr>
                <a:defRPr/>
              </a:pPr>
              <a:t>55</a:t>
            </a:fld>
            <a:endParaRPr lang="it-IT" alt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2">
            <a:extLst>
              <a:ext uri="{FF2B5EF4-FFF2-40B4-BE49-F238E27FC236}">
                <a16:creationId xmlns:a16="http://schemas.microsoft.com/office/drawing/2014/main" id="{E96A3C4B-990A-9149-82F6-670D0CF64146}"/>
              </a:ext>
            </a:extLst>
          </p:cNvPr>
          <p:cNvSpPr>
            <a:spLocks noGrp="1"/>
          </p:cNvSpPr>
          <p:nvPr>
            <p:ph type="title"/>
          </p:nvPr>
        </p:nvSpPr>
        <p:spPr>
          <a:xfrm>
            <a:off x="457200" y="188913"/>
            <a:ext cx="8256588" cy="954087"/>
          </a:xfrm>
        </p:spPr>
        <p:txBody>
          <a:bodyPr/>
          <a:lstStyle/>
          <a:p>
            <a:r>
              <a:rPr lang="it-IT" altLang="it-IT">
                <a:solidFill>
                  <a:srgbClr val="FF0000"/>
                </a:solidFill>
              </a:rPr>
              <a:t>Informazioni generali, art. 5</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347662" y="1026426"/>
            <a:ext cx="8366126" cy="550848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8372" name="Rettangolo 3">
            <a:extLst>
              <a:ext uri="{FF2B5EF4-FFF2-40B4-BE49-F238E27FC236}">
                <a16:creationId xmlns:a16="http://schemas.microsoft.com/office/drawing/2014/main" id="{E6B5E703-624A-F048-BED4-D3B79F6F4713}"/>
              </a:ext>
            </a:extLst>
          </p:cNvPr>
          <p:cNvSpPr>
            <a:spLocks noChangeArrowheads="1"/>
          </p:cNvSpPr>
          <p:nvPr/>
        </p:nvSpPr>
        <p:spPr bwMode="auto">
          <a:xfrm>
            <a:off x="791368" y="1026426"/>
            <a:ext cx="769426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dirty="0">
                <a:solidFill>
                  <a:srgbClr val="064496"/>
                </a:solidFill>
              </a:rPr>
              <a:t>d) </a:t>
            </a:r>
            <a:r>
              <a:rPr lang="it-IT" altLang="it-IT" sz="2400" dirty="0">
                <a:solidFill>
                  <a:srgbClr val="FF0000"/>
                </a:solidFill>
              </a:rPr>
              <a:t>indirizzo internet </a:t>
            </a:r>
            <a:r>
              <a:rPr lang="it-IT" altLang="it-IT" sz="2400" dirty="0">
                <a:solidFill>
                  <a:srgbClr val="064496"/>
                </a:solidFill>
              </a:rPr>
              <a:t>e/o recapito telefonico e/o indirizzo dello sportello fisico presso cui reperire la procedura per l’eventuale comunicazione di errori o variazioni nei dati di cui alle lettere b) e c) del presente comma;</a:t>
            </a:r>
          </a:p>
          <a:p>
            <a:r>
              <a:rPr lang="it-IT" altLang="it-IT" sz="2400" dirty="0">
                <a:solidFill>
                  <a:srgbClr val="064496"/>
                </a:solidFill>
              </a:rPr>
              <a:t>e) </a:t>
            </a:r>
            <a:r>
              <a:rPr lang="it-IT" altLang="it-IT" sz="2400" dirty="0">
                <a:solidFill>
                  <a:srgbClr val="FF0000"/>
                </a:solidFill>
              </a:rPr>
              <a:t>periodo di riferimento </a:t>
            </a:r>
            <a:r>
              <a:rPr lang="it-IT" altLang="it-IT" sz="2400" dirty="0">
                <a:solidFill>
                  <a:srgbClr val="064496"/>
                </a:solidFill>
              </a:rPr>
              <a:t>del documento di riscossione; nel caso di variazioni in corso d’anno dei dati di cui alla lettera c) del presente comma è indicata la decorrenza delle medesime dando evidenza degli importi dovuti per l’erogazione del servizio;</a:t>
            </a:r>
          </a:p>
          <a:p>
            <a:r>
              <a:rPr lang="it-IT" altLang="it-IT" sz="2400" dirty="0">
                <a:solidFill>
                  <a:srgbClr val="064496"/>
                </a:solidFill>
              </a:rPr>
              <a:t>f) </a:t>
            </a:r>
            <a:r>
              <a:rPr lang="it-IT" altLang="it-IT" sz="2400" dirty="0">
                <a:solidFill>
                  <a:srgbClr val="FF0000"/>
                </a:solidFill>
              </a:rPr>
              <a:t>recapiti </a:t>
            </a:r>
            <a:r>
              <a:rPr lang="it-IT" altLang="it-IT" sz="2400" dirty="0">
                <a:solidFill>
                  <a:srgbClr val="064496"/>
                </a:solidFill>
              </a:rPr>
              <a:t>telefonici, postali e di posta elettronica per l’invio di richieste di informazioni, di reclami e/o di richieste di rettifica relativi all’importo addebitato e al pagamento nonché, ove presenti, recapiti e orari degli sportelli fisici per l’assistenza agli utenti.</a:t>
            </a:r>
          </a:p>
        </p:txBody>
      </p:sp>
      <p:sp>
        <p:nvSpPr>
          <p:cNvPr id="2" name="Segnaposto numero diapositiva 1">
            <a:extLst>
              <a:ext uri="{FF2B5EF4-FFF2-40B4-BE49-F238E27FC236}">
                <a16:creationId xmlns:a16="http://schemas.microsoft.com/office/drawing/2014/main" id="{A0F51B9D-F0B8-C04F-9597-3BBA5FF8F90B}"/>
              </a:ext>
            </a:extLst>
          </p:cNvPr>
          <p:cNvSpPr>
            <a:spLocks noGrp="1"/>
          </p:cNvSpPr>
          <p:nvPr>
            <p:ph type="sldNum" sz="quarter" idx="12"/>
          </p:nvPr>
        </p:nvSpPr>
        <p:spPr/>
        <p:txBody>
          <a:bodyPr/>
          <a:lstStyle/>
          <a:p>
            <a:pPr>
              <a:defRPr/>
            </a:pPr>
            <a:fld id="{A6ACF98E-F2FE-7546-A4CF-A4AE329E291F}" type="slidenum">
              <a:rPr lang="it-IT" altLang="it-IT" smtClean="0"/>
              <a:pPr>
                <a:defRPr/>
              </a:pPr>
              <a:t>56</a:t>
            </a:fld>
            <a:endParaRPr lang="it-IT" alt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2">
            <a:extLst>
              <a:ext uri="{FF2B5EF4-FFF2-40B4-BE49-F238E27FC236}">
                <a16:creationId xmlns:a16="http://schemas.microsoft.com/office/drawing/2014/main" id="{F662049C-F36F-E344-B672-03CF5BC788D3}"/>
              </a:ext>
            </a:extLst>
          </p:cNvPr>
          <p:cNvSpPr>
            <a:spLocks noGrp="1"/>
          </p:cNvSpPr>
          <p:nvPr>
            <p:ph type="title"/>
          </p:nvPr>
        </p:nvSpPr>
        <p:spPr>
          <a:xfrm>
            <a:off x="457200" y="188913"/>
            <a:ext cx="8256588" cy="954087"/>
          </a:xfrm>
        </p:spPr>
        <p:txBody>
          <a:bodyPr/>
          <a:lstStyle/>
          <a:p>
            <a:r>
              <a:rPr lang="it-IT" altLang="it-IT">
                <a:solidFill>
                  <a:srgbClr val="FF0000"/>
                </a:solidFill>
              </a:rPr>
              <a:t>Informazioni sugli importi addebitati, art. 6</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490538" y="1319213"/>
            <a:ext cx="8113712" cy="5402262"/>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9396" name="Rettangolo 3">
            <a:extLst>
              <a:ext uri="{FF2B5EF4-FFF2-40B4-BE49-F238E27FC236}">
                <a16:creationId xmlns:a16="http://schemas.microsoft.com/office/drawing/2014/main" id="{3E301007-B2EE-5A40-8F1F-7767F8C7B1F0}"/>
              </a:ext>
            </a:extLst>
          </p:cNvPr>
          <p:cNvSpPr>
            <a:spLocks noChangeArrowheads="1"/>
          </p:cNvSpPr>
          <p:nvPr/>
        </p:nvSpPr>
        <p:spPr bwMode="auto">
          <a:xfrm>
            <a:off x="733425" y="1406108"/>
            <a:ext cx="79200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dirty="0">
                <a:solidFill>
                  <a:srgbClr val="064496"/>
                </a:solidFill>
              </a:rPr>
              <a:t>a) </a:t>
            </a:r>
            <a:r>
              <a:rPr lang="it-IT" altLang="it-IT" sz="2400" dirty="0">
                <a:solidFill>
                  <a:srgbClr val="FF0000"/>
                </a:solidFill>
              </a:rPr>
              <a:t>importo complessivo addebitato</a:t>
            </a:r>
            <a:r>
              <a:rPr lang="it-IT" altLang="it-IT" sz="2400" dirty="0">
                <a:solidFill>
                  <a:srgbClr val="064496"/>
                </a:solidFill>
              </a:rPr>
              <a:t>, con riferimento a ogni singola utenza, ove applicabile, per il servizio integrato di gestione dei rifiuti urbani, ovvero per l’attività di raccolta e trasporto e l’attività di spazzamento e lavaggio delle strade, qualora i servizi vengano fatturati distintamente, espresso in euro; nel caso di variazioni in corso d’anno dei dati di cui al comma 5.1, lettera c), dal punto ii) al punto v), il documento di riscossione indica distintamente gli importi relativi a ciascuna situazione dell’utenza nel periodo di riferimento del documento di riscossione;</a:t>
            </a:r>
          </a:p>
          <a:p>
            <a:r>
              <a:rPr lang="it-IT" altLang="it-IT" sz="2400" dirty="0">
                <a:solidFill>
                  <a:srgbClr val="064496"/>
                </a:solidFill>
              </a:rPr>
              <a:t>b) </a:t>
            </a:r>
            <a:r>
              <a:rPr lang="it-IT" altLang="it-IT" sz="2400" dirty="0">
                <a:solidFill>
                  <a:srgbClr val="FF0000"/>
                </a:solidFill>
              </a:rPr>
              <a:t>scadenza per il pagamento in un’unica soluzione</a:t>
            </a:r>
            <a:r>
              <a:rPr lang="it-IT" altLang="it-IT" sz="2400" dirty="0">
                <a:solidFill>
                  <a:srgbClr val="064496"/>
                </a:solidFill>
              </a:rPr>
              <a:t>;</a:t>
            </a:r>
          </a:p>
          <a:p>
            <a:r>
              <a:rPr lang="it-IT" altLang="it-IT" sz="2400" dirty="0">
                <a:solidFill>
                  <a:srgbClr val="064496"/>
                </a:solidFill>
              </a:rPr>
              <a:t>c) ove applicabile, </a:t>
            </a:r>
            <a:r>
              <a:rPr lang="it-IT" altLang="it-IT" sz="2400" dirty="0">
                <a:solidFill>
                  <a:srgbClr val="FF0000"/>
                </a:solidFill>
              </a:rPr>
              <a:t>importo, espresso in euro, di ciascuna delle rate in cui è effettuabile il pagamento </a:t>
            </a:r>
            <a:r>
              <a:rPr lang="it-IT" altLang="it-IT" sz="2400" dirty="0">
                <a:solidFill>
                  <a:srgbClr val="064496"/>
                </a:solidFill>
              </a:rPr>
              <a:t>ai sensi dell’Articolo 1, comma 688, della legge n. 147/13, con relativa scadenza; </a:t>
            </a:r>
          </a:p>
        </p:txBody>
      </p:sp>
      <p:sp>
        <p:nvSpPr>
          <p:cNvPr id="2" name="Segnaposto numero diapositiva 1">
            <a:extLst>
              <a:ext uri="{FF2B5EF4-FFF2-40B4-BE49-F238E27FC236}">
                <a16:creationId xmlns:a16="http://schemas.microsoft.com/office/drawing/2014/main" id="{492B2936-CE63-EA4C-A0CA-248B2D5CD8B6}"/>
              </a:ext>
            </a:extLst>
          </p:cNvPr>
          <p:cNvSpPr>
            <a:spLocks noGrp="1"/>
          </p:cNvSpPr>
          <p:nvPr>
            <p:ph type="sldNum" sz="quarter" idx="12"/>
          </p:nvPr>
        </p:nvSpPr>
        <p:spPr/>
        <p:txBody>
          <a:bodyPr/>
          <a:lstStyle/>
          <a:p>
            <a:pPr>
              <a:defRPr/>
            </a:pPr>
            <a:fld id="{A6ACF98E-F2FE-7546-A4CF-A4AE329E291F}" type="slidenum">
              <a:rPr lang="it-IT" altLang="it-IT" smtClean="0"/>
              <a:pPr>
                <a:defRPr/>
              </a:pPr>
              <a:t>57</a:t>
            </a:fld>
            <a:endParaRPr lang="it-IT" alt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2">
            <a:extLst>
              <a:ext uri="{FF2B5EF4-FFF2-40B4-BE49-F238E27FC236}">
                <a16:creationId xmlns:a16="http://schemas.microsoft.com/office/drawing/2014/main" id="{FCE652C7-310A-8C4B-AE19-9B058A03FA13}"/>
              </a:ext>
            </a:extLst>
          </p:cNvPr>
          <p:cNvSpPr>
            <a:spLocks noGrp="1"/>
          </p:cNvSpPr>
          <p:nvPr>
            <p:ph type="title"/>
          </p:nvPr>
        </p:nvSpPr>
        <p:spPr>
          <a:xfrm>
            <a:off x="457200" y="188913"/>
            <a:ext cx="8256588" cy="954087"/>
          </a:xfrm>
        </p:spPr>
        <p:txBody>
          <a:bodyPr/>
          <a:lstStyle/>
          <a:p>
            <a:r>
              <a:rPr lang="it-IT" altLang="it-IT">
                <a:solidFill>
                  <a:srgbClr val="FF0000"/>
                </a:solidFill>
              </a:rPr>
              <a:t>Informazioni sugli importi addebitati, art. 6</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479425" y="1341438"/>
            <a:ext cx="8113713" cy="470217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0420" name="Rettangolo 3">
            <a:extLst>
              <a:ext uri="{FF2B5EF4-FFF2-40B4-BE49-F238E27FC236}">
                <a16:creationId xmlns:a16="http://schemas.microsoft.com/office/drawing/2014/main" id="{E782C8BE-BFBB-5E4E-9881-5CF7B28EACF1}"/>
              </a:ext>
            </a:extLst>
          </p:cNvPr>
          <p:cNvSpPr>
            <a:spLocks noChangeArrowheads="1"/>
          </p:cNvSpPr>
          <p:nvPr/>
        </p:nvSpPr>
        <p:spPr bwMode="auto">
          <a:xfrm>
            <a:off x="779463" y="1519298"/>
            <a:ext cx="75136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dirty="0">
                <a:solidFill>
                  <a:srgbClr val="064496"/>
                </a:solidFill>
              </a:rPr>
              <a:t>d) </a:t>
            </a:r>
            <a:r>
              <a:rPr lang="it-IT" altLang="it-IT" sz="2400" dirty="0">
                <a:solidFill>
                  <a:srgbClr val="FF0000"/>
                </a:solidFill>
              </a:rPr>
              <a:t>indicazione distinta </a:t>
            </a:r>
            <a:r>
              <a:rPr lang="it-IT" altLang="it-IT" sz="2400" dirty="0">
                <a:solidFill>
                  <a:srgbClr val="064496"/>
                </a:solidFill>
              </a:rPr>
              <a:t>degli importi, espressi in euro, relativi alla </a:t>
            </a:r>
            <a:r>
              <a:rPr lang="it-IT" altLang="it-IT" sz="2400" dirty="0">
                <a:solidFill>
                  <a:srgbClr val="FF0000"/>
                </a:solidFill>
              </a:rPr>
              <a:t>parte fissa e alla parte variabile della tariffa</a:t>
            </a:r>
            <a:r>
              <a:rPr lang="it-IT" altLang="it-IT" sz="2400" dirty="0">
                <a:solidFill>
                  <a:srgbClr val="064496"/>
                </a:solidFill>
              </a:rPr>
              <a:t>;</a:t>
            </a:r>
          </a:p>
          <a:p>
            <a:r>
              <a:rPr lang="it-IT" altLang="it-IT" sz="2400" dirty="0">
                <a:solidFill>
                  <a:srgbClr val="064496"/>
                </a:solidFill>
              </a:rPr>
              <a:t>e) in caso di applicazione di tariffa con misurazione puntuale delle quantità conferite, indicazione, ove rilevante, delle prestazioni incluse nel servizio minimo;</a:t>
            </a:r>
          </a:p>
          <a:p>
            <a:r>
              <a:rPr lang="it-IT" altLang="it-IT" sz="2400" dirty="0">
                <a:solidFill>
                  <a:srgbClr val="064496"/>
                </a:solidFill>
              </a:rPr>
              <a:t>f) importo, espresso in euro, e descrizione sintetica delle eventuali riduzioni applicate;</a:t>
            </a:r>
          </a:p>
          <a:p>
            <a:r>
              <a:rPr lang="it-IT" altLang="it-IT" sz="2400" dirty="0">
                <a:solidFill>
                  <a:srgbClr val="064496"/>
                </a:solidFill>
              </a:rPr>
              <a:t>g) importo, espresso in euro, degli eventuali conguagli relativi a periodi precedenti e indicazione della possibilità che l’importo addebitato con</a:t>
            </a:r>
          </a:p>
          <a:p>
            <a:r>
              <a:rPr lang="it-IT" altLang="it-IT" sz="2400" dirty="0">
                <a:solidFill>
                  <a:srgbClr val="064496"/>
                </a:solidFill>
              </a:rPr>
              <a:t>riferimento al periodo in corso sia rettificato a conguaglio;</a:t>
            </a:r>
          </a:p>
        </p:txBody>
      </p:sp>
      <p:sp>
        <p:nvSpPr>
          <p:cNvPr id="2" name="Segnaposto numero diapositiva 1">
            <a:extLst>
              <a:ext uri="{FF2B5EF4-FFF2-40B4-BE49-F238E27FC236}">
                <a16:creationId xmlns:a16="http://schemas.microsoft.com/office/drawing/2014/main" id="{C858A376-0BC4-1C4D-9734-DBCC73583480}"/>
              </a:ext>
            </a:extLst>
          </p:cNvPr>
          <p:cNvSpPr>
            <a:spLocks noGrp="1"/>
          </p:cNvSpPr>
          <p:nvPr>
            <p:ph type="sldNum" sz="quarter" idx="12"/>
          </p:nvPr>
        </p:nvSpPr>
        <p:spPr/>
        <p:txBody>
          <a:bodyPr/>
          <a:lstStyle/>
          <a:p>
            <a:pPr>
              <a:defRPr/>
            </a:pPr>
            <a:fld id="{A6ACF98E-F2FE-7546-A4CF-A4AE329E291F}" type="slidenum">
              <a:rPr lang="it-IT" altLang="it-IT" smtClean="0"/>
              <a:pPr>
                <a:defRPr/>
              </a:pPr>
              <a:t>58</a:t>
            </a:fld>
            <a:endParaRPr lang="it-IT" altLang="it-I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2">
            <a:extLst>
              <a:ext uri="{FF2B5EF4-FFF2-40B4-BE49-F238E27FC236}">
                <a16:creationId xmlns:a16="http://schemas.microsoft.com/office/drawing/2014/main" id="{895F4304-ED97-CB46-BAC6-47F92EF90F30}"/>
              </a:ext>
            </a:extLst>
          </p:cNvPr>
          <p:cNvSpPr>
            <a:spLocks noGrp="1"/>
          </p:cNvSpPr>
          <p:nvPr>
            <p:ph type="title"/>
          </p:nvPr>
        </p:nvSpPr>
        <p:spPr>
          <a:xfrm>
            <a:off x="457200" y="188913"/>
            <a:ext cx="8256588" cy="954087"/>
          </a:xfrm>
        </p:spPr>
        <p:txBody>
          <a:bodyPr/>
          <a:lstStyle/>
          <a:p>
            <a:r>
              <a:rPr lang="it-IT" altLang="it-IT">
                <a:solidFill>
                  <a:srgbClr val="FF0000"/>
                </a:solidFill>
              </a:rPr>
              <a:t>Informazioni sugli importi addebitati, art. 6</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479425" y="1341438"/>
            <a:ext cx="8113713" cy="5327649"/>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1444" name="Rettangolo 3">
            <a:extLst>
              <a:ext uri="{FF2B5EF4-FFF2-40B4-BE49-F238E27FC236}">
                <a16:creationId xmlns:a16="http://schemas.microsoft.com/office/drawing/2014/main" id="{4CA9E76A-59B5-EE43-BED6-70833A6E803F}"/>
              </a:ext>
            </a:extLst>
          </p:cNvPr>
          <p:cNvSpPr>
            <a:spLocks noChangeArrowheads="1"/>
          </p:cNvSpPr>
          <p:nvPr/>
        </p:nvSpPr>
        <p:spPr bwMode="auto">
          <a:xfrm>
            <a:off x="779462" y="1420078"/>
            <a:ext cx="75136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dirty="0">
                <a:solidFill>
                  <a:srgbClr val="064496"/>
                </a:solidFill>
              </a:rPr>
              <a:t>h) indicazione distinta degli importi, espressi in euro, relativi ad imposte, tributi o addizionali, nonché delle eventuali ulteriori componenti tariffarie diverse da quanto dovuto per il servizio integrato di gestione dei rifiuti urbani, in coerenza con la normativa vigente;</a:t>
            </a:r>
          </a:p>
          <a:p>
            <a:r>
              <a:rPr lang="it-IT" altLang="it-IT" sz="2400" dirty="0">
                <a:solidFill>
                  <a:srgbClr val="064496"/>
                </a:solidFill>
              </a:rPr>
              <a:t>i) estremi degli atti di approvazione rilevanti con riferimento alla tariffa</a:t>
            </a:r>
          </a:p>
          <a:p>
            <a:r>
              <a:rPr lang="it-IT" altLang="it-IT" sz="2400" dirty="0">
                <a:solidFill>
                  <a:srgbClr val="064496"/>
                </a:solidFill>
              </a:rPr>
              <a:t>applicata o, in caso di conguagli, alle tariffe applicate;</a:t>
            </a:r>
          </a:p>
          <a:p>
            <a:r>
              <a:rPr lang="it-IT" altLang="it-IT" sz="2400" dirty="0">
                <a:solidFill>
                  <a:srgbClr val="064496"/>
                </a:solidFill>
              </a:rPr>
              <a:t>j) indicazione del sito internet e/o dei recapiti telefonici e/o dell’indirizzo degli sportelli fisici, ove presenti, presso cui è possibile reperire le informazioni per l’accesso alle eventuali riduzioni tariffarie accordate agli utenti in stato di disagio economico e sociale e la relativa procedura, ove le suddette riduzioni siano previste</a:t>
            </a:r>
          </a:p>
        </p:txBody>
      </p:sp>
      <p:sp>
        <p:nvSpPr>
          <p:cNvPr id="2" name="Segnaposto numero diapositiva 1">
            <a:extLst>
              <a:ext uri="{FF2B5EF4-FFF2-40B4-BE49-F238E27FC236}">
                <a16:creationId xmlns:a16="http://schemas.microsoft.com/office/drawing/2014/main" id="{643CF2F3-49E5-FC4F-BF1B-95876EDAB34A}"/>
              </a:ext>
            </a:extLst>
          </p:cNvPr>
          <p:cNvSpPr>
            <a:spLocks noGrp="1"/>
          </p:cNvSpPr>
          <p:nvPr>
            <p:ph type="sldNum" sz="quarter" idx="12"/>
          </p:nvPr>
        </p:nvSpPr>
        <p:spPr/>
        <p:txBody>
          <a:bodyPr/>
          <a:lstStyle/>
          <a:p>
            <a:pPr>
              <a:defRPr/>
            </a:pPr>
            <a:fld id="{A6ACF98E-F2FE-7546-A4CF-A4AE329E291F}" type="slidenum">
              <a:rPr lang="it-IT" altLang="it-IT" smtClean="0"/>
              <a:pPr>
                <a:defRPr/>
              </a:pPr>
              <a:t>59</a:t>
            </a:fld>
            <a:endParaRPr lang="it-IT" alt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C52A1DFA-AAEC-994E-9990-994C44E1C4B1}"/>
              </a:ext>
            </a:extLst>
          </p:cNvPr>
          <p:cNvSpPr>
            <a:spLocks noGrp="1"/>
          </p:cNvSpPr>
          <p:nvPr>
            <p:ph type="title"/>
          </p:nvPr>
        </p:nvSpPr>
        <p:spPr/>
        <p:txBody>
          <a:bodyPr/>
          <a:lstStyle/>
          <a:p>
            <a:endParaRPr lang="it-IT" altLang="it-IT"/>
          </a:p>
        </p:txBody>
      </p:sp>
      <p:sp>
        <p:nvSpPr>
          <p:cNvPr id="4099" name="Segnaposto contenuto 2">
            <a:extLst>
              <a:ext uri="{FF2B5EF4-FFF2-40B4-BE49-F238E27FC236}">
                <a16:creationId xmlns:a16="http://schemas.microsoft.com/office/drawing/2014/main" id="{9379957C-84C7-8B49-8667-C45FCCDBDB62}"/>
              </a:ext>
            </a:extLst>
          </p:cNvPr>
          <p:cNvSpPr>
            <a:spLocks noGrp="1"/>
          </p:cNvSpPr>
          <p:nvPr>
            <p:ph idx="1"/>
          </p:nvPr>
        </p:nvSpPr>
        <p:spPr/>
        <p:txBody>
          <a:bodyPr/>
          <a:lstStyle/>
          <a:p>
            <a:endParaRPr lang="it-IT" altLang="it-IT"/>
          </a:p>
        </p:txBody>
      </p:sp>
      <p:pic>
        <p:nvPicPr>
          <p:cNvPr id="4100" name="Immagine 8">
            <a:extLst>
              <a:ext uri="{FF2B5EF4-FFF2-40B4-BE49-F238E27FC236}">
                <a16:creationId xmlns:a16="http://schemas.microsoft.com/office/drawing/2014/main" id="{ED11165E-C778-DA4C-8E40-4A5947601F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Segnaposto contenuto 5">
            <a:extLst>
              <a:ext uri="{FF2B5EF4-FFF2-40B4-BE49-F238E27FC236}">
                <a16:creationId xmlns:a16="http://schemas.microsoft.com/office/drawing/2014/main" id="{12AEFBCB-967F-1843-A189-6BE1BF73AA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74638"/>
            <a:ext cx="8578850"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C7FB57AD-CCD5-C446-9F16-93D2C69B7238}"/>
              </a:ext>
            </a:extLst>
          </p:cNvPr>
          <p:cNvSpPr>
            <a:spLocks noGrp="1"/>
          </p:cNvSpPr>
          <p:nvPr>
            <p:ph type="sldNum" sz="quarter" idx="12"/>
          </p:nvPr>
        </p:nvSpPr>
        <p:spPr/>
        <p:txBody>
          <a:bodyPr/>
          <a:lstStyle/>
          <a:p>
            <a:pPr>
              <a:defRPr/>
            </a:pPr>
            <a:fld id="{A6ACF98E-F2FE-7546-A4CF-A4AE329E291F}" type="slidenum">
              <a:rPr lang="it-IT" altLang="it-IT" smtClean="0"/>
              <a:pPr>
                <a:defRPr/>
              </a:pPr>
              <a:t>6</a:t>
            </a:fld>
            <a:endParaRPr lang="it-IT" altLang="it-IT"/>
          </a:p>
        </p:txBody>
      </p:sp>
      <p:sp>
        <p:nvSpPr>
          <p:cNvPr id="3" name="Freccia a sinistra 2">
            <a:extLst>
              <a:ext uri="{FF2B5EF4-FFF2-40B4-BE49-F238E27FC236}">
                <a16:creationId xmlns:a16="http://schemas.microsoft.com/office/drawing/2014/main" id="{2A1FD7E9-1345-4B95-B5C5-8FB500499441}"/>
              </a:ext>
            </a:extLst>
          </p:cNvPr>
          <p:cNvSpPr/>
          <p:nvPr/>
        </p:nvSpPr>
        <p:spPr>
          <a:xfrm>
            <a:off x="3481898" y="2910935"/>
            <a:ext cx="5344602" cy="3758963"/>
          </a:xfrm>
          <a:prstGeom prst="leftArrow">
            <a:avLst>
              <a:gd name="adj1" fmla="val 63214"/>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09121C1E-BF13-9648-B150-102C772EE058}"/>
              </a:ext>
            </a:extLst>
          </p:cNvPr>
          <p:cNvSpPr/>
          <p:nvPr/>
        </p:nvSpPr>
        <p:spPr>
          <a:xfrm>
            <a:off x="4331406" y="3724681"/>
            <a:ext cx="4704644" cy="2031325"/>
          </a:xfrm>
          <a:prstGeom prst="rect">
            <a:avLst/>
          </a:prstGeom>
        </p:spPr>
        <p:txBody>
          <a:bodyPr wrap="square">
            <a:spAutoFit/>
          </a:bodyPr>
          <a:lstStyle/>
          <a:p>
            <a:r>
              <a:rPr lang="it-IT" dirty="0">
                <a:solidFill>
                  <a:srgbClr val="353535"/>
                </a:solidFill>
                <a:latin typeface="Helvetica" pitchFamily="2" charset="0"/>
              </a:rPr>
              <a:t> </a:t>
            </a:r>
            <a:r>
              <a:rPr lang="it-IT" b="1" dirty="0">
                <a:solidFill>
                  <a:srgbClr val="8D3030"/>
                </a:solidFill>
                <a:latin typeface="Helvetica" pitchFamily="2" charset="0"/>
                <a:hlinkClick r:id="rId4"/>
              </a:rPr>
              <a:t>determinazione 4/DRIF/2019</a:t>
            </a:r>
            <a:r>
              <a:rPr lang="it-IT" dirty="0">
                <a:solidFill>
                  <a:srgbClr val="353535"/>
                </a:solidFill>
                <a:latin typeface="Helvetica" pitchFamily="2" charset="0"/>
              </a:rPr>
              <a:t>, </a:t>
            </a:r>
            <a:r>
              <a:rPr lang="it-IT" dirty="0" err="1">
                <a:solidFill>
                  <a:srgbClr val="353535"/>
                </a:solidFill>
                <a:latin typeface="Helvetica" pitchFamily="2" charset="0"/>
              </a:rPr>
              <a:t>Arera</a:t>
            </a:r>
            <a:r>
              <a:rPr lang="it-IT" dirty="0">
                <a:solidFill>
                  <a:srgbClr val="353535"/>
                </a:solidFill>
                <a:latin typeface="Helvetica" pitchFamily="2" charset="0"/>
              </a:rPr>
              <a:t> ha specificato che sono tenuti alla iscrizione in Anagrafica e alla trasmissione delle informazioni, entro il mese di gennaio 2020, anche i soggetti che al 31 dicembre 2018 gestivano unicamente l'attività di gestione tariffe e rapporti con gli </a:t>
            </a:r>
            <a:r>
              <a:rPr lang="it-IT" dirty="0" err="1">
                <a:solidFill>
                  <a:srgbClr val="353535"/>
                </a:solidFill>
                <a:latin typeface="Helvetica" pitchFamily="2" charset="0"/>
              </a:rPr>
              <a:t>utent</a:t>
            </a:r>
            <a:endParaRPr lang="it-IT" dirty="0"/>
          </a:p>
        </p:txBody>
      </p:sp>
      <p:sp>
        <p:nvSpPr>
          <p:cNvPr id="5" name="Rettangolo 4">
            <a:extLst>
              <a:ext uri="{FF2B5EF4-FFF2-40B4-BE49-F238E27FC236}">
                <a16:creationId xmlns:a16="http://schemas.microsoft.com/office/drawing/2014/main" id="{8940AE9C-A05E-984F-9F01-37039C16FE34}"/>
              </a:ext>
            </a:extLst>
          </p:cNvPr>
          <p:cNvSpPr/>
          <p:nvPr/>
        </p:nvSpPr>
        <p:spPr>
          <a:xfrm>
            <a:off x="247650" y="260399"/>
            <a:ext cx="8648699" cy="6370975"/>
          </a:xfrm>
          <a:prstGeom prst="rect">
            <a:avLst/>
          </a:prstGeom>
          <a:solidFill>
            <a:schemeClr val="accent1">
              <a:lumMod val="40000"/>
              <a:lumOff val="60000"/>
            </a:schemeClr>
          </a:solidFill>
        </p:spPr>
        <p:txBody>
          <a:bodyPr wrap="square">
            <a:spAutoFit/>
          </a:bodyPr>
          <a:lstStyle/>
          <a:p>
            <a:r>
              <a:rPr lang="it-IT" sz="2400" dirty="0">
                <a:solidFill>
                  <a:srgbClr val="000000"/>
                </a:solidFill>
                <a:latin typeface="Titillium Web"/>
              </a:rPr>
              <a:t>Comunicato</a:t>
            </a:r>
          </a:p>
          <a:p>
            <a:r>
              <a:rPr lang="it-IT" sz="2400" b="1" dirty="0">
                <a:solidFill>
                  <a:srgbClr val="0073E6"/>
                </a:solidFill>
                <a:latin typeface="Titillium Web"/>
              </a:rPr>
              <a:t>Proroga dei termini per la raccolta dati Qualità servizio gestione tariffe e rapporti con gli utenti</a:t>
            </a:r>
          </a:p>
          <a:p>
            <a:r>
              <a:rPr lang="it-IT" sz="2400" dirty="0">
                <a:solidFill>
                  <a:srgbClr val="000000"/>
                </a:solidFill>
                <a:latin typeface="Titillium Web"/>
              </a:rPr>
              <a:t>28 gennaio 2020</a:t>
            </a:r>
            <a:br>
              <a:rPr lang="it-IT" sz="2400" dirty="0">
                <a:solidFill>
                  <a:srgbClr val="000000"/>
                </a:solidFill>
                <a:latin typeface="Titillium Web"/>
              </a:rPr>
            </a:br>
            <a:endParaRPr lang="it-IT" sz="2400" dirty="0">
              <a:solidFill>
                <a:srgbClr val="000000"/>
              </a:solidFill>
              <a:latin typeface="Titillium Web"/>
            </a:endParaRPr>
          </a:p>
          <a:p>
            <a:r>
              <a:rPr lang="it-IT" sz="2400" dirty="0">
                <a:solidFill>
                  <a:srgbClr val="000000"/>
                </a:solidFill>
                <a:latin typeface="Titillium Web"/>
              </a:rPr>
              <a:t>In considerazione delle richieste pervenute da numerosi soggetti e della novità delle disposizioni contenute nella determinazione </a:t>
            </a:r>
            <a:r>
              <a:rPr lang="it-IT" sz="2400" u="sng" dirty="0">
                <a:solidFill>
                  <a:srgbClr val="4B0082"/>
                </a:solidFill>
                <a:latin typeface="Titillium Web"/>
                <a:hlinkClick r:id="rId4"/>
              </a:rPr>
              <a:t>4/2019 - DRIF </a:t>
            </a:r>
            <a:r>
              <a:rPr lang="it-IT" sz="2400" dirty="0">
                <a:solidFill>
                  <a:srgbClr val="000000"/>
                </a:solidFill>
                <a:latin typeface="Titillium Web"/>
              </a:rPr>
              <a:t>sono stati </a:t>
            </a:r>
            <a:r>
              <a:rPr lang="it-IT" sz="2400" b="1" dirty="0">
                <a:solidFill>
                  <a:srgbClr val="000000"/>
                </a:solidFill>
                <a:latin typeface="Titillium Web"/>
              </a:rPr>
              <a:t>prorogati al 18 febbraio 2020</a:t>
            </a:r>
            <a:r>
              <a:rPr lang="it-IT" sz="2400" dirty="0">
                <a:solidFill>
                  <a:srgbClr val="000000"/>
                </a:solidFill>
                <a:latin typeface="Titillium Web"/>
              </a:rPr>
              <a:t> i termini per ottemperare agli obblighi di trasmissione dei dati e delle informazioni inerenti alla qualità del servizio gestione tariffe e rapporti con gli utenti.</a:t>
            </a:r>
          </a:p>
          <a:p>
            <a:r>
              <a:rPr lang="it-IT" sz="2400" dirty="0">
                <a:solidFill>
                  <a:srgbClr val="000000"/>
                </a:solidFill>
                <a:latin typeface="Titillium Web"/>
              </a:rPr>
              <a:t>Sono tenuti alla compilazione della  raccolta i soggetti che al 31 dicembre 2018 gestivano unicamente l'attività di gestione tariffe e rapporti con gli utenti, come definita dall'articolo 1 dell'Allegato alla deliberazione </a:t>
            </a:r>
            <a:r>
              <a:rPr lang="it-IT" sz="2400" dirty="0">
                <a:solidFill>
                  <a:srgbClr val="7C8081"/>
                </a:solidFill>
                <a:latin typeface="Titillium Web"/>
                <a:hlinkClick r:id="rId5"/>
              </a:rPr>
              <a:t>444/2019/R/rif</a:t>
            </a:r>
            <a:r>
              <a:rPr lang="it-IT" sz="2400" dirty="0">
                <a:solidFill>
                  <a:srgbClr val="000000"/>
                </a:solidFill>
                <a:latin typeface="Titillium Web"/>
              </a:rPr>
              <a:t>, in quanto non già ricompresi nell'ambito di applicazione della determinazione </a:t>
            </a:r>
            <a:r>
              <a:rPr lang="it-IT" sz="2400" dirty="0">
                <a:solidFill>
                  <a:srgbClr val="7C8081"/>
                </a:solidFill>
                <a:latin typeface="Titillium Web"/>
                <a:hlinkClick r:id="rId6"/>
              </a:rPr>
              <a:t>3/2019 - DRIF</a:t>
            </a:r>
            <a:r>
              <a:rPr lang="it-IT" sz="2400" dirty="0">
                <a:solidFill>
                  <a:srgbClr val="000000"/>
                </a:solidFill>
                <a:latin typeface="Titillium Web"/>
              </a:rPr>
              <a:t>.</a:t>
            </a:r>
          </a:p>
          <a:p>
            <a:endParaRPr lang="it-IT" sz="2400" dirty="0"/>
          </a:p>
        </p:txBody>
      </p:sp>
    </p:spTree>
    <p:extLst>
      <p:ext uri="{BB962C8B-B14F-4D97-AF65-F5344CB8AC3E}">
        <p14:creationId xmlns:p14="http://schemas.microsoft.com/office/powerpoint/2010/main" val="34710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anim calcmode="lin" valueType="num">
                                      <p:cBhvr>
                                        <p:cTn id="16" dur="400" fill="hold"/>
                                        <p:tgtEl>
                                          <p:spTgt spid="5"/>
                                        </p:tgtEl>
                                        <p:attrNameLst>
                                          <p:attrName>ppt_x</p:attrName>
                                        </p:attrNameLst>
                                      </p:cBhvr>
                                      <p:tavLst>
                                        <p:tav tm="0">
                                          <p:val>
                                            <p:strVal val="#ppt_x"/>
                                          </p:val>
                                        </p:tav>
                                        <p:tav tm="100000">
                                          <p:val>
                                            <p:strVal val="#ppt_x"/>
                                          </p:val>
                                        </p:tav>
                                      </p:tavLst>
                                    </p:anim>
                                    <p:anim calcmode="lin" valueType="num">
                                      <p:cBhvr>
                                        <p:cTn id="17" dur="400" fill="hold"/>
                                        <p:tgtEl>
                                          <p:spTgt spid="5"/>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2">
            <a:extLst>
              <a:ext uri="{FF2B5EF4-FFF2-40B4-BE49-F238E27FC236}">
                <a16:creationId xmlns:a16="http://schemas.microsoft.com/office/drawing/2014/main" id="{AB43B18C-4F27-C54B-9AFD-FF34F52E5F7F}"/>
              </a:ext>
            </a:extLst>
          </p:cNvPr>
          <p:cNvSpPr>
            <a:spLocks noGrp="1"/>
          </p:cNvSpPr>
          <p:nvPr>
            <p:ph type="title"/>
          </p:nvPr>
        </p:nvSpPr>
        <p:spPr>
          <a:xfrm>
            <a:off x="457200" y="188913"/>
            <a:ext cx="8256588" cy="954087"/>
          </a:xfrm>
        </p:spPr>
        <p:txBody>
          <a:bodyPr/>
          <a:lstStyle/>
          <a:p>
            <a:br>
              <a:rPr lang="it-IT" altLang="it-IT">
                <a:solidFill>
                  <a:srgbClr val="FF0000"/>
                </a:solidFill>
              </a:rPr>
            </a:br>
            <a:r>
              <a:rPr lang="it-IT" altLang="it-IT">
                <a:solidFill>
                  <a:srgbClr val="FF0000"/>
                </a:solidFill>
              </a:rPr>
              <a:t>Informazioni su modalità di pagamento nei documenti di riscossione, art. 7</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479425" y="1341438"/>
            <a:ext cx="8113713" cy="5262979"/>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2468" name="Rettangolo 3">
            <a:extLst>
              <a:ext uri="{FF2B5EF4-FFF2-40B4-BE49-F238E27FC236}">
                <a16:creationId xmlns:a16="http://schemas.microsoft.com/office/drawing/2014/main" id="{0C7BF638-CE33-1042-A587-E05235826575}"/>
              </a:ext>
            </a:extLst>
          </p:cNvPr>
          <p:cNvSpPr>
            <a:spLocks noChangeArrowheads="1"/>
          </p:cNvSpPr>
          <p:nvPr/>
        </p:nvSpPr>
        <p:spPr bwMode="auto">
          <a:xfrm>
            <a:off x="779462" y="1586737"/>
            <a:ext cx="78136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dirty="0">
                <a:solidFill>
                  <a:srgbClr val="064496"/>
                </a:solidFill>
              </a:rPr>
              <a:t>a) elenco delle modalità di pagamento ammesse, ivi compresa l’indicazione di tutti i dati del beneficiario necessari affinché l’utente possa effettuare il pagamento;</a:t>
            </a:r>
          </a:p>
          <a:p>
            <a:r>
              <a:rPr lang="it-IT" altLang="it-IT" sz="2400" dirty="0">
                <a:solidFill>
                  <a:srgbClr val="064496"/>
                </a:solidFill>
              </a:rPr>
              <a:t>b) situazione dei pagamenti precedenti, ove disponibile, ivi compresa l’indicazione degli importi eventualmente ancora dovuti e della scadenza degli stessi;</a:t>
            </a:r>
          </a:p>
          <a:p>
            <a:r>
              <a:rPr lang="it-IT" altLang="it-IT" sz="2400" dirty="0">
                <a:solidFill>
                  <a:srgbClr val="064496"/>
                </a:solidFill>
              </a:rPr>
              <a:t>c) ove risultino importi ancora dovuti, le procedure che si applicano in caso di ritardato od omesso pagamento, nonché le informazioni su eventuali tassi di interesse di mora e/o di penalità e/o sanzioni applicabili, nonché tutte le indicazioni utili affinché l’utente sia messo in condizione di procedere tempestivamente al pagamento dell’importo dovuto.</a:t>
            </a:r>
          </a:p>
        </p:txBody>
      </p:sp>
      <p:sp>
        <p:nvSpPr>
          <p:cNvPr id="2" name="Segnaposto numero diapositiva 1">
            <a:extLst>
              <a:ext uri="{FF2B5EF4-FFF2-40B4-BE49-F238E27FC236}">
                <a16:creationId xmlns:a16="http://schemas.microsoft.com/office/drawing/2014/main" id="{409B0BC3-10F2-4142-951B-1431ED9D9B38}"/>
              </a:ext>
            </a:extLst>
          </p:cNvPr>
          <p:cNvSpPr>
            <a:spLocks noGrp="1"/>
          </p:cNvSpPr>
          <p:nvPr>
            <p:ph type="sldNum" sz="quarter" idx="12"/>
          </p:nvPr>
        </p:nvSpPr>
        <p:spPr/>
        <p:txBody>
          <a:bodyPr/>
          <a:lstStyle/>
          <a:p>
            <a:pPr>
              <a:defRPr/>
            </a:pPr>
            <a:fld id="{A6ACF98E-F2FE-7546-A4CF-A4AE329E291F}" type="slidenum">
              <a:rPr lang="it-IT" altLang="it-IT" smtClean="0"/>
              <a:pPr>
                <a:defRPr/>
              </a:pPr>
              <a:t>60</a:t>
            </a:fld>
            <a:endParaRPr lang="it-IT" alt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2">
            <a:extLst>
              <a:ext uri="{FF2B5EF4-FFF2-40B4-BE49-F238E27FC236}">
                <a16:creationId xmlns:a16="http://schemas.microsoft.com/office/drawing/2014/main" id="{D003E50B-7CC3-7147-9549-176D702CE352}"/>
              </a:ext>
            </a:extLst>
          </p:cNvPr>
          <p:cNvSpPr>
            <a:spLocks noGrp="1"/>
          </p:cNvSpPr>
          <p:nvPr>
            <p:ph type="title"/>
          </p:nvPr>
        </p:nvSpPr>
        <p:spPr>
          <a:xfrm>
            <a:off x="457200" y="188913"/>
            <a:ext cx="8256588" cy="954087"/>
          </a:xfrm>
        </p:spPr>
        <p:txBody>
          <a:bodyPr/>
          <a:lstStyle/>
          <a:p>
            <a:br>
              <a:rPr lang="it-IT" altLang="it-IT">
                <a:solidFill>
                  <a:srgbClr val="FF0000"/>
                </a:solidFill>
              </a:rPr>
            </a:br>
            <a:r>
              <a:rPr lang="it-IT" altLang="it-IT">
                <a:solidFill>
                  <a:srgbClr val="FF0000"/>
                </a:solidFill>
              </a:rPr>
              <a:t>Informazioni su servizio e risultati ambientali nei documenti di riscossione, art. 8</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479425" y="1341438"/>
            <a:ext cx="8113713" cy="5309044"/>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3492" name="Rettangolo 3">
            <a:extLst>
              <a:ext uri="{FF2B5EF4-FFF2-40B4-BE49-F238E27FC236}">
                <a16:creationId xmlns:a16="http://schemas.microsoft.com/office/drawing/2014/main" id="{AC844CA6-35E2-E44D-86E9-D872AEC0AF4C}"/>
              </a:ext>
            </a:extLst>
          </p:cNvPr>
          <p:cNvSpPr>
            <a:spLocks noChangeArrowheads="1"/>
          </p:cNvSpPr>
          <p:nvPr/>
        </p:nvSpPr>
        <p:spPr bwMode="auto">
          <a:xfrm>
            <a:off x="779463" y="1387503"/>
            <a:ext cx="75136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400" dirty="0">
                <a:solidFill>
                  <a:srgbClr val="064496"/>
                </a:solidFill>
              </a:rPr>
              <a:t>a) ragione sociale del gestore che eroga il servizio integrato di gestione dei rifiuti urbani, ovvero il servizio di raccolta e trasporto e/o del gestore del servizio di spazzamento e lavaggio delle strade;</a:t>
            </a:r>
          </a:p>
          <a:p>
            <a:r>
              <a:rPr lang="it-IT" altLang="it-IT" sz="2400" dirty="0">
                <a:solidFill>
                  <a:srgbClr val="064496"/>
                </a:solidFill>
              </a:rPr>
              <a:t>b) recapiti telefonici, postali e di posta elettronica per l’invio di richieste di informazioni, la segnalazione di disservizi e l’invio di reclami da parte degli utenti, con riferimento al servizio di raccolta e trasporto e al servizio di spazzamento e lavaggio delle strade;</a:t>
            </a:r>
          </a:p>
          <a:p>
            <a:r>
              <a:rPr lang="it-IT" altLang="it-IT" sz="2400" dirty="0">
                <a:solidFill>
                  <a:srgbClr val="064496"/>
                </a:solidFill>
              </a:rPr>
              <a:t>c) recapiti e orari di apertura degli sportelli fisici (ove presenti) per l’assistenza agli utenti;</a:t>
            </a:r>
          </a:p>
          <a:p>
            <a:r>
              <a:rPr lang="it-IT" altLang="it-IT" sz="2400" dirty="0">
                <a:solidFill>
                  <a:srgbClr val="064496"/>
                </a:solidFill>
              </a:rPr>
              <a:t>d) indicazione del sito internet ove è disponibile la Carta della qualità del servizio e le altre informazioni di cui all’Articolo 3.</a:t>
            </a:r>
          </a:p>
        </p:txBody>
      </p:sp>
      <p:sp>
        <p:nvSpPr>
          <p:cNvPr id="2" name="Segnaposto numero diapositiva 1">
            <a:extLst>
              <a:ext uri="{FF2B5EF4-FFF2-40B4-BE49-F238E27FC236}">
                <a16:creationId xmlns:a16="http://schemas.microsoft.com/office/drawing/2014/main" id="{65BAC23A-8A68-3747-8EC8-7830E0467068}"/>
              </a:ext>
            </a:extLst>
          </p:cNvPr>
          <p:cNvSpPr>
            <a:spLocks noGrp="1"/>
          </p:cNvSpPr>
          <p:nvPr>
            <p:ph type="sldNum" sz="quarter" idx="12"/>
          </p:nvPr>
        </p:nvSpPr>
        <p:spPr/>
        <p:txBody>
          <a:bodyPr/>
          <a:lstStyle/>
          <a:p>
            <a:pPr>
              <a:defRPr/>
            </a:pPr>
            <a:fld id="{A6ACF98E-F2FE-7546-A4CF-A4AE329E291F}" type="slidenum">
              <a:rPr lang="it-IT" altLang="it-IT" smtClean="0"/>
              <a:pPr>
                <a:defRPr/>
              </a:pPr>
              <a:t>61</a:t>
            </a:fld>
            <a:endParaRPr lang="it-IT" alt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id="{DC6551CD-7AC2-4CAA-AEC7-B5818FB323D4}"/>
              </a:ext>
            </a:extLst>
          </p:cNvPr>
          <p:cNvSpPr/>
          <p:nvPr/>
        </p:nvSpPr>
        <p:spPr>
          <a:xfrm>
            <a:off x="584200" y="1492250"/>
            <a:ext cx="8115300" cy="954087"/>
          </a:xfrm>
          <a:prstGeom prst="roundRect">
            <a:avLst/>
          </a:prstGeom>
          <a:solidFill>
            <a:schemeClr val="bg1"/>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4515" name="Titolo 2">
            <a:extLst>
              <a:ext uri="{FF2B5EF4-FFF2-40B4-BE49-F238E27FC236}">
                <a16:creationId xmlns:a16="http://schemas.microsoft.com/office/drawing/2014/main" id="{B5F08D94-065C-DF49-B931-3596DA5E2FC9}"/>
              </a:ext>
            </a:extLst>
          </p:cNvPr>
          <p:cNvSpPr>
            <a:spLocks noGrp="1"/>
          </p:cNvSpPr>
          <p:nvPr>
            <p:ph type="title"/>
          </p:nvPr>
        </p:nvSpPr>
        <p:spPr>
          <a:xfrm>
            <a:off x="457200" y="188913"/>
            <a:ext cx="8256588" cy="954087"/>
          </a:xfrm>
        </p:spPr>
        <p:txBody>
          <a:bodyPr/>
          <a:lstStyle/>
          <a:p>
            <a:br>
              <a:rPr lang="it-IT" altLang="it-IT" sz="3200" dirty="0">
                <a:solidFill>
                  <a:srgbClr val="FF0000"/>
                </a:solidFill>
              </a:rPr>
            </a:br>
            <a:r>
              <a:rPr lang="it-IT" altLang="it-IT" sz="3200" dirty="0">
                <a:solidFill>
                  <a:srgbClr val="FF0000"/>
                </a:solidFill>
              </a:rPr>
              <a:t>Informazioni su servizio e risultati ambientali nei documenti di riscossione, art. 8</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292608" y="2692398"/>
            <a:ext cx="8644128" cy="3756026"/>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4517" name="Rettangolo 1">
            <a:extLst>
              <a:ext uri="{FF2B5EF4-FFF2-40B4-BE49-F238E27FC236}">
                <a16:creationId xmlns:a16="http://schemas.microsoft.com/office/drawing/2014/main" id="{09AA2EC7-7B86-7642-850D-B55F943CA654}"/>
              </a:ext>
            </a:extLst>
          </p:cNvPr>
          <p:cNvSpPr>
            <a:spLocks noChangeArrowheads="1"/>
          </p:cNvSpPr>
          <p:nvPr/>
        </p:nvSpPr>
        <p:spPr bwMode="auto">
          <a:xfrm>
            <a:off x="747712" y="1646237"/>
            <a:ext cx="7788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sz="2000" dirty="0">
                <a:solidFill>
                  <a:srgbClr val="064496"/>
                </a:solidFill>
              </a:rPr>
              <a:t>Il documento di riscossione o eventuali prospetti ad esso allegati riportano con cadenza almeno annuale le seguenti informazioni minime:</a:t>
            </a:r>
          </a:p>
        </p:txBody>
      </p:sp>
      <p:sp>
        <p:nvSpPr>
          <p:cNvPr id="64518" name="Rettangolo 6">
            <a:extLst>
              <a:ext uri="{FF2B5EF4-FFF2-40B4-BE49-F238E27FC236}">
                <a16:creationId xmlns:a16="http://schemas.microsoft.com/office/drawing/2014/main" id="{C7F344B8-B249-9B46-85CF-4EB6ACE40F5C}"/>
              </a:ext>
            </a:extLst>
          </p:cNvPr>
          <p:cNvSpPr>
            <a:spLocks noChangeArrowheads="1"/>
          </p:cNvSpPr>
          <p:nvPr/>
        </p:nvSpPr>
        <p:spPr bwMode="auto">
          <a:xfrm>
            <a:off x="479425" y="2741007"/>
            <a:ext cx="839419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1400" dirty="0">
                <a:solidFill>
                  <a:srgbClr val="064496"/>
                </a:solidFill>
              </a:rPr>
              <a:t>a</a:t>
            </a:r>
            <a:r>
              <a:rPr lang="it-IT" altLang="it-IT" sz="1600" dirty="0">
                <a:solidFill>
                  <a:srgbClr val="064496"/>
                </a:solidFill>
              </a:rPr>
              <a:t>) </a:t>
            </a:r>
            <a:r>
              <a:rPr lang="it-IT" altLang="it-IT" sz="1600" dirty="0">
                <a:solidFill>
                  <a:srgbClr val="FF0000"/>
                </a:solidFill>
              </a:rPr>
              <a:t>calendario e orari vigenti </a:t>
            </a:r>
            <a:r>
              <a:rPr lang="it-IT" altLang="it-IT" sz="1600" dirty="0">
                <a:solidFill>
                  <a:srgbClr val="064496"/>
                </a:solidFill>
              </a:rPr>
              <a:t>relativi alla raccolta dei rifiuti urbani, con riferimento a tutte le modalità di raccolta a disposizione dell’utente, ivi inclusi i centri di raccolta e con esclusione delle eventuali modalità di raccolta per cui non fosse effettuabile una programmazione; in alternativa, indicazione del sito internet proprio o del gestore del servizio di raccolta e trasporto presso cui tali informazioni sono disponibili;</a:t>
            </a:r>
          </a:p>
          <a:p>
            <a:r>
              <a:rPr lang="it-IT" altLang="it-IT" sz="1600" dirty="0">
                <a:solidFill>
                  <a:srgbClr val="064496"/>
                </a:solidFill>
              </a:rPr>
              <a:t>b) </a:t>
            </a:r>
            <a:r>
              <a:rPr lang="it-IT" altLang="it-IT" sz="1600" dirty="0">
                <a:solidFill>
                  <a:srgbClr val="FF0000"/>
                </a:solidFill>
              </a:rPr>
              <a:t>calendario e orari di effettuazione dell’attività di spazzamento e lavaggio delle strade </a:t>
            </a:r>
            <a:r>
              <a:rPr lang="it-IT" altLang="it-IT" sz="1600" dirty="0">
                <a:solidFill>
                  <a:srgbClr val="064496"/>
                </a:solidFill>
              </a:rPr>
              <a:t>e, ove questa non sia oggetto di programmazione, informazioni relative alla frequenza di effettuazione nonché, in ogni caso, eventuali divieti relativi alla viabilità e alla sosta collegati con l’attività di spazzamento e lavaggio delle strade; in alternativa, indicazione del sito internet proprio o del gestore del servizio presso cui tutte le suddette informazioni sono disponibili;</a:t>
            </a:r>
          </a:p>
          <a:p>
            <a:r>
              <a:rPr lang="it-IT" altLang="it-IT" sz="1600" dirty="0">
                <a:solidFill>
                  <a:srgbClr val="064496"/>
                </a:solidFill>
              </a:rPr>
              <a:t>c) istruzioni per il corretto conferimento dei rifiuti urbani;</a:t>
            </a:r>
          </a:p>
          <a:p>
            <a:r>
              <a:rPr lang="it-IT" altLang="it-IT" sz="1600" dirty="0">
                <a:solidFill>
                  <a:srgbClr val="064496"/>
                </a:solidFill>
              </a:rPr>
              <a:t>d) percentuale di raccolta differenziata conseguita nel Comune o nell’ambito territoriale in cui è ubicata l’utenza, con riferimento ai tre anni solari precedenti a quello di emissione del documento di riscossione, calcolata come indicato all’Articolo 10, commi 10.1 e 10.2.</a:t>
            </a:r>
          </a:p>
        </p:txBody>
      </p:sp>
      <p:sp>
        <p:nvSpPr>
          <p:cNvPr id="64519" name="Rettangolo 7">
            <a:extLst>
              <a:ext uri="{FF2B5EF4-FFF2-40B4-BE49-F238E27FC236}">
                <a16:creationId xmlns:a16="http://schemas.microsoft.com/office/drawing/2014/main" id="{0FE28797-B989-3B4F-9FED-8F46B69F0B7A}"/>
              </a:ext>
            </a:extLst>
          </p:cNvPr>
          <p:cNvSpPr>
            <a:spLocks noChangeArrowheads="1"/>
          </p:cNvSpPr>
          <p:nvPr/>
        </p:nvSpPr>
        <p:spPr bwMode="auto">
          <a:xfrm>
            <a:off x="479425" y="6400799"/>
            <a:ext cx="8185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1200" dirty="0">
                <a:solidFill>
                  <a:srgbClr val="FF0000"/>
                </a:solidFill>
              </a:rPr>
              <a:t>*per tali informazioni può farsi un esplicito rinvio alla sezione del sito internet proprio o del soggetto gestore del servizio</a:t>
            </a:r>
          </a:p>
        </p:txBody>
      </p:sp>
      <p:sp>
        <p:nvSpPr>
          <p:cNvPr id="2" name="Segnaposto numero diapositiva 1">
            <a:extLst>
              <a:ext uri="{FF2B5EF4-FFF2-40B4-BE49-F238E27FC236}">
                <a16:creationId xmlns:a16="http://schemas.microsoft.com/office/drawing/2014/main" id="{C6220B51-3612-E14A-B46C-53394C4171D7}"/>
              </a:ext>
            </a:extLst>
          </p:cNvPr>
          <p:cNvSpPr>
            <a:spLocks noGrp="1"/>
          </p:cNvSpPr>
          <p:nvPr>
            <p:ph type="sldNum" sz="quarter" idx="12"/>
          </p:nvPr>
        </p:nvSpPr>
        <p:spPr/>
        <p:txBody>
          <a:bodyPr/>
          <a:lstStyle/>
          <a:p>
            <a:pPr>
              <a:defRPr/>
            </a:pPr>
            <a:fld id="{A6ACF98E-F2FE-7546-A4CF-A4AE329E291F}" type="slidenum">
              <a:rPr lang="it-IT" altLang="it-IT" smtClean="0"/>
              <a:pPr>
                <a:defRPr/>
              </a:pPr>
              <a:t>62</a:t>
            </a:fld>
            <a:endParaRPr lang="it-IT" alt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id="{DC6551CD-7AC2-4CAA-AEC7-B5818FB323D4}"/>
              </a:ext>
            </a:extLst>
          </p:cNvPr>
          <p:cNvSpPr/>
          <p:nvPr/>
        </p:nvSpPr>
        <p:spPr>
          <a:xfrm>
            <a:off x="514350" y="1341438"/>
            <a:ext cx="8186738" cy="1257300"/>
          </a:xfrm>
          <a:prstGeom prst="roundRect">
            <a:avLst/>
          </a:prstGeom>
          <a:solidFill>
            <a:schemeClr val="bg1"/>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5539" name="Titolo 2">
            <a:extLst>
              <a:ext uri="{FF2B5EF4-FFF2-40B4-BE49-F238E27FC236}">
                <a16:creationId xmlns:a16="http://schemas.microsoft.com/office/drawing/2014/main" id="{EB725757-8A6B-5E4F-9D9C-67CEB71E54BC}"/>
              </a:ext>
            </a:extLst>
          </p:cNvPr>
          <p:cNvSpPr>
            <a:spLocks noGrp="1"/>
          </p:cNvSpPr>
          <p:nvPr>
            <p:ph type="title"/>
          </p:nvPr>
        </p:nvSpPr>
        <p:spPr>
          <a:xfrm>
            <a:off x="457200" y="188913"/>
            <a:ext cx="8256588" cy="954087"/>
          </a:xfrm>
        </p:spPr>
        <p:txBody>
          <a:bodyPr/>
          <a:lstStyle/>
          <a:p>
            <a:br>
              <a:rPr lang="it-IT" altLang="it-IT">
                <a:solidFill>
                  <a:srgbClr val="FF0000"/>
                </a:solidFill>
              </a:rPr>
            </a:br>
            <a:r>
              <a:rPr lang="it-IT" altLang="it-IT" sz="2900">
                <a:solidFill>
                  <a:srgbClr val="FF0000"/>
                </a:solidFill>
              </a:rPr>
              <a:t>trasmissione di informazioni tra operatori, art. 11</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503238" y="2735263"/>
            <a:ext cx="8090693" cy="2065871"/>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5541" name="Rettangolo 1">
            <a:extLst>
              <a:ext uri="{FF2B5EF4-FFF2-40B4-BE49-F238E27FC236}">
                <a16:creationId xmlns:a16="http://schemas.microsoft.com/office/drawing/2014/main" id="{E1996B65-EBA9-9C45-842B-C9FF6FD2BB24}"/>
              </a:ext>
            </a:extLst>
          </p:cNvPr>
          <p:cNvSpPr>
            <a:spLocks noChangeArrowheads="1"/>
          </p:cNvSpPr>
          <p:nvPr/>
        </p:nvSpPr>
        <p:spPr bwMode="auto">
          <a:xfrm>
            <a:off x="755650" y="1398588"/>
            <a:ext cx="7788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dirty="0">
                <a:solidFill>
                  <a:srgbClr val="064496"/>
                </a:solidFill>
              </a:rPr>
              <a:t>Ai fini dell’adempimento degli obblighi di cui al presente provvedimento i gestori delle attività di raccolta e trasporto e i gestori delle attività di spazzamento e lavaggio delle strade sono tenuti a trasmettere al gestore dell’attività di gestione tariffe e rapporti con gli utenti</a:t>
            </a:r>
          </a:p>
        </p:txBody>
      </p:sp>
      <p:sp>
        <p:nvSpPr>
          <p:cNvPr id="65542" name="Rettangolo 6">
            <a:extLst>
              <a:ext uri="{FF2B5EF4-FFF2-40B4-BE49-F238E27FC236}">
                <a16:creationId xmlns:a16="http://schemas.microsoft.com/office/drawing/2014/main" id="{46DF4899-756B-5D4C-9365-BF964F5B18EA}"/>
              </a:ext>
            </a:extLst>
          </p:cNvPr>
          <p:cNvSpPr>
            <a:spLocks noChangeArrowheads="1"/>
          </p:cNvSpPr>
          <p:nvPr/>
        </p:nvSpPr>
        <p:spPr bwMode="auto">
          <a:xfrm>
            <a:off x="755650" y="2932113"/>
            <a:ext cx="76327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000" dirty="0">
                <a:solidFill>
                  <a:srgbClr val="064496"/>
                </a:solidFill>
              </a:rPr>
              <a:t>a) le informazioni rilevanti di cui ai commi 3.1, 5.1, 6.1, 7.1, 8.1 e 8.2 entro il 30 aprile 2020;</a:t>
            </a:r>
          </a:p>
          <a:p>
            <a:r>
              <a:rPr lang="it-IT" altLang="it-IT" sz="2000" dirty="0">
                <a:solidFill>
                  <a:srgbClr val="064496"/>
                </a:solidFill>
              </a:rPr>
              <a:t>b) le informazioni sulle successive variazioni negli elementi di cui ai sopradetti commi, fatto salvo quanto previsto al successivo comma 11.2, entro 15 (quindici) giorni solari dalle relative modifiche.</a:t>
            </a:r>
          </a:p>
        </p:txBody>
      </p:sp>
      <p:sp>
        <p:nvSpPr>
          <p:cNvPr id="9" name="Rettangolo con angoli arrotondati 8">
            <a:extLst>
              <a:ext uri="{FF2B5EF4-FFF2-40B4-BE49-F238E27FC236}">
                <a16:creationId xmlns:a16="http://schemas.microsoft.com/office/drawing/2014/main" id="{D1DC66F6-0C22-48C8-879A-3241D41E1BA4}"/>
              </a:ext>
            </a:extLst>
          </p:cNvPr>
          <p:cNvSpPr/>
          <p:nvPr/>
        </p:nvSpPr>
        <p:spPr>
          <a:xfrm>
            <a:off x="577056" y="5013008"/>
            <a:ext cx="8016875" cy="1341437"/>
          </a:xfrm>
          <a:prstGeom prst="roundRect">
            <a:avLst/>
          </a:prstGeom>
          <a:solidFill>
            <a:srgbClr val="B9C6D8"/>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5544" name="Rettangolo 10">
            <a:extLst>
              <a:ext uri="{FF2B5EF4-FFF2-40B4-BE49-F238E27FC236}">
                <a16:creationId xmlns:a16="http://schemas.microsoft.com/office/drawing/2014/main" id="{94B2F7EB-FDE1-064C-8368-861A894CDE0A}"/>
              </a:ext>
            </a:extLst>
          </p:cNvPr>
          <p:cNvSpPr>
            <a:spLocks noChangeArrowheads="1"/>
          </p:cNvSpPr>
          <p:nvPr/>
        </p:nvSpPr>
        <p:spPr bwMode="auto">
          <a:xfrm>
            <a:off x="791369" y="5254624"/>
            <a:ext cx="763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dirty="0">
                <a:solidFill>
                  <a:srgbClr val="064496"/>
                </a:solidFill>
              </a:rPr>
              <a:t>LE VARIAZIONI NEGLI ELEMENTI ENTRO 15 GIORNI SOLARI DALLE MODIFICHE</a:t>
            </a:r>
          </a:p>
          <a:p>
            <a:r>
              <a:rPr lang="it-IT" altLang="it-IT" dirty="0">
                <a:solidFill>
                  <a:srgbClr val="064496"/>
                </a:solidFill>
              </a:rPr>
              <a:t>QUELLE DI CUI AL 3.3 E 9 ALMENO 45 GG PRIMA DELLA LORO EFFICACIA</a:t>
            </a:r>
          </a:p>
        </p:txBody>
      </p:sp>
      <p:sp>
        <p:nvSpPr>
          <p:cNvPr id="2" name="Segnaposto numero diapositiva 1">
            <a:extLst>
              <a:ext uri="{FF2B5EF4-FFF2-40B4-BE49-F238E27FC236}">
                <a16:creationId xmlns:a16="http://schemas.microsoft.com/office/drawing/2014/main" id="{40E3030C-541B-2C4F-A053-F78E05DC92D1}"/>
              </a:ext>
            </a:extLst>
          </p:cNvPr>
          <p:cNvSpPr>
            <a:spLocks noGrp="1"/>
          </p:cNvSpPr>
          <p:nvPr>
            <p:ph type="sldNum" sz="quarter" idx="12"/>
          </p:nvPr>
        </p:nvSpPr>
        <p:spPr/>
        <p:txBody>
          <a:bodyPr/>
          <a:lstStyle/>
          <a:p>
            <a:pPr>
              <a:defRPr/>
            </a:pPr>
            <a:fld id="{A6ACF98E-F2FE-7546-A4CF-A4AE329E291F}" type="slidenum">
              <a:rPr lang="it-IT" altLang="it-IT" smtClean="0"/>
              <a:pPr>
                <a:defRPr/>
              </a:pPr>
              <a:t>63</a:t>
            </a:fld>
            <a:endParaRPr lang="it-IT" altLang="it-IT"/>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2">
            <a:extLst>
              <a:ext uri="{FF2B5EF4-FFF2-40B4-BE49-F238E27FC236}">
                <a16:creationId xmlns:a16="http://schemas.microsoft.com/office/drawing/2014/main" id="{6D4281B7-C0E7-0B42-9D47-3EDEB99913AE}"/>
              </a:ext>
            </a:extLst>
          </p:cNvPr>
          <p:cNvSpPr>
            <a:spLocks noGrp="1"/>
          </p:cNvSpPr>
          <p:nvPr>
            <p:ph type="title"/>
          </p:nvPr>
        </p:nvSpPr>
        <p:spPr>
          <a:xfrm>
            <a:off x="443706" y="576539"/>
            <a:ext cx="8256588" cy="954087"/>
          </a:xfrm>
        </p:spPr>
        <p:txBody>
          <a:bodyPr/>
          <a:lstStyle/>
          <a:p>
            <a:r>
              <a:rPr lang="it-IT" altLang="it-IT" sz="3200" dirty="0">
                <a:solidFill>
                  <a:srgbClr val="FF0000"/>
                </a:solidFill>
              </a:rPr>
              <a:t>Ulteriori standard di trasparenza definiti dagli Enti territorialmente competenti, art. 12</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346075" y="2808287"/>
            <a:ext cx="8113713" cy="3384550"/>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6564" name="Rettangolo 6">
            <a:extLst>
              <a:ext uri="{FF2B5EF4-FFF2-40B4-BE49-F238E27FC236}">
                <a16:creationId xmlns:a16="http://schemas.microsoft.com/office/drawing/2014/main" id="{63A11FC1-CAB8-EE41-B76D-34048014DA14}"/>
              </a:ext>
            </a:extLst>
          </p:cNvPr>
          <p:cNvSpPr>
            <a:spLocks noChangeArrowheads="1"/>
          </p:cNvSpPr>
          <p:nvPr/>
        </p:nvSpPr>
        <p:spPr bwMode="auto">
          <a:xfrm>
            <a:off x="550862" y="2977045"/>
            <a:ext cx="77041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2800" dirty="0">
                <a:solidFill>
                  <a:srgbClr val="064496"/>
                </a:solidFill>
              </a:rPr>
              <a:t>Qualora l’Ente territorialmente competente, anche su proposta del gestore, definisca standard di trasparenza ulteriori o differenziati, tali standard devono prevedere livelli di tutela dell’utente non inferiori a quelli definiti nel presente provvedimento</a:t>
            </a:r>
          </a:p>
        </p:txBody>
      </p:sp>
      <p:sp>
        <p:nvSpPr>
          <p:cNvPr id="2" name="Segnaposto numero diapositiva 1">
            <a:extLst>
              <a:ext uri="{FF2B5EF4-FFF2-40B4-BE49-F238E27FC236}">
                <a16:creationId xmlns:a16="http://schemas.microsoft.com/office/drawing/2014/main" id="{060F5932-94F0-9E40-A8C0-09153EAED5DA}"/>
              </a:ext>
            </a:extLst>
          </p:cNvPr>
          <p:cNvSpPr>
            <a:spLocks noGrp="1"/>
          </p:cNvSpPr>
          <p:nvPr>
            <p:ph type="sldNum" sz="quarter" idx="12"/>
          </p:nvPr>
        </p:nvSpPr>
        <p:spPr/>
        <p:txBody>
          <a:bodyPr/>
          <a:lstStyle/>
          <a:p>
            <a:pPr>
              <a:defRPr/>
            </a:pPr>
            <a:fld id="{A6ACF98E-F2FE-7546-A4CF-A4AE329E291F}" type="slidenum">
              <a:rPr lang="it-IT" altLang="it-IT" smtClean="0"/>
              <a:pPr>
                <a:defRPr/>
              </a:pPr>
              <a:t>64</a:t>
            </a:fld>
            <a:endParaRPr lang="it-IT" altLang="it-I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2">
            <a:extLst>
              <a:ext uri="{FF2B5EF4-FFF2-40B4-BE49-F238E27FC236}">
                <a16:creationId xmlns:a16="http://schemas.microsoft.com/office/drawing/2014/main" id="{AC32A2F3-70A9-EE41-B220-45D75F419723}"/>
              </a:ext>
            </a:extLst>
          </p:cNvPr>
          <p:cNvSpPr>
            <a:spLocks noGrp="1"/>
          </p:cNvSpPr>
          <p:nvPr>
            <p:ph type="title"/>
          </p:nvPr>
        </p:nvSpPr>
        <p:spPr/>
        <p:txBody>
          <a:bodyPr/>
          <a:lstStyle/>
          <a:p>
            <a:r>
              <a:rPr lang="it-IT" altLang="it-IT">
                <a:solidFill>
                  <a:srgbClr val="FF0000"/>
                </a:solidFill>
              </a:rPr>
              <a:t>Il bonus sociale</a:t>
            </a:r>
            <a:endParaRPr lang="it-IT" altLang="it-IT"/>
          </a:p>
        </p:txBody>
      </p:sp>
      <p:pic>
        <p:nvPicPr>
          <p:cNvPr id="67587" name="Immagine 3">
            <a:extLst>
              <a:ext uri="{FF2B5EF4-FFF2-40B4-BE49-F238E27FC236}">
                <a16:creationId xmlns:a16="http://schemas.microsoft.com/office/drawing/2014/main" id="{17A7FB50-5E49-E449-83C8-245BD5798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775" y="1571625"/>
            <a:ext cx="385445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2189576F-F994-B54E-8044-90A938C8AAC6}"/>
              </a:ext>
            </a:extLst>
          </p:cNvPr>
          <p:cNvSpPr>
            <a:spLocks noGrp="1"/>
          </p:cNvSpPr>
          <p:nvPr>
            <p:ph type="sldNum" sz="quarter" idx="12"/>
          </p:nvPr>
        </p:nvSpPr>
        <p:spPr/>
        <p:txBody>
          <a:bodyPr/>
          <a:lstStyle/>
          <a:p>
            <a:pPr>
              <a:defRPr/>
            </a:pPr>
            <a:fld id="{A6ACF98E-F2FE-7546-A4CF-A4AE329E291F}" type="slidenum">
              <a:rPr lang="it-IT" altLang="it-IT" smtClean="0"/>
              <a:pPr>
                <a:defRPr/>
              </a:pPr>
              <a:t>65</a:t>
            </a:fld>
            <a:endParaRPr lang="it-IT" altLang="it-IT"/>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ccia tridirezionale 18">
            <a:extLst>
              <a:ext uri="{FF2B5EF4-FFF2-40B4-BE49-F238E27FC236}">
                <a16:creationId xmlns:a16="http://schemas.microsoft.com/office/drawing/2014/main" id="{08C37F1F-7C9D-4FEC-B936-01E06B247F3D}"/>
              </a:ext>
            </a:extLst>
          </p:cNvPr>
          <p:cNvSpPr/>
          <p:nvPr/>
        </p:nvSpPr>
        <p:spPr>
          <a:xfrm rot="10800000">
            <a:off x="3873500" y="1628775"/>
            <a:ext cx="1344613" cy="1003300"/>
          </a:xfrm>
          <a:prstGeom prst="leftRigh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Rettangolo con angoli arrotondati 14">
            <a:extLst>
              <a:ext uri="{FF2B5EF4-FFF2-40B4-BE49-F238E27FC236}">
                <a16:creationId xmlns:a16="http://schemas.microsoft.com/office/drawing/2014/main" id="{E8BEB3D2-AC2E-450C-91FD-C0ACF5C6F46F}"/>
              </a:ext>
            </a:extLst>
          </p:cNvPr>
          <p:cNvSpPr/>
          <p:nvPr/>
        </p:nvSpPr>
        <p:spPr>
          <a:xfrm>
            <a:off x="4964113" y="4202113"/>
            <a:ext cx="2881312" cy="1557337"/>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Rettangolo con angoli arrotondati 10">
            <a:extLst>
              <a:ext uri="{FF2B5EF4-FFF2-40B4-BE49-F238E27FC236}">
                <a16:creationId xmlns:a16="http://schemas.microsoft.com/office/drawing/2014/main" id="{7021549C-3CE4-4D6F-96AC-B6C7C49D1723}"/>
              </a:ext>
            </a:extLst>
          </p:cNvPr>
          <p:cNvSpPr/>
          <p:nvPr/>
        </p:nvSpPr>
        <p:spPr>
          <a:xfrm>
            <a:off x="5545138" y="1314450"/>
            <a:ext cx="2879725" cy="1174750"/>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8613" name="Titolo 2">
            <a:extLst>
              <a:ext uri="{FF2B5EF4-FFF2-40B4-BE49-F238E27FC236}">
                <a16:creationId xmlns:a16="http://schemas.microsoft.com/office/drawing/2014/main" id="{2EF452BC-1D86-2148-A36C-FDF5AC148049}"/>
              </a:ext>
            </a:extLst>
          </p:cNvPr>
          <p:cNvSpPr>
            <a:spLocks noGrp="1"/>
          </p:cNvSpPr>
          <p:nvPr>
            <p:ph type="title"/>
          </p:nvPr>
        </p:nvSpPr>
        <p:spPr>
          <a:xfrm>
            <a:off x="457200" y="188913"/>
            <a:ext cx="8256588" cy="954087"/>
          </a:xfrm>
        </p:spPr>
        <p:txBody>
          <a:bodyPr/>
          <a:lstStyle/>
          <a:p>
            <a:r>
              <a:rPr lang="it-IT" altLang="it-IT">
                <a:solidFill>
                  <a:srgbClr val="FF0000"/>
                </a:solidFill>
              </a:rPr>
              <a:t>Il bonus sociale: obiettivi</a:t>
            </a:r>
          </a:p>
        </p:txBody>
      </p:sp>
      <p:sp>
        <p:nvSpPr>
          <p:cNvPr id="5" name="Rettangolo con angoli arrotondati 4">
            <a:extLst>
              <a:ext uri="{FF2B5EF4-FFF2-40B4-BE49-F238E27FC236}">
                <a16:creationId xmlns:a16="http://schemas.microsoft.com/office/drawing/2014/main" id="{56528A93-3F14-4F67-914E-2A638833FD2C}"/>
              </a:ext>
            </a:extLst>
          </p:cNvPr>
          <p:cNvSpPr/>
          <p:nvPr/>
        </p:nvSpPr>
        <p:spPr>
          <a:xfrm>
            <a:off x="568325" y="2770188"/>
            <a:ext cx="8113713" cy="741362"/>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8615" name="Rettangolo 6">
            <a:extLst>
              <a:ext uri="{FF2B5EF4-FFF2-40B4-BE49-F238E27FC236}">
                <a16:creationId xmlns:a16="http://schemas.microsoft.com/office/drawing/2014/main" id="{2C16C144-2BF7-DF4D-917F-0ACA573F7271}"/>
              </a:ext>
            </a:extLst>
          </p:cNvPr>
          <p:cNvSpPr>
            <a:spLocks noChangeArrowheads="1"/>
          </p:cNvSpPr>
          <p:nvPr/>
        </p:nvSpPr>
        <p:spPr bwMode="auto">
          <a:xfrm>
            <a:off x="568325" y="2817813"/>
            <a:ext cx="7705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solidFill>
                  <a:srgbClr val="064496"/>
                </a:solidFill>
              </a:rPr>
              <a:t>Art. 57 bis, comma 2 del  D.L. 124/2019 convertito con modificazioni dalla L. n. 157/2019</a:t>
            </a:r>
          </a:p>
        </p:txBody>
      </p:sp>
      <p:sp>
        <p:nvSpPr>
          <p:cNvPr id="6" name="Rettangolo con angoli arrotondati 5">
            <a:extLst>
              <a:ext uri="{FF2B5EF4-FFF2-40B4-BE49-F238E27FC236}">
                <a16:creationId xmlns:a16="http://schemas.microsoft.com/office/drawing/2014/main" id="{9D2C444F-B87F-4EA4-B814-5E4B2E345405}"/>
              </a:ext>
            </a:extLst>
          </p:cNvPr>
          <p:cNvSpPr/>
          <p:nvPr/>
        </p:nvSpPr>
        <p:spPr>
          <a:xfrm>
            <a:off x="681038" y="1323975"/>
            <a:ext cx="2879725" cy="1173163"/>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8617" name="Rettangolo 7">
            <a:extLst>
              <a:ext uri="{FF2B5EF4-FFF2-40B4-BE49-F238E27FC236}">
                <a16:creationId xmlns:a16="http://schemas.microsoft.com/office/drawing/2014/main" id="{61AAF84E-3AF7-C841-8815-C9F890071F12}"/>
              </a:ext>
            </a:extLst>
          </p:cNvPr>
          <p:cNvSpPr>
            <a:spLocks noChangeArrowheads="1"/>
          </p:cNvSpPr>
          <p:nvPr/>
        </p:nvSpPr>
        <p:spPr bwMode="auto">
          <a:xfrm>
            <a:off x="681038" y="1289050"/>
            <a:ext cx="287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rgbClr val="FF0000"/>
                </a:solidFill>
              </a:rPr>
              <a:t>obiettivo</a:t>
            </a:r>
          </a:p>
          <a:p>
            <a:pPr algn="ctr"/>
            <a:r>
              <a:rPr lang="it-IT" altLang="it-IT">
                <a:solidFill>
                  <a:srgbClr val="064496"/>
                </a:solidFill>
              </a:rPr>
              <a:t>Promuovere la tutela ambientale in un quadro di sostenibilità ambientale</a:t>
            </a:r>
          </a:p>
        </p:txBody>
      </p:sp>
      <p:sp>
        <p:nvSpPr>
          <p:cNvPr id="68618" name="Rettangolo 8">
            <a:extLst>
              <a:ext uri="{FF2B5EF4-FFF2-40B4-BE49-F238E27FC236}">
                <a16:creationId xmlns:a16="http://schemas.microsoft.com/office/drawing/2014/main" id="{79302C3E-82E1-7446-94AB-994348890D26}"/>
              </a:ext>
            </a:extLst>
          </p:cNvPr>
          <p:cNvSpPr>
            <a:spLocks noChangeArrowheads="1"/>
          </p:cNvSpPr>
          <p:nvPr/>
        </p:nvSpPr>
        <p:spPr bwMode="auto">
          <a:xfrm>
            <a:off x="5545138" y="1292225"/>
            <a:ext cx="287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rgbClr val="FF0000"/>
                </a:solidFill>
              </a:rPr>
              <a:t>Risultato atteso</a:t>
            </a:r>
          </a:p>
          <a:p>
            <a:pPr algn="ctr"/>
            <a:r>
              <a:rPr lang="it-IT" altLang="it-IT">
                <a:solidFill>
                  <a:srgbClr val="064496"/>
                </a:solidFill>
              </a:rPr>
              <a:t>Condizioni tariffarie agevolate per utenti disagiati</a:t>
            </a:r>
          </a:p>
        </p:txBody>
      </p:sp>
      <p:sp>
        <p:nvSpPr>
          <p:cNvPr id="68619" name="Rettangolo 12">
            <a:extLst>
              <a:ext uri="{FF2B5EF4-FFF2-40B4-BE49-F238E27FC236}">
                <a16:creationId xmlns:a16="http://schemas.microsoft.com/office/drawing/2014/main" id="{277E1EFD-0DDD-024F-B177-16483CC727AE}"/>
              </a:ext>
            </a:extLst>
          </p:cNvPr>
          <p:cNvSpPr>
            <a:spLocks noChangeArrowheads="1"/>
          </p:cNvSpPr>
          <p:nvPr/>
        </p:nvSpPr>
        <p:spPr bwMode="auto">
          <a:xfrm>
            <a:off x="3979863" y="1712913"/>
            <a:ext cx="121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a:solidFill>
                  <a:srgbClr val="064496"/>
                </a:solidFill>
              </a:rPr>
              <a:t>strumento</a:t>
            </a:r>
          </a:p>
        </p:txBody>
      </p:sp>
      <p:sp>
        <p:nvSpPr>
          <p:cNvPr id="68620" name="Rettangolo 13">
            <a:extLst>
              <a:ext uri="{FF2B5EF4-FFF2-40B4-BE49-F238E27FC236}">
                <a16:creationId xmlns:a16="http://schemas.microsoft.com/office/drawing/2014/main" id="{B07CD86C-DC39-BF40-8EEC-AB75937E37E4}"/>
              </a:ext>
            </a:extLst>
          </p:cNvPr>
          <p:cNvSpPr>
            <a:spLocks noChangeArrowheads="1"/>
          </p:cNvSpPr>
          <p:nvPr/>
        </p:nvSpPr>
        <p:spPr bwMode="auto">
          <a:xfrm>
            <a:off x="5545138" y="4689475"/>
            <a:ext cx="1719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rgbClr val="064496"/>
                </a:solidFill>
              </a:rPr>
              <a:t>ARERA</a:t>
            </a:r>
            <a:endParaRPr lang="it-IT" altLang="it-IT"/>
          </a:p>
          <a:p>
            <a:pPr algn="ctr"/>
            <a:r>
              <a:rPr lang="it-IT" altLang="it-IT">
                <a:solidFill>
                  <a:srgbClr val="064496"/>
                </a:solidFill>
              </a:rPr>
              <a:t>provvedimenti</a:t>
            </a:r>
          </a:p>
        </p:txBody>
      </p:sp>
      <p:sp>
        <p:nvSpPr>
          <p:cNvPr id="16" name="Rettangolo con angoli arrotondati 15">
            <a:extLst>
              <a:ext uri="{FF2B5EF4-FFF2-40B4-BE49-F238E27FC236}">
                <a16:creationId xmlns:a16="http://schemas.microsoft.com/office/drawing/2014/main" id="{7A486811-8F36-4B61-AD83-E1FA27147B2C}"/>
              </a:ext>
            </a:extLst>
          </p:cNvPr>
          <p:cNvSpPr/>
          <p:nvPr/>
        </p:nvSpPr>
        <p:spPr>
          <a:xfrm>
            <a:off x="568325" y="4233863"/>
            <a:ext cx="2881313" cy="1557337"/>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8622" name="Rettangolo 16">
            <a:extLst>
              <a:ext uri="{FF2B5EF4-FFF2-40B4-BE49-F238E27FC236}">
                <a16:creationId xmlns:a16="http://schemas.microsoft.com/office/drawing/2014/main" id="{8BD2A72A-9A83-F64E-BA68-8A5FB3AACD8D}"/>
              </a:ext>
            </a:extLst>
          </p:cNvPr>
          <p:cNvSpPr>
            <a:spLocks noChangeArrowheads="1"/>
          </p:cNvSpPr>
          <p:nvPr/>
        </p:nvSpPr>
        <p:spPr bwMode="auto">
          <a:xfrm>
            <a:off x="568325" y="4611688"/>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rgbClr val="064496"/>
                </a:solidFill>
              </a:rPr>
              <a:t>D.M.</a:t>
            </a:r>
          </a:p>
          <a:p>
            <a:pPr algn="ctr"/>
            <a:r>
              <a:rPr lang="it-IT" altLang="it-IT">
                <a:solidFill>
                  <a:srgbClr val="064496"/>
                </a:solidFill>
              </a:rPr>
              <a:t>principi e i criteri </a:t>
            </a:r>
            <a:endParaRPr lang="it-IT" altLang="it-IT" sz="1600">
              <a:solidFill>
                <a:srgbClr val="064496"/>
              </a:solidFill>
            </a:endParaRPr>
          </a:p>
        </p:txBody>
      </p:sp>
      <p:sp>
        <p:nvSpPr>
          <p:cNvPr id="18" name="Freccia a destra 17">
            <a:extLst>
              <a:ext uri="{FF2B5EF4-FFF2-40B4-BE49-F238E27FC236}">
                <a16:creationId xmlns:a16="http://schemas.microsoft.com/office/drawing/2014/main" id="{178431F5-6AEB-4033-8F74-BCC44EA98C04}"/>
              </a:ext>
            </a:extLst>
          </p:cNvPr>
          <p:cNvSpPr/>
          <p:nvPr/>
        </p:nvSpPr>
        <p:spPr>
          <a:xfrm>
            <a:off x="3678238" y="4716463"/>
            <a:ext cx="906462" cy="5762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0" name="Freccia a destra 19">
            <a:extLst>
              <a:ext uri="{FF2B5EF4-FFF2-40B4-BE49-F238E27FC236}">
                <a16:creationId xmlns:a16="http://schemas.microsoft.com/office/drawing/2014/main" id="{1C4354A2-C511-45FA-B245-C7449DB2C4D3}"/>
              </a:ext>
            </a:extLst>
          </p:cNvPr>
          <p:cNvSpPr/>
          <p:nvPr/>
        </p:nvSpPr>
        <p:spPr>
          <a:xfrm rot="5400000">
            <a:off x="1707357" y="3564731"/>
            <a:ext cx="603250" cy="6238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 name="Segnaposto numero diapositiva 1">
            <a:extLst>
              <a:ext uri="{FF2B5EF4-FFF2-40B4-BE49-F238E27FC236}">
                <a16:creationId xmlns:a16="http://schemas.microsoft.com/office/drawing/2014/main" id="{52598B6D-5A3D-1A4F-8A9E-2CC1C76D3435}"/>
              </a:ext>
            </a:extLst>
          </p:cNvPr>
          <p:cNvSpPr>
            <a:spLocks noGrp="1"/>
          </p:cNvSpPr>
          <p:nvPr>
            <p:ph type="sldNum" sz="quarter" idx="12"/>
          </p:nvPr>
        </p:nvSpPr>
        <p:spPr/>
        <p:txBody>
          <a:bodyPr/>
          <a:lstStyle/>
          <a:p>
            <a:pPr>
              <a:defRPr/>
            </a:pPr>
            <a:fld id="{A6ACF98E-F2FE-7546-A4CF-A4AE329E291F}" type="slidenum">
              <a:rPr lang="it-IT" altLang="it-IT" smtClean="0"/>
              <a:pPr>
                <a:defRPr/>
              </a:pPr>
              <a:t>66</a:t>
            </a:fld>
            <a:endParaRPr lang="it-IT" altLang="it-IT"/>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E8BEB3D2-AC2E-450C-91FD-C0ACF5C6F46F}"/>
              </a:ext>
            </a:extLst>
          </p:cNvPr>
          <p:cNvSpPr/>
          <p:nvPr/>
        </p:nvSpPr>
        <p:spPr>
          <a:xfrm>
            <a:off x="5018088" y="1941513"/>
            <a:ext cx="3416300" cy="364807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9635" name="Titolo 2">
            <a:extLst>
              <a:ext uri="{FF2B5EF4-FFF2-40B4-BE49-F238E27FC236}">
                <a16:creationId xmlns:a16="http://schemas.microsoft.com/office/drawing/2014/main" id="{0C85C18D-5487-0140-A402-88BF97B035BF}"/>
              </a:ext>
            </a:extLst>
          </p:cNvPr>
          <p:cNvSpPr>
            <a:spLocks noGrp="1"/>
          </p:cNvSpPr>
          <p:nvPr>
            <p:ph type="title"/>
          </p:nvPr>
        </p:nvSpPr>
        <p:spPr>
          <a:xfrm>
            <a:off x="457200" y="188913"/>
            <a:ext cx="8256588" cy="954087"/>
          </a:xfrm>
        </p:spPr>
        <p:txBody>
          <a:bodyPr/>
          <a:lstStyle/>
          <a:p>
            <a:r>
              <a:rPr lang="it-IT" altLang="it-IT">
                <a:solidFill>
                  <a:srgbClr val="FF0000"/>
                </a:solidFill>
              </a:rPr>
              <a:t>Il bonus sociale: beneficiari</a:t>
            </a:r>
          </a:p>
        </p:txBody>
      </p:sp>
      <p:sp>
        <p:nvSpPr>
          <p:cNvPr id="6" name="Rettangolo con angoli arrotondati 5">
            <a:extLst>
              <a:ext uri="{FF2B5EF4-FFF2-40B4-BE49-F238E27FC236}">
                <a16:creationId xmlns:a16="http://schemas.microsoft.com/office/drawing/2014/main" id="{9D2C444F-B87F-4EA4-B814-5E4B2E345405}"/>
              </a:ext>
            </a:extLst>
          </p:cNvPr>
          <p:cNvSpPr/>
          <p:nvPr/>
        </p:nvSpPr>
        <p:spPr>
          <a:xfrm>
            <a:off x="720725" y="1941513"/>
            <a:ext cx="2879725" cy="3525837"/>
          </a:xfrm>
          <a:prstGeom prst="roundRect">
            <a:avLst/>
          </a:prstGeom>
          <a:no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9637" name="Rettangolo 7">
            <a:extLst>
              <a:ext uri="{FF2B5EF4-FFF2-40B4-BE49-F238E27FC236}">
                <a16:creationId xmlns:a16="http://schemas.microsoft.com/office/drawing/2014/main" id="{E97BB905-5697-E349-8687-35F61FEB85FA}"/>
              </a:ext>
            </a:extLst>
          </p:cNvPr>
          <p:cNvSpPr>
            <a:spLocks noChangeArrowheads="1"/>
          </p:cNvSpPr>
          <p:nvPr/>
        </p:nvSpPr>
        <p:spPr bwMode="auto">
          <a:xfrm>
            <a:off x="720725" y="2482850"/>
            <a:ext cx="28797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t-IT" altLang="it-IT">
              <a:solidFill>
                <a:srgbClr val="FF0000"/>
              </a:solidFill>
            </a:endParaRPr>
          </a:p>
          <a:p>
            <a:pPr algn="ctr"/>
            <a:r>
              <a:rPr lang="it-IT" altLang="it-IT">
                <a:solidFill>
                  <a:srgbClr val="064496"/>
                </a:solidFill>
              </a:rPr>
              <a:t>utenti domestici del servizio di gestione integrato dei rifiuti urbani e assimilati in condizioni economico-sociali disagiate</a:t>
            </a:r>
          </a:p>
        </p:txBody>
      </p:sp>
      <p:sp>
        <p:nvSpPr>
          <p:cNvPr id="20" name="Freccia a destra 19">
            <a:extLst>
              <a:ext uri="{FF2B5EF4-FFF2-40B4-BE49-F238E27FC236}">
                <a16:creationId xmlns:a16="http://schemas.microsoft.com/office/drawing/2014/main" id="{1C4354A2-C511-45FA-B245-C7449DB2C4D3}"/>
              </a:ext>
            </a:extLst>
          </p:cNvPr>
          <p:cNvSpPr/>
          <p:nvPr/>
        </p:nvSpPr>
        <p:spPr>
          <a:xfrm>
            <a:off x="4203700" y="3187700"/>
            <a:ext cx="603250" cy="6238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69639" name="Rettangolo 1">
            <a:extLst>
              <a:ext uri="{FF2B5EF4-FFF2-40B4-BE49-F238E27FC236}">
                <a16:creationId xmlns:a16="http://schemas.microsoft.com/office/drawing/2014/main" id="{B502D1D8-80E5-BE4B-B3F6-2D383C0C62A8}"/>
              </a:ext>
            </a:extLst>
          </p:cNvPr>
          <p:cNvSpPr>
            <a:spLocks noChangeArrowheads="1"/>
          </p:cNvSpPr>
          <p:nvPr/>
        </p:nvSpPr>
        <p:spPr bwMode="auto">
          <a:xfrm>
            <a:off x="5286375" y="2622550"/>
            <a:ext cx="28797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sz="2000">
                <a:solidFill>
                  <a:srgbClr val="064496"/>
                </a:solidFill>
              </a:rPr>
              <a:t>individuati in analogia ai criteri utilizzati per i bonus sociali relativi all’energia elettrica, al gas e al servizio idrico integrato</a:t>
            </a:r>
          </a:p>
        </p:txBody>
      </p:sp>
      <p:sp>
        <p:nvSpPr>
          <p:cNvPr id="2" name="Segnaposto numero diapositiva 1">
            <a:extLst>
              <a:ext uri="{FF2B5EF4-FFF2-40B4-BE49-F238E27FC236}">
                <a16:creationId xmlns:a16="http://schemas.microsoft.com/office/drawing/2014/main" id="{CD9BB98C-5943-8F47-A6CB-9CA4A7F13C1E}"/>
              </a:ext>
            </a:extLst>
          </p:cNvPr>
          <p:cNvSpPr>
            <a:spLocks noGrp="1"/>
          </p:cNvSpPr>
          <p:nvPr>
            <p:ph type="sldNum" sz="quarter" idx="12"/>
          </p:nvPr>
        </p:nvSpPr>
        <p:spPr/>
        <p:txBody>
          <a:bodyPr/>
          <a:lstStyle/>
          <a:p>
            <a:pPr>
              <a:defRPr/>
            </a:pPr>
            <a:fld id="{A6ACF98E-F2FE-7546-A4CF-A4AE329E291F}" type="slidenum">
              <a:rPr lang="it-IT" altLang="it-IT" smtClean="0"/>
              <a:pPr>
                <a:defRPr/>
              </a:pPr>
              <a:t>67</a:t>
            </a:fld>
            <a:endParaRPr lang="it-IT" altLang="it-I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E8BEB3D2-AC2E-450C-91FD-C0ACF5C6F46F}"/>
              </a:ext>
            </a:extLst>
          </p:cNvPr>
          <p:cNvSpPr/>
          <p:nvPr/>
        </p:nvSpPr>
        <p:spPr>
          <a:xfrm>
            <a:off x="5003800" y="1377950"/>
            <a:ext cx="3416300" cy="364807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0659" name="Titolo 2">
            <a:extLst>
              <a:ext uri="{FF2B5EF4-FFF2-40B4-BE49-F238E27FC236}">
                <a16:creationId xmlns:a16="http://schemas.microsoft.com/office/drawing/2014/main" id="{D89973AB-C972-EC43-9E19-1EE299BBB166}"/>
              </a:ext>
            </a:extLst>
          </p:cNvPr>
          <p:cNvSpPr>
            <a:spLocks noGrp="1"/>
          </p:cNvSpPr>
          <p:nvPr>
            <p:ph type="title"/>
          </p:nvPr>
        </p:nvSpPr>
        <p:spPr>
          <a:xfrm>
            <a:off x="457200" y="188913"/>
            <a:ext cx="8256588" cy="954087"/>
          </a:xfrm>
        </p:spPr>
        <p:txBody>
          <a:bodyPr/>
          <a:lstStyle/>
          <a:p>
            <a:r>
              <a:rPr lang="it-IT" altLang="it-IT">
                <a:solidFill>
                  <a:srgbClr val="FF0000"/>
                </a:solidFill>
              </a:rPr>
              <a:t>Gli utenti beneficiari sono individuati  da ARERA</a:t>
            </a:r>
          </a:p>
        </p:txBody>
      </p:sp>
      <p:sp>
        <p:nvSpPr>
          <p:cNvPr id="6" name="Rettangolo con angoli arrotondati 5">
            <a:extLst>
              <a:ext uri="{FF2B5EF4-FFF2-40B4-BE49-F238E27FC236}">
                <a16:creationId xmlns:a16="http://schemas.microsoft.com/office/drawing/2014/main" id="{9D2C444F-B87F-4EA4-B814-5E4B2E345405}"/>
              </a:ext>
            </a:extLst>
          </p:cNvPr>
          <p:cNvSpPr/>
          <p:nvPr/>
        </p:nvSpPr>
        <p:spPr>
          <a:xfrm>
            <a:off x="700088" y="2327275"/>
            <a:ext cx="2879725" cy="3646488"/>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0661" name="Rettangolo 7">
            <a:extLst>
              <a:ext uri="{FF2B5EF4-FFF2-40B4-BE49-F238E27FC236}">
                <a16:creationId xmlns:a16="http://schemas.microsoft.com/office/drawing/2014/main" id="{BD57BD68-C7BD-BE48-B10E-CF41C10A8EFE}"/>
              </a:ext>
            </a:extLst>
          </p:cNvPr>
          <p:cNvSpPr>
            <a:spLocks noChangeArrowheads="1"/>
          </p:cNvSpPr>
          <p:nvPr/>
        </p:nvSpPr>
        <p:spPr bwMode="auto">
          <a:xfrm>
            <a:off x="681038" y="2281238"/>
            <a:ext cx="28797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t-IT" altLang="it-IT">
              <a:solidFill>
                <a:srgbClr val="FF0000"/>
              </a:solidFill>
            </a:endParaRPr>
          </a:p>
          <a:p>
            <a:pPr algn="ctr"/>
            <a:r>
              <a:rPr lang="it-IT" altLang="it-IT">
                <a:solidFill>
                  <a:srgbClr val="064496"/>
                </a:solidFill>
              </a:rPr>
              <a:t>su proposta del Ministro del lavoro e delle politiche sociali, di concerto con il Ministro dell'ambiente e della tutela del territorio e del mare e con il Ministro dell'economia e delle finanze, da adottare entro centoventi giorni dalla data di entrata in vigore della legge di conversione del presente decreto</a:t>
            </a:r>
          </a:p>
        </p:txBody>
      </p:sp>
      <p:sp>
        <p:nvSpPr>
          <p:cNvPr id="20" name="Freccia a destra 19">
            <a:extLst>
              <a:ext uri="{FF2B5EF4-FFF2-40B4-BE49-F238E27FC236}">
                <a16:creationId xmlns:a16="http://schemas.microsoft.com/office/drawing/2014/main" id="{1C4354A2-C511-45FA-B245-C7449DB2C4D3}"/>
              </a:ext>
            </a:extLst>
          </p:cNvPr>
          <p:cNvSpPr/>
          <p:nvPr/>
        </p:nvSpPr>
        <p:spPr>
          <a:xfrm>
            <a:off x="3968750" y="3814763"/>
            <a:ext cx="603250" cy="6254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0663" name="Rettangolo 1">
            <a:extLst>
              <a:ext uri="{FF2B5EF4-FFF2-40B4-BE49-F238E27FC236}">
                <a16:creationId xmlns:a16="http://schemas.microsoft.com/office/drawing/2014/main" id="{BD0A9DCE-B891-764D-BB60-CBADE2AB6BF3}"/>
              </a:ext>
            </a:extLst>
          </p:cNvPr>
          <p:cNvSpPr>
            <a:spLocks noChangeArrowheads="1"/>
          </p:cNvSpPr>
          <p:nvPr/>
        </p:nvSpPr>
        <p:spPr bwMode="auto">
          <a:xfrm>
            <a:off x="5211763" y="1377950"/>
            <a:ext cx="28797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sz="2000">
                <a:solidFill>
                  <a:srgbClr val="064496"/>
                </a:solidFill>
              </a:rPr>
              <a:t>tenuto conto del principio del recupero dei costi efficienti di esercizio e di investimento</a:t>
            </a:r>
          </a:p>
          <a:p>
            <a:pPr algn="ctr"/>
            <a:r>
              <a:rPr lang="it-IT" altLang="it-IT" sz="2000">
                <a:solidFill>
                  <a:srgbClr val="064496"/>
                </a:solidFill>
              </a:rPr>
              <a:t>in analogia ai criteri utilizzati per i bonus sociali relativi all’energia elettrica, al gas e al servizio idrico integrato</a:t>
            </a:r>
          </a:p>
        </p:txBody>
      </p:sp>
      <p:sp>
        <p:nvSpPr>
          <p:cNvPr id="70664" name="Rettangolo 3">
            <a:extLst>
              <a:ext uri="{FF2B5EF4-FFF2-40B4-BE49-F238E27FC236}">
                <a16:creationId xmlns:a16="http://schemas.microsoft.com/office/drawing/2014/main" id="{AD39FEE7-F00E-AF48-82C4-CC033D382D2E}"/>
              </a:ext>
            </a:extLst>
          </p:cNvPr>
          <p:cNvSpPr>
            <a:spLocks noChangeArrowheads="1"/>
          </p:cNvSpPr>
          <p:nvPr/>
        </p:nvSpPr>
        <p:spPr bwMode="auto">
          <a:xfrm>
            <a:off x="722313" y="1365250"/>
            <a:ext cx="296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rgbClr val="064496"/>
                </a:solidFill>
              </a:rPr>
              <a:t>decreto del Presidente del Consiglio dei ministri</a:t>
            </a:r>
          </a:p>
        </p:txBody>
      </p:sp>
      <p:sp>
        <p:nvSpPr>
          <p:cNvPr id="70665" name="Rettangolo 4">
            <a:extLst>
              <a:ext uri="{FF2B5EF4-FFF2-40B4-BE49-F238E27FC236}">
                <a16:creationId xmlns:a16="http://schemas.microsoft.com/office/drawing/2014/main" id="{370CFC4B-7A7A-3A41-BB60-64F965B783E8}"/>
              </a:ext>
            </a:extLst>
          </p:cNvPr>
          <p:cNvSpPr>
            <a:spLocks noChangeArrowheads="1"/>
          </p:cNvSpPr>
          <p:nvPr/>
        </p:nvSpPr>
        <p:spPr bwMode="auto">
          <a:xfrm>
            <a:off x="827088" y="1928813"/>
            <a:ext cx="273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rgbClr val="FF0000"/>
                </a:solidFill>
              </a:rPr>
              <a:t>entro 180 gg</a:t>
            </a:r>
          </a:p>
        </p:txBody>
      </p:sp>
      <p:sp>
        <p:nvSpPr>
          <p:cNvPr id="2" name="Segnaposto numero diapositiva 1">
            <a:extLst>
              <a:ext uri="{FF2B5EF4-FFF2-40B4-BE49-F238E27FC236}">
                <a16:creationId xmlns:a16="http://schemas.microsoft.com/office/drawing/2014/main" id="{2FE56E55-2723-9F4B-8E7C-E597D6EA9873}"/>
              </a:ext>
            </a:extLst>
          </p:cNvPr>
          <p:cNvSpPr>
            <a:spLocks noGrp="1"/>
          </p:cNvSpPr>
          <p:nvPr>
            <p:ph type="sldNum" sz="quarter" idx="12"/>
          </p:nvPr>
        </p:nvSpPr>
        <p:spPr/>
        <p:txBody>
          <a:bodyPr/>
          <a:lstStyle/>
          <a:p>
            <a:pPr>
              <a:defRPr/>
            </a:pPr>
            <a:fld id="{A6ACF98E-F2FE-7546-A4CF-A4AE329E291F}" type="slidenum">
              <a:rPr lang="it-IT" altLang="it-IT" smtClean="0"/>
              <a:pPr>
                <a:defRPr/>
              </a:pPr>
              <a:t>68</a:t>
            </a:fld>
            <a:endParaRPr lang="it-IT" altLang="it-IT"/>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olo 2">
            <a:extLst>
              <a:ext uri="{FF2B5EF4-FFF2-40B4-BE49-F238E27FC236}">
                <a16:creationId xmlns:a16="http://schemas.microsoft.com/office/drawing/2014/main" id="{36173F69-E430-7542-B524-D12B5B65BD5B}"/>
              </a:ext>
            </a:extLst>
          </p:cNvPr>
          <p:cNvSpPr>
            <a:spLocks noGrp="1"/>
          </p:cNvSpPr>
          <p:nvPr>
            <p:ph type="title"/>
          </p:nvPr>
        </p:nvSpPr>
        <p:spPr>
          <a:xfrm>
            <a:off x="457200" y="188913"/>
            <a:ext cx="8256588" cy="954087"/>
          </a:xfrm>
        </p:spPr>
        <p:txBody>
          <a:bodyPr/>
          <a:lstStyle/>
          <a:p>
            <a:r>
              <a:rPr lang="it-IT" altLang="it-IT" dirty="0">
                <a:solidFill>
                  <a:srgbClr val="FF0000"/>
                </a:solidFill>
              </a:rPr>
              <a:t>Quali sono i requisiti per gli altri bonus?</a:t>
            </a:r>
          </a:p>
        </p:txBody>
      </p:sp>
      <p:graphicFrame>
        <p:nvGraphicFramePr>
          <p:cNvPr id="7" name="Tabella 6">
            <a:extLst>
              <a:ext uri="{FF2B5EF4-FFF2-40B4-BE49-F238E27FC236}">
                <a16:creationId xmlns:a16="http://schemas.microsoft.com/office/drawing/2014/main" id="{670EBB25-1CA2-4CF2-AE20-A112D33486AA}"/>
              </a:ext>
            </a:extLst>
          </p:cNvPr>
          <p:cNvGraphicFramePr>
            <a:graphicFrameLocks noGrp="1"/>
          </p:cNvGraphicFramePr>
          <p:nvPr>
            <p:extLst>
              <p:ext uri="{D42A27DB-BD31-4B8C-83A1-F6EECF244321}">
                <p14:modId xmlns:p14="http://schemas.microsoft.com/office/powerpoint/2010/main" val="2088193261"/>
              </p:ext>
            </p:extLst>
          </p:nvPr>
        </p:nvGraphicFramePr>
        <p:xfrm>
          <a:off x="457200" y="1592262"/>
          <a:ext cx="8050695" cy="4500425"/>
        </p:xfrm>
        <a:graphic>
          <a:graphicData uri="http://schemas.openxmlformats.org/drawingml/2006/table">
            <a:tbl>
              <a:tblPr firstRow="1" bandRow="1">
                <a:tableStyleId>{5C22544A-7EE6-4342-B048-85BDC9FD1C3A}</a:tableStyleId>
              </a:tblPr>
              <a:tblGrid>
                <a:gridCol w="2417395">
                  <a:extLst>
                    <a:ext uri="{9D8B030D-6E8A-4147-A177-3AD203B41FA5}">
                      <a16:colId xmlns:a16="http://schemas.microsoft.com/office/drawing/2014/main" val="4201549776"/>
                    </a:ext>
                  </a:extLst>
                </a:gridCol>
                <a:gridCol w="2816650">
                  <a:extLst>
                    <a:ext uri="{9D8B030D-6E8A-4147-A177-3AD203B41FA5}">
                      <a16:colId xmlns:a16="http://schemas.microsoft.com/office/drawing/2014/main" val="3452373547"/>
                    </a:ext>
                  </a:extLst>
                </a:gridCol>
                <a:gridCol w="2816650">
                  <a:extLst>
                    <a:ext uri="{9D8B030D-6E8A-4147-A177-3AD203B41FA5}">
                      <a16:colId xmlns:a16="http://schemas.microsoft.com/office/drawing/2014/main" val="2586780473"/>
                    </a:ext>
                  </a:extLst>
                </a:gridCol>
              </a:tblGrid>
              <a:tr h="497807">
                <a:tc>
                  <a:txBody>
                    <a:bodyPr/>
                    <a:lstStyle/>
                    <a:p>
                      <a:r>
                        <a:rPr lang="it-IT" sz="1200" dirty="0"/>
                        <a:t>Bonus idrico</a:t>
                      </a:r>
                    </a:p>
                  </a:txBody>
                  <a:tcPr marL="91439" marR="91439" marT="45733" marB="45733"/>
                </a:tc>
                <a:tc>
                  <a:txBody>
                    <a:bodyPr/>
                    <a:lstStyle/>
                    <a:p>
                      <a:r>
                        <a:rPr lang="it-IT" sz="1200" dirty="0"/>
                        <a:t>Bonus elettrico</a:t>
                      </a:r>
                    </a:p>
                  </a:txBody>
                  <a:tcPr marL="91439" marR="91439" marT="45733" marB="45733"/>
                </a:tc>
                <a:tc>
                  <a:txBody>
                    <a:bodyPr/>
                    <a:lstStyle/>
                    <a:p>
                      <a:r>
                        <a:rPr lang="it-IT" sz="1200" dirty="0"/>
                        <a:t>Bonus gas</a:t>
                      </a:r>
                    </a:p>
                  </a:txBody>
                  <a:tcPr marL="91439" marR="91439" marT="45733" marB="45733"/>
                </a:tc>
                <a:extLst>
                  <a:ext uri="{0D108BD9-81ED-4DB2-BD59-A6C34878D82A}">
                    <a16:rowId xmlns:a16="http://schemas.microsoft.com/office/drawing/2014/main" val="3676798422"/>
                  </a:ext>
                </a:extLst>
              </a:tr>
              <a:tr h="531903">
                <a:tc>
                  <a:txBody>
                    <a:bodyPr/>
                    <a:lstStyle/>
                    <a:p>
                      <a:r>
                        <a:rPr lang="it-IT" sz="1200" b="0" dirty="0">
                          <a:solidFill>
                            <a:srgbClr val="064496"/>
                          </a:solidFill>
                        </a:rPr>
                        <a:t>indicatore ISEE non superiore a 8.265 euro</a:t>
                      </a:r>
                      <a:endParaRPr lang="it-IT" sz="1200" dirty="0"/>
                    </a:p>
                  </a:txBody>
                  <a:tcPr marL="91439" marR="91439" marT="45733" marB="45733"/>
                </a:tc>
                <a:tc>
                  <a:txBody>
                    <a:bodyPr/>
                    <a:lstStyle/>
                    <a:p>
                      <a:r>
                        <a:rPr lang="it-IT" sz="1200" b="0" dirty="0">
                          <a:solidFill>
                            <a:srgbClr val="064496"/>
                          </a:solidFill>
                        </a:rPr>
                        <a:t>indicatore ISEE non superiore a 8.265 euro</a:t>
                      </a:r>
                      <a:endParaRPr lang="it-IT" sz="1200" dirty="0"/>
                    </a:p>
                  </a:txBody>
                  <a:tcPr marL="91439" marR="91439" marT="45733" marB="45733"/>
                </a:tc>
                <a:tc>
                  <a:txBody>
                    <a:bodyPr/>
                    <a:lstStyle/>
                    <a:p>
                      <a:r>
                        <a:rPr lang="it-IT" sz="1200" b="0" dirty="0">
                          <a:solidFill>
                            <a:srgbClr val="064496"/>
                          </a:solidFill>
                        </a:rPr>
                        <a:t>indicatore ISEE non superiore a 8.265 euro</a:t>
                      </a:r>
                      <a:endParaRPr lang="it-IT" sz="1200" dirty="0"/>
                    </a:p>
                  </a:txBody>
                  <a:tcPr marL="91439" marR="91439" marT="45733" marB="45733"/>
                </a:tc>
                <a:extLst>
                  <a:ext uri="{0D108BD9-81ED-4DB2-BD59-A6C34878D82A}">
                    <a16:rowId xmlns:a16="http://schemas.microsoft.com/office/drawing/2014/main" val="3460865846"/>
                  </a:ext>
                </a:extLst>
              </a:tr>
              <a:tr h="823407">
                <a:tc>
                  <a:txBody>
                    <a:bodyPr/>
                    <a:lstStyle/>
                    <a:p>
                      <a:r>
                        <a:rPr lang="it-IT" sz="1200" b="0" dirty="0">
                          <a:solidFill>
                            <a:srgbClr val="064496"/>
                          </a:solidFill>
                        </a:rPr>
                        <a:t>indicatore ISEE non superiore a 20.000 euro con almeno 4 figli a carico (famiglia numerosa</a:t>
                      </a:r>
                      <a:endParaRPr lang="it-IT" sz="1200" dirty="0"/>
                    </a:p>
                  </a:txBody>
                  <a:tcPr marL="91439" marR="91439" marT="45733" marB="45733"/>
                </a:tc>
                <a:tc>
                  <a:txBody>
                    <a:bodyPr/>
                    <a:lstStyle/>
                    <a:p>
                      <a:r>
                        <a:rPr lang="it-IT" sz="1200" b="0" dirty="0">
                          <a:solidFill>
                            <a:srgbClr val="064496"/>
                          </a:solidFill>
                        </a:rPr>
                        <a:t>indicatore ISEE non superiore a 20.000 euro con almeno 4 figli a carico (famiglia numerosa</a:t>
                      </a:r>
                      <a:endParaRPr lang="it-IT" sz="1200" dirty="0"/>
                    </a:p>
                  </a:txBody>
                  <a:tcPr marL="91439" marR="91439" marT="45733" marB="45733"/>
                </a:tc>
                <a:tc>
                  <a:txBody>
                    <a:bodyPr/>
                    <a:lstStyle/>
                    <a:p>
                      <a:r>
                        <a:rPr lang="it-IT" sz="1200" b="0" dirty="0">
                          <a:solidFill>
                            <a:srgbClr val="064496"/>
                          </a:solidFill>
                        </a:rPr>
                        <a:t>indicatore ISEE non superiore a 20.000 euro con almeno 4 figli a carico (famiglia numerosa</a:t>
                      </a:r>
                      <a:endParaRPr lang="it-IT" sz="1200" dirty="0"/>
                    </a:p>
                  </a:txBody>
                  <a:tcPr marL="91439" marR="91439" marT="45733" marB="45733"/>
                </a:tc>
                <a:extLst>
                  <a:ext uri="{0D108BD9-81ED-4DB2-BD59-A6C34878D82A}">
                    <a16:rowId xmlns:a16="http://schemas.microsoft.com/office/drawing/2014/main" val="2479389076"/>
                  </a:ext>
                </a:extLst>
              </a:tr>
              <a:tr h="672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rgbClr val="064496"/>
                          </a:solidFill>
                        </a:rPr>
                        <a:t>I titolari RDC se l’ ISEE non supera il valore di 8.265 euro</a:t>
                      </a:r>
                    </a:p>
                    <a:p>
                      <a:endParaRPr lang="it-IT" sz="1200" dirty="0"/>
                    </a:p>
                  </a:txBody>
                  <a:tcPr marL="91439" marR="91439"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rgbClr val="064496"/>
                          </a:solidFill>
                        </a:rPr>
                        <a:t>I titolari RDC se l’ ISEE non supera il valore di 8.265 euro</a:t>
                      </a:r>
                    </a:p>
                  </a:txBody>
                  <a:tcPr marL="91439" marR="91439"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solidFill>
                            <a:srgbClr val="064496"/>
                          </a:solidFill>
                        </a:rPr>
                        <a:t>I titolari RDC se l’ ISEE non supera il valore di 8.265 euro</a:t>
                      </a:r>
                    </a:p>
                  </a:txBody>
                  <a:tcPr marL="91439" marR="91439" marT="45733" marB="45733"/>
                </a:tc>
                <a:extLst>
                  <a:ext uri="{0D108BD9-81ED-4DB2-BD59-A6C34878D82A}">
                    <a16:rowId xmlns:a16="http://schemas.microsoft.com/office/drawing/2014/main" val="219553431"/>
                  </a:ext>
                </a:extLst>
              </a:tr>
              <a:tr h="1119291">
                <a:tc>
                  <a:txBody>
                    <a:bodyPr/>
                    <a:lstStyle/>
                    <a:p>
                      <a:endParaRPr lang="it-IT" sz="1200" dirty="0"/>
                    </a:p>
                  </a:txBody>
                  <a:tcPr marL="91439" marR="91439" marT="45733" marB="45733"/>
                </a:tc>
                <a:tc>
                  <a:txBody>
                    <a:bodyPr/>
                    <a:lstStyle/>
                    <a:p>
                      <a:r>
                        <a:rPr lang="it-IT" sz="1200" dirty="0"/>
                        <a:t>affetti da grave malattia o i clienti domestici con fornitura elettrica presso i quali viva un soggetto affetto da grave malattia, costretto ad utilizzare apparecchiature elettromedicali </a:t>
                      </a:r>
                    </a:p>
                  </a:txBody>
                  <a:tcPr marL="91439" marR="91439" marT="45733" marB="45733"/>
                </a:tc>
                <a:tc>
                  <a:txBody>
                    <a:bodyPr/>
                    <a:lstStyle/>
                    <a:p>
                      <a:r>
                        <a:rPr kumimoji="0" lang="it-IT" sz="1200" b="0" i="0" kern="1200" dirty="0">
                          <a:solidFill>
                            <a:schemeClr val="dk1"/>
                          </a:solidFill>
                          <a:effectLst/>
                          <a:latin typeface="+mn-lt"/>
                          <a:ea typeface="+mn-ea"/>
                          <a:cs typeface="+mn-cs"/>
                        </a:rPr>
                        <a:t> </a:t>
                      </a:r>
                      <a:endParaRPr lang="it-IT" sz="1200" dirty="0"/>
                    </a:p>
                  </a:txBody>
                  <a:tcPr marL="91439" marR="91439" marT="45733" marB="45733"/>
                </a:tc>
                <a:extLst>
                  <a:ext uri="{0D108BD9-81ED-4DB2-BD59-A6C34878D82A}">
                    <a16:rowId xmlns:a16="http://schemas.microsoft.com/office/drawing/2014/main" val="1392897760"/>
                  </a:ext>
                </a:extLst>
              </a:tr>
              <a:tr h="855676">
                <a:tc>
                  <a:txBody>
                    <a:bodyPr/>
                    <a:lstStyle/>
                    <a:p>
                      <a:endParaRPr lang="it-IT" sz="1200" dirty="0"/>
                    </a:p>
                  </a:txBody>
                  <a:tcPr marL="91439" marR="91439" marT="45733" marB="45733"/>
                </a:tc>
                <a:tc>
                  <a:txBody>
                    <a:bodyPr/>
                    <a:lstStyle/>
                    <a:p>
                      <a:endParaRPr lang="it-IT" sz="1200" dirty="0"/>
                    </a:p>
                  </a:txBody>
                  <a:tcPr marL="91439" marR="91439" marT="45733" marB="45733"/>
                </a:tc>
                <a:tc>
                  <a:txBody>
                    <a:bodyPr/>
                    <a:lstStyle/>
                    <a:p>
                      <a:r>
                        <a:rPr kumimoji="0" lang="it-IT" sz="1200" b="0" i="0" kern="1200" dirty="0">
                          <a:solidFill>
                            <a:schemeClr val="dk1"/>
                          </a:solidFill>
                          <a:effectLst/>
                          <a:latin typeface="+mn-lt"/>
                          <a:ea typeface="+mn-ea"/>
                          <a:cs typeface="+mn-cs"/>
                        </a:rPr>
                        <a:t>misuratore gas di classe non superiore a G6 </a:t>
                      </a:r>
                      <a:endParaRPr lang="it-IT" sz="1200" dirty="0"/>
                    </a:p>
                  </a:txBody>
                  <a:tcPr marL="91439" marR="91439" marT="45733" marB="45733"/>
                </a:tc>
                <a:extLst>
                  <a:ext uri="{0D108BD9-81ED-4DB2-BD59-A6C34878D82A}">
                    <a16:rowId xmlns:a16="http://schemas.microsoft.com/office/drawing/2014/main" val="1266801579"/>
                  </a:ext>
                </a:extLst>
              </a:tr>
            </a:tbl>
          </a:graphicData>
        </a:graphic>
      </p:graphicFrame>
      <p:sp>
        <p:nvSpPr>
          <p:cNvPr id="2" name="Segnaposto numero diapositiva 1">
            <a:extLst>
              <a:ext uri="{FF2B5EF4-FFF2-40B4-BE49-F238E27FC236}">
                <a16:creationId xmlns:a16="http://schemas.microsoft.com/office/drawing/2014/main" id="{1986587D-5684-8246-B119-ED48CF20A093}"/>
              </a:ext>
            </a:extLst>
          </p:cNvPr>
          <p:cNvSpPr>
            <a:spLocks noGrp="1"/>
          </p:cNvSpPr>
          <p:nvPr>
            <p:ph type="sldNum" sz="quarter" idx="12"/>
          </p:nvPr>
        </p:nvSpPr>
        <p:spPr/>
        <p:txBody>
          <a:bodyPr/>
          <a:lstStyle/>
          <a:p>
            <a:pPr>
              <a:defRPr/>
            </a:pPr>
            <a:fld id="{A6ACF98E-F2FE-7546-A4CF-A4AE329E291F}" type="slidenum">
              <a:rPr lang="it-IT" altLang="it-IT" smtClean="0"/>
              <a:pPr>
                <a:defRPr/>
              </a:pPr>
              <a:t>69</a:t>
            </a:fld>
            <a:endParaRPr lang="it-IT" alt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id="{A70B647A-7DBC-B549-917F-A52D4239057D}"/>
              </a:ext>
            </a:extLst>
          </p:cNvPr>
          <p:cNvSpPr>
            <a:spLocks noGrp="1"/>
          </p:cNvSpPr>
          <p:nvPr>
            <p:ph type="title"/>
          </p:nvPr>
        </p:nvSpPr>
        <p:spPr/>
        <p:txBody>
          <a:bodyPr/>
          <a:lstStyle/>
          <a:p>
            <a:endParaRPr lang="it-IT" altLang="it-IT"/>
          </a:p>
        </p:txBody>
      </p:sp>
      <p:sp>
        <p:nvSpPr>
          <p:cNvPr id="8195" name="Segnaposto contenuto 2">
            <a:extLst>
              <a:ext uri="{FF2B5EF4-FFF2-40B4-BE49-F238E27FC236}">
                <a16:creationId xmlns:a16="http://schemas.microsoft.com/office/drawing/2014/main" id="{87ABC07C-F1D8-6D40-9DC3-4B4D22F701F0}"/>
              </a:ext>
            </a:extLst>
          </p:cNvPr>
          <p:cNvSpPr>
            <a:spLocks noGrp="1"/>
          </p:cNvSpPr>
          <p:nvPr>
            <p:ph idx="1"/>
          </p:nvPr>
        </p:nvSpPr>
        <p:spPr/>
        <p:txBody>
          <a:bodyPr/>
          <a:lstStyle/>
          <a:p>
            <a:endParaRPr lang="it-IT" altLang="it-IT"/>
          </a:p>
        </p:txBody>
      </p:sp>
      <p:pic>
        <p:nvPicPr>
          <p:cNvPr id="8196" name="Immagine 8">
            <a:extLst>
              <a:ext uri="{FF2B5EF4-FFF2-40B4-BE49-F238E27FC236}">
                <a16:creationId xmlns:a16="http://schemas.microsoft.com/office/drawing/2014/main" id="{9D50A405-F90D-0742-B141-195FAC65AF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itolo 2">
            <a:extLst>
              <a:ext uri="{FF2B5EF4-FFF2-40B4-BE49-F238E27FC236}">
                <a16:creationId xmlns:a16="http://schemas.microsoft.com/office/drawing/2014/main" id="{B167FB38-CF12-4D43-BD52-E1A1EA2E2151}"/>
              </a:ext>
            </a:extLst>
          </p:cNvPr>
          <p:cNvSpPr txBox="1">
            <a:spLocks/>
          </p:cNvSpPr>
          <p:nvPr/>
        </p:nvSpPr>
        <p:spPr bwMode="auto">
          <a:xfrm>
            <a:off x="430212" y="476250"/>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dirty="0">
                <a:solidFill>
                  <a:srgbClr val="FF0000"/>
                </a:solidFill>
              </a:rPr>
              <a:t>In particolare </a:t>
            </a:r>
            <a:r>
              <a:rPr lang="de-DE" altLang="it-IT" sz="3600" dirty="0">
                <a:solidFill>
                  <a:srgbClr val="FF0000"/>
                </a:solidFill>
              </a:rPr>
              <a:t>L. 205/2017, art. 1, c. 527</a:t>
            </a:r>
            <a:endParaRPr lang="it-IT" altLang="it-IT" sz="3600" dirty="0">
              <a:solidFill>
                <a:srgbClr val="FF0000"/>
              </a:solidFill>
            </a:endParaRPr>
          </a:p>
        </p:txBody>
      </p:sp>
      <p:sp>
        <p:nvSpPr>
          <p:cNvPr id="2" name="Segnaposto numero diapositiva 1">
            <a:extLst>
              <a:ext uri="{FF2B5EF4-FFF2-40B4-BE49-F238E27FC236}">
                <a16:creationId xmlns:a16="http://schemas.microsoft.com/office/drawing/2014/main" id="{65882B35-0D9B-994B-99C9-77ED70AEDD46}"/>
              </a:ext>
            </a:extLst>
          </p:cNvPr>
          <p:cNvSpPr>
            <a:spLocks noGrp="1"/>
          </p:cNvSpPr>
          <p:nvPr>
            <p:ph type="sldNum" sz="quarter" idx="12"/>
          </p:nvPr>
        </p:nvSpPr>
        <p:spPr/>
        <p:txBody>
          <a:bodyPr/>
          <a:lstStyle/>
          <a:p>
            <a:pPr>
              <a:defRPr/>
            </a:pPr>
            <a:fld id="{A6ACF98E-F2FE-7546-A4CF-A4AE329E291F}" type="slidenum">
              <a:rPr lang="it-IT" altLang="it-IT" smtClean="0"/>
              <a:pPr>
                <a:defRPr/>
              </a:pPr>
              <a:t>7</a:t>
            </a:fld>
            <a:endParaRPr lang="it-IT" altLang="it-IT"/>
          </a:p>
        </p:txBody>
      </p:sp>
      <p:sp>
        <p:nvSpPr>
          <p:cNvPr id="8" name="Rettangolo con angoli arrotondati 11">
            <a:extLst>
              <a:ext uri="{FF2B5EF4-FFF2-40B4-BE49-F238E27FC236}">
                <a16:creationId xmlns:a16="http://schemas.microsoft.com/office/drawing/2014/main" id="{50C9C043-02F7-4CA7-A32B-C9E3B8002894}"/>
              </a:ext>
            </a:extLst>
          </p:cNvPr>
          <p:cNvSpPr/>
          <p:nvPr/>
        </p:nvSpPr>
        <p:spPr>
          <a:xfrm>
            <a:off x="325893" y="1238019"/>
            <a:ext cx="8360907" cy="2190982"/>
          </a:xfrm>
          <a:prstGeom prst="roundRect">
            <a:avLst/>
          </a:prstGeom>
          <a:solidFill>
            <a:srgbClr val="FFFF00"/>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Rettangolo con angoli arrotondati 11">
            <a:extLst>
              <a:ext uri="{FF2B5EF4-FFF2-40B4-BE49-F238E27FC236}">
                <a16:creationId xmlns:a16="http://schemas.microsoft.com/office/drawing/2014/main" id="{A584B27C-69C6-4220-BEA1-80F409330228}"/>
              </a:ext>
            </a:extLst>
          </p:cNvPr>
          <p:cNvSpPr/>
          <p:nvPr/>
        </p:nvSpPr>
        <p:spPr>
          <a:xfrm>
            <a:off x="325893" y="4301100"/>
            <a:ext cx="8360907" cy="1720288"/>
          </a:xfrm>
          <a:prstGeom prst="roundRect">
            <a:avLst/>
          </a:prstGeom>
          <a:solidFill>
            <a:srgbClr val="FFFF00"/>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197" name="Segnaposto contenuto 1">
            <a:extLst>
              <a:ext uri="{FF2B5EF4-FFF2-40B4-BE49-F238E27FC236}">
                <a16:creationId xmlns:a16="http://schemas.microsoft.com/office/drawing/2014/main" id="{EF32E735-ED6B-B345-B86F-FADF0D365DF0}"/>
              </a:ext>
            </a:extLst>
          </p:cNvPr>
          <p:cNvSpPr txBox="1">
            <a:spLocks/>
          </p:cNvSpPr>
          <p:nvPr/>
        </p:nvSpPr>
        <p:spPr bwMode="auto">
          <a:xfrm>
            <a:off x="457200" y="1219200"/>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it-IT" altLang="it-IT" sz="2400" dirty="0" err="1">
                <a:solidFill>
                  <a:srgbClr val="FF0000"/>
                </a:solidFill>
              </a:rPr>
              <a:t>f</a:t>
            </a:r>
            <a:r>
              <a:rPr lang="it-IT" altLang="it-IT" sz="2400" dirty="0">
                <a:solidFill>
                  <a:srgbClr val="FF0000"/>
                </a:solidFill>
              </a:rPr>
              <a:t>) predisposizione-aggiornamento metodo tariffario per determinazione dei corrispettivi servizio integrato rifiuti e dei singoli servizi che costituiscono attività di gestione, a copertura dei costi di esercizio e di investimento, compresa remunerazione dei capitali, sulla base della valutazione dei costi efficienti e del principio « chi inquina paga »;</a:t>
            </a:r>
          </a:p>
          <a:p>
            <a:r>
              <a:rPr lang="it-IT" altLang="it-IT" sz="2400" dirty="0"/>
              <a:t>g) fissazione criteri per definizione tariffe accesso agli impianti di trattamento;</a:t>
            </a:r>
          </a:p>
          <a:p>
            <a:r>
              <a:rPr lang="it-IT" altLang="it-IT" sz="2400" dirty="0">
                <a:solidFill>
                  <a:srgbClr val="FF0000"/>
                </a:solidFill>
              </a:rPr>
              <a:t>h) approvazione delle tariffe definite, ai sensi della legislazione vigente, dall'ente di governo dell'ambito territoriale ottimale per il servizio integrato e dai gestori degli impianti di trattamento;</a:t>
            </a:r>
          </a:p>
          <a:p>
            <a:endParaRPr lang="it-IT" altLang="it-IT"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contenuto 1">
            <a:extLst>
              <a:ext uri="{FF2B5EF4-FFF2-40B4-BE49-F238E27FC236}">
                <a16:creationId xmlns:a16="http://schemas.microsoft.com/office/drawing/2014/main" id="{B6C34A67-0EDA-6240-BBDE-221B32FBD333}"/>
              </a:ext>
            </a:extLst>
          </p:cNvPr>
          <p:cNvSpPr>
            <a:spLocks noGrp="1"/>
          </p:cNvSpPr>
          <p:nvPr>
            <p:ph sz="quarter" idx="1"/>
          </p:nvPr>
        </p:nvSpPr>
        <p:spPr/>
        <p:txBody>
          <a:bodyPr/>
          <a:lstStyle/>
          <a:p>
            <a:pPr marL="0" indent="0">
              <a:buFont typeface="Arial" panose="020B0604020202020204" pitchFamily="34" charset="0"/>
              <a:buNone/>
            </a:pPr>
            <a:r>
              <a:rPr lang="it-IT" altLang="it-IT" dirty="0"/>
              <a:t> </a:t>
            </a:r>
            <a:r>
              <a:rPr lang="it-IT" altLang="it-IT" b="1" dirty="0"/>
              <a:t>“Linee guida interpretative” per l’applicazione del comma 653 dell'art. 1 della Legge n. 147 del 2013 e relativo utilizzo in base alla Delibera ARERA 31 ottobre 2019, n. 443. </a:t>
            </a:r>
            <a:endParaRPr lang="it-IT" altLang="it-IT" dirty="0"/>
          </a:p>
        </p:txBody>
      </p:sp>
      <p:sp>
        <p:nvSpPr>
          <p:cNvPr id="72707" name="Titolo 2">
            <a:extLst>
              <a:ext uri="{FF2B5EF4-FFF2-40B4-BE49-F238E27FC236}">
                <a16:creationId xmlns:a16="http://schemas.microsoft.com/office/drawing/2014/main" id="{78E9443D-7E96-CC4F-AD89-AE64CEEA3B19}"/>
              </a:ext>
            </a:extLst>
          </p:cNvPr>
          <p:cNvSpPr>
            <a:spLocks noGrp="1"/>
          </p:cNvSpPr>
          <p:nvPr>
            <p:ph type="title"/>
          </p:nvPr>
        </p:nvSpPr>
        <p:spPr/>
        <p:txBody>
          <a:bodyPr/>
          <a:lstStyle/>
          <a:p>
            <a:r>
              <a:rPr lang="it-IT" altLang="it-IT" sz="3200">
                <a:solidFill>
                  <a:srgbClr val="FF0000"/>
                </a:solidFill>
              </a:rPr>
              <a:t>I fabbisogni standard per il 2020</a:t>
            </a:r>
            <a:endParaRPr lang="it-IT" altLang="it-IT">
              <a:solidFill>
                <a:srgbClr val="FF0000"/>
              </a:solidFill>
            </a:endParaRPr>
          </a:p>
        </p:txBody>
      </p:sp>
      <p:pic>
        <p:nvPicPr>
          <p:cNvPr id="72708" name="Immagine 3">
            <a:extLst>
              <a:ext uri="{FF2B5EF4-FFF2-40B4-BE49-F238E27FC236}">
                <a16:creationId xmlns:a16="http://schemas.microsoft.com/office/drawing/2014/main" id="{4ED6BFA2-8FA6-884B-B68B-930282C81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3552825"/>
            <a:ext cx="42862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0ED7016F-A21B-254B-93D5-D011BC7291C0}"/>
              </a:ext>
            </a:extLst>
          </p:cNvPr>
          <p:cNvSpPr>
            <a:spLocks noGrp="1"/>
          </p:cNvSpPr>
          <p:nvPr>
            <p:ph type="sldNum" sz="quarter" idx="12"/>
          </p:nvPr>
        </p:nvSpPr>
        <p:spPr/>
        <p:txBody>
          <a:bodyPr/>
          <a:lstStyle/>
          <a:p>
            <a:pPr>
              <a:defRPr/>
            </a:pPr>
            <a:fld id="{A6ACF98E-F2FE-7546-A4CF-A4AE329E291F}" type="slidenum">
              <a:rPr lang="it-IT" altLang="it-IT" smtClean="0"/>
              <a:pPr>
                <a:defRPr/>
              </a:pPr>
              <a:t>70</a:t>
            </a:fld>
            <a:endParaRPr lang="it-IT" altLang="it-IT"/>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23BA842-0828-4020-BEB5-A6A1BD4D33CE}"/>
              </a:ext>
            </a:extLst>
          </p:cNvPr>
          <p:cNvSpPr/>
          <p:nvPr/>
        </p:nvSpPr>
        <p:spPr>
          <a:xfrm>
            <a:off x="698500" y="4259263"/>
            <a:ext cx="7747000" cy="1693862"/>
          </a:xfrm>
          <a:prstGeom prst="roundRect">
            <a:avLst/>
          </a:prstGeom>
          <a:solidFill>
            <a:schemeClr val="accent4">
              <a:lumMod val="40000"/>
              <a:lumOff val="60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15" name="Rettangolo con angoli arrotondati 14">
            <a:extLst>
              <a:ext uri="{FF2B5EF4-FFF2-40B4-BE49-F238E27FC236}">
                <a16:creationId xmlns:a16="http://schemas.microsoft.com/office/drawing/2014/main" id="{E8BEB3D2-AC2E-450C-91FD-C0ACF5C6F46F}"/>
              </a:ext>
            </a:extLst>
          </p:cNvPr>
          <p:cNvSpPr/>
          <p:nvPr/>
        </p:nvSpPr>
        <p:spPr>
          <a:xfrm>
            <a:off x="5153025" y="1336675"/>
            <a:ext cx="3416300" cy="274002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73732" name="Titolo 2">
            <a:extLst>
              <a:ext uri="{FF2B5EF4-FFF2-40B4-BE49-F238E27FC236}">
                <a16:creationId xmlns:a16="http://schemas.microsoft.com/office/drawing/2014/main" id="{20ECDF09-EF07-2D47-9515-5883201929F2}"/>
              </a:ext>
            </a:extLst>
          </p:cNvPr>
          <p:cNvSpPr>
            <a:spLocks noGrp="1"/>
          </p:cNvSpPr>
          <p:nvPr>
            <p:ph type="title"/>
          </p:nvPr>
        </p:nvSpPr>
        <p:spPr>
          <a:xfrm>
            <a:off x="457200" y="188913"/>
            <a:ext cx="8256588" cy="954087"/>
          </a:xfrm>
        </p:spPr>
        <p:txBody>
          <a:bodyPr/>
          <a:lstStyle/>
          <a:p>
            <a:r>
              <a:rPr lang="it-IT" altLang="it-IT" sz="2800">
                <a:solidFill>
                  <a:srgbClr val="FF0000"/>
                </a:solidFill>
              </a:rPr>
              <a:t>I fabbisogni standard per il 2020</a:t>
            </a:r>
          </a:p>
        </p:txBody>
      </p:sp>
      <p:sp>
        <p:nvSpPr>
          <p:cNvPr id="6" name="Rettangolo con angoli arrotondati 5">
            <a:extLst>
              <a:ext uri="{FF2B5EF4-FFF2-40B4-BE49-F238E27FC236}">
                <a16:creationId xmlns:a16="http://schemas.microsoft.com/office/drawing/2014/main" id="{9D2C444F-B87F-4EA4-B814-5E4B2E345405}"/>
              </a:ext>
            </a:extLst>
          </p:cNvPr>
          <p:cNvSpPr/>
          <p:nvPr/>
        </p:nvSpPr>
        <p:spPr>
          <a:xfrm>
            <a:off x="574675" y="1341438"/>
            <a:ext cx="3594100" cy="2735262"/>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73734" name="Rettangolo 7">
            <a:extLst>
              <a:ext uri="{FF2B5EF4-FFF2-40B4-BE49-F238E27FC236}">
                <a16:creationId xmlns:a16="http://schemas.microsoft.com/office/drawing/2014/main" id="{D56FCA8F-5DE7-454B-833F-BB8A29A85BB9}"/>
              </a:ext>
            </a:extLst>
          </p:cNvPr>
          <p:cNvSpPr>
            <a:spLocks noChangeArrowheads="1"/>
          </p:cNvSpPr>
          <p:nvPr/>
        </p:nvSpPr>
        <p:spPr bwMode="auto">
          <a:xfrm>
            <a:off x="730250" y="1085850"/>
            <a:ext cx="33956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t-IT" altLang="it-IT" sz="1600">
              <a:solidFill>
                <a:srgbClr val="FF0000"/>
              </a:solidFill>
            </a:endParaRPr>
          </a:p>
          <a:p>
            <a:pPr algn="ctr"/>
            <a:r>
              <a:rPr lang="it-IT" altLang="it-IT" sz="1600">
                <a:solidFill>
                  <a:srgbClr val="064496"/>
                </a:solidFill>
              </a:rPr>
              <a:t>Il nuovo Metodo MTR prevede l’uso del fabbisogno standard di cui all’art. 1, comma 653, della legge n. 147 del 2013 come benchmark di riferimento per il costo unitario effettivo del servizio di gestione dei rifiuti urbani, in particolare allo scopo della individuazione dei coefficienti di gradualità per l’applicazione di alcune componenti tariffarie (Art. 16).</a:t>
            </a:r>
          </a:p>
        </p:txBody>
      </p:sp>
      <p:sp>
        <p:nvSpPr>
          <p:cNvPr id="20" name="Freccia a destra 19">
            <a:extLst>
              <a:ext uri="{FF2B5EF4-FFF2-40B4-BE49-F238E27FC236}">
                <a16:creationId xmlns:a16="http://schemas.microsoft.com/office/drawing/2014/main" id="{1C4354A2-C511-45FA-B245-C7449DB2C4D3}"/>
              </a:ext>
            </a:extLst>
          </p:cNvPr>
          <p:cNvSpPr/>
          <p:nvPr/>
        </p:nvSpPr>
        <p:spPr>
          <a:xfrm>
            <a:off x="4302125" y="2428875"/>
            <a:ext cx="603250" cy="6238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dirty="0"/>
          </a:p>
        </p:txBody>
      </p:sp>
      <p:sp>
        <p:nvSpPr>
          <p:cNvPr id="73736" name="Rettangolo 1">
            <a:extLst>
              <a:ext uri="{FF2B5EF4-FFF2-40B4-BE49-F238E27FC236}">
                <a16:creationId xmlns:a16="http://schemas.microsoft.com/office/drawing/2014/main" id="{0EB6C493-00C1-124A-8CFC-CB38FC73FDBB}"/>
              </a:ext>
            </a:extLst>
          </p:cNvPr>
          <p:cNvSpPr>
            <a:spLocks noChangeArrowheads="1"/>
          </p:cNvSpPr>
          <p:nvPr/>
        </p:nvSpPr>
        <p:spPr bwMode="auto">
          <a:xfrm>
            <a:off x="5286375" y="1463675"/>
            <a:ext cx="28797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sz="1600">
                <a:solidFill>
                  <a:srgbClr val="064496"/>
                </a:solidFill>
              </a:rPr>
              <a:t>Si conferma, in generale, la prassi interpretativa delle precedenti linee guida, secondo cui i fabbisogni standard del servizio rifiuti rappresentano un paradigma di confronto per permettere all’ente locale di valutare l’andamento della gestione del servizio.</a:t>
            </a:r>
          </a:p>
        </p:txBody>
      </p:sp>
      <p:sp>
        <p:nvSpPr>
          <p:cNvPr id="73737" name="Rettangolo 3">
            <a:extLst>
              <a:ext uri="{FF2B5EF4-FFF2-40B4-BE49-F238E27FC236}">
                <a16:creationId xmlns:a16="http://schemas.microsoft.com/office/drawing/2014/main" id="{F1FDB0A5-1878-C146-A8B3-3F4038DB6BAE}"/>
              </a:ext>
            </a:extLst>
          </p:cNvPr>
          <p:cNvSpPr>
            <a:spLocks noChangeArrowheads="1"/>
          </p:cNvSpPr>
          <p:nvPr/>
        </p:nvSpPr>
        <p:spPr bwMode="auto">
          <a:xfrm>
            <a:off x="636588" y="4508500"/>
            <a:ext cx="78708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rgbClr val="FF0000"/>
                </a:solidFill>
              </a:rPr>
              <a:t>Le risultanze dei fabbisogni standard del servizio rifiuti assumono, quindi, nel nuovo sistema di regolazione, un valore di riferimento obbligatorio ai fini del citato art. 16 della delibera ARERA, per ciò che riguarda l’applicazione della gradualità dell’adozione di alcune componenti tariffarie.</a:t>
            </a:r>
          </a:p>
        </p:txBody>
      </p:sp>
      <p:sp>
        <p:nvSpPr>
          <p:cNvPr id="2" name="Segnaposto numero diapositiva 1">
            <a:extLst>
              <a:ext uri="{FF2B5EF4-FFF2-40B4-BE49-F238E27FC236}">
                <a16:creationId xmlns:a16="http://schemas.microsoft.com/office/drawing/2014/main" id="{D766A654-B2CF-A648-9BE7-F2D7AA542422}"/>
              </a:ext>
            </a:extLst>
          </p:cNvPr>
          <p:cNvSpPr>
            <a:spLocks noGrp="1"/>
          </p:cNvSpPr>
          <p:nvPr>
            <p:ph type="sldNum" sz="quarter" idx="12"/>
          </p:nvPr>
        </p:nvSpPr>
        <p:spPr/>
        <p:txBody>
          <a:bodyPr/>
          <a:lstStyle/>
          <a:p>
            <a:pPr>
              <a:defRPr/>
            </a:pPr>
            <a:fld id="{A6ACF98E-F2FE-7546-A4CF-A4AE329E291F}" type="slidenum">
              <a:rPr lang="it-IT" altLang="it-IT" smtClean="0"/>
              <a:pPr>
                <a:defRPr/>
              </a:pPr>
              <a:t>71</a:t>
            </a:fld>
            <a:endParaRPr lang="it-IT" altLang="it-IT"/>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3B9BC127-277D-4F5B-A319-658E36CDAA81}"/>
              </a:ext>
            </a:extLst>
          </p:cNvPr>
          <p:cNvSpPr/>
          <p:nvPr/>
        </p:nvSpPr>
        <p:spPr>
          <a:xfrm>
            <a:off x="827088" y="5065713"/>
            <a:ext cx="7489825" cy="854075"/>
          </a:xfrm>
          <a:prstGeom prst="roundRect">
            <a:avLst/>
          </a:prstGeom>
          <a:solidFill>
            <a:srgbClr val="92D050"/>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13" name="Rettangolo con angoli arrotondati 12">
            <a:extLst>
              <a:ext uri="{FF2B5EF4-FFF2-40B4-BE49-F238E27FC236}">
                <a16:creationId xmlns:a16="http://schemas.microsoft.com/office/drawing/2014/main" id="{5506E824-F33C-4421-93EE-73BCCF7CC299}"/>
              </a:ext>
            </a:extLst>
          </p:cNvPr>
          <p:cNvSpPr/>
          <p:nvPr/>
        </p:nvSpPr>
        <p:spPr>
          <a:xfrm>
            <a:off x="869950" y="3165475"/>
            <a:ext cx="7488238" cy="85407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74756" name="Titolo 2">
            <a:extLst>
              <a:ext uri="{FF2B5EF4-FFF2-40B4-BE49-F238E27FC236}">
                <a16:creationId xmlns:a16="http://schemas.microsoft.com/office/drawing/2014/main" id="{9B3DE0AE-3C4A-E047-A447-80499C0B3338}"/>
              </a:ext>
            </a:extLst>
          </p:cNvPr>
          <p:cNvSpPr>
            <a:spLocks noGrp="1"/>
          </p:cNvSpPr>
          <p:nvPr>
            <p:ph type="title"/>
          </p:nvPr>
        </p:nvSpPr>
        <p:spPr>
          <a:xfrm>
            <a:off x="457200" y="188913"/>
            <a:ext cx="8256588" cy="954087"/>
          </a:xfrm>
        </p:spPr>
        <p:txBody>
          <a:bodyPr/>
          <a:lstStyle/>
          <a:p>
            <a:r>
              <a:rPr lang="it-IT" altLang="it-IT" sz="2800">
                <a:solidFill>
                  <a:srgbClr val="FF0000"/>
                </a:solidFill>
              </a:rPr>
              <a:t>I fabbisogni standard per il 2020</a:t>
            </a:r>
          </a:p>
        </p:txBody>
      </p:sp>
      <p:sp>
        <p:nvSpPr>
          <p:cNvPr id="6" name="Rettangolo con angoli arrotondati 5">
            <a:extLst>
              <a:ext uri="{FF2B5EF4-FFF2-40B4-BE49-F238E27FC236}">
                <a16:creationId xmlns:a16="http://schemas.microsoft.com/office/drawing/2014/main" id="{9D2C444F-B87F-4EA4-B814-5E4B2E345405}"/>
              </a:ext>
            </a:extLst>
          </p:cNvPr>
          <p:cNvSpPr/>
          <p:nvPr/>
        </p:nvSpPr>
        <p:spPr>
          <a:xfrm>
            <a:off x="827088" y="1365250"/>
            <a:ext cx="7489825" cy="854075"/>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74758" name="Rettangolo 7">
            <a:extLst>
              <a:ext uri="{FF2B5EF4-FFF2-40B4-BE49-F238E27FC236}">
                <a16:creationId xmlns:a16="http://schemas.microsoft.com/office/drawing/2014/main" id="{818EBBFF-84CF-A449-9124-D7C72A47EC90}"/>
              </a:ext>
            </a:extLst>
          </p:cNvPr>
          <p:cNvSpPr>
            <a:spLocks noChangeArrowheads="1"/>
          </p:cNvSpPr>
          <p:nvPr/>
        </p:nvSpPr>
        <p:spPr bwMode="auto">
          <a:xfrm>
            <a:off x="863600" y="1466850"/>
            <a:ext cx="741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t>il costo </a:t>
            </a:r>
            <a:r>
              <a:rPr lang="it-IT" altLang="it-IT" i="1"/>
              <a:t>standard </a:t>
            </a:r>
            <a:r>
              <a:rPr lang="it-IT" altLang="it-IT"/>
              <a:t>di riferimento per la gestione di una tonnellata di rifiuti </a:t>
            </a:r>
          </a:p>
          <a:p>
            <a:pPr algn="ctr"/>
            <a:endParaRPr lang="it-IT" altLang="it-IT" sz="1600">
              <a:solidFill>
                <a:srgbClr val="064496"/>
              </a:solidFill>
            </a:endParaRPr>
          </a:p>
        </p:txBody>
      </p:sp>
      <p:sp>
        <p:nvSpPr>
          <p:cNvPr id="74759" name="Rettangolo 1">
            <a:extLst>
              <a:ext uri="{FF2B5EF4-FFF2-40B4-BE49-F238E27FC236}">
                <a16:creationId xmlns:a16="http://schemas.microsoft.com/office/drawing/2014/main" id="{EF521B73-7331-9C4A-A5F1-C159ADE1CE4F}"/>
              </a:ext>
            </a:extLst>
          </p:cNvPr>
          <p:cNvSpPr>
            <a:spLocks noChangeArrowheads="1"/>
          </p:cNvSpPr>
          <p:nvPr/>
        </p:nvSpPr>
        <p:spPr bwMode="auto">
          <a:xfrm>
            <a:off x="563563" y="3105150"/>
            <a:ext cx="8016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t-IT" altLang="it-IT"/>
          </a:p>
          <a:p>
            <a:pPr algn="ctr"/>
            <a:r>
              <a:rPr lang="it-IT" altLang="it-IT"/>
              <a:t>le tonnellate di rifiuti urbani gestite dal servizio</a:t>
            </a:r>
            <a:endParaRPr lang="it-IT" altLang="it-IT" sz="1600">
              <a:solidFill>
                <a:srgbClr val="064496"/>
              </a:solidFill>
            </a:endParaRPr>
          </a:p>
        </p:txBody>
      </p:sp>
      <p:sp>
        <p:nvSpPr>
          <p:cNvPr id="5" name="Segno di moltiplicazione 4">
            <a:extLst>
              <a:ext uri="{FF2B5EF4-FFF2-40B4-BE49-F238E27FC236}">
                <a16:creationId xmlns:a16="http://schemas.microsoft.com/office/drawing/2014/main" id="{8C729A6F-0571-4726-9052-818FF1726108}"/>
              </a:ext>
            </a:extLst>
          </p:cNvPr>
          <p:cNvSpPr/>
          <p:nvPr/>
        </p:nvSpPr>
        <p:spPr>
          <a:xfrm>
            <a:off x="3981450" y="2184400"/>
            <a:ext cx="936625" cy="98107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4761" name="Rettangolo 6">
            <a:extLst>
              <a:ext uri="{FF2B5EF4-FFF2-40B4-BE49-F238E27FC236}">
                <a16:creationId xmlns:a16="http://schemas.microsoft.com/office/drawing/2014/main" id="{01E1EEC3-AD3C-3E47-9D69-5947EA1F50B6}"/>
              </a:ext>
            </a:extLst>
          </p:cNvPr>
          <p:cNvSpPr>
            <a:spLocks noChangeArrowheads="1"/>
          </p:cNvSpPr>
          <p:nvPr/>
        </p:nvSpPr>
        <p:spPr bwMode="auto">
          <a:xfrm>
            <a:off x="827088" y="5272088"/>
            <a:ext cx="748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solidFill>
                  <a:schemeClr val="bg1"/>
                </a:solidFill>
              </a:rPr>
              <a:t>Il fabbisogno standard finale di ogni comune</a:t>
            </a:r>
          </a:p>
        </p:txBody>
      </p:sp>
      <p:sp>
        <p:nvSpPr>
          <p:cNvPr id="11" name="Uguale a 10">
            <a:extLst>
              <a:ext uri="{FF2B5EF4-FFF2-40B4-BE49-F238E27FC236}">
                <a16:creationId xmlns:a16="http://schemas.microsoft.com/office/drawing/2014/main" id="{79538D82-5710-4583-89D1-008340D2B25C}"/>
              </a:ext>
            </a:extLst>
          </p:cNvPr>
          <p:cNvSpPr/>
          <p:nvPr/>
        </p:nvSpPr>
        <p:spPr>
          <a:xfrm>
            <a:off x="3851275" y="4292600"/>
            <a:ext cx="1066800" cy="76835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 name="Segnaposto numero diapositiva 1">
            <a:extLst>
              <a:ext uri="{FF2B5EF4-FFF2-40B4-BE49-F238E27FC236}">
                <a16:creationId xmlns:a16="http://schemas.microsoft.com/office/drawing/2014/main" id="{45E7E233-B465-7044-B283-E567E915C5D7}"/>
              </a:ext>
            </a:extLst>
          </p:cNvPr>
          <p:cNvSpPr>
            <a:spLocks noGrp="1"/>
          </p:cNvSpPr>
          <p:nvPr>
            <p:ph type="sldNum" sz="quarter" idx="12"/>
          </p:nvPr>
        </p:nvSpPr>
        <p:spPr/>
        <p:txBody>
          <a:bodyPr/>
          <a:lstStyle/>
          <a:p>
            <a:pPr>
              <a:defRPr/>
            </a:pPr>
            <a:fld id="{A6ACF98E-F2FE-7546-A4CF-A4AE329E291F}" type="slidenum">
              <a:rPr lang="it-IT" altLang="it-IT" smtClean="0"/>
              <a:pPr>
                <a:defRPr/>
              </a:pPr>
              <a:t>72</a:t>
            </a:fld>
            <a:endParaRPr lang="it-IT" altLang="it-IT"/>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5506E824-F33C-4421-93EE-73BCCF7CC299}"/>
              </a:ext>
            </a:extLst>
          </p:cNvPr>
          <p:cNvSpPr/>
          <p:nvPr/>
        </p:nvSpPr>
        <p:spPr>
          <a:xfrm>
            <a:off x="250825" y="2492375"/>
            <a:ext cx="8785225" cy="364807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75779" name="Titolo 2">
            <a:extLst>
              <a:ext uri="{FF2B5EF4-FFF2-40B4-BE49-F238E27FC236}">
                <a16:creationId xmlns:a16="http://schemas.microsoft.com/office/drawing/2014/main" id="{0D79A976-B875-D04C-99A4-DF2726265E91}"/>
              </a:ext>
            </a:extLst>
          </p:cNvPr>
          <p:cNvSpPr>
            <a:spLocks noGrp="1"/>
          </p:cNvSpPr>
          <p:nvPr>
            <p:ph type="title"/>
          </p:nvPr>
        </p:nvSpPr>
        <p:spPr>
          <a:xfrm>
            <a:off x="457200" y="188913"/>
            <a:ext cx="8256588" cy="954087"/>
          </a:xfrm>
        </p:spPr>
        <p:txBody>
          <a:bodyPr/>
          <a:lstStyle/>
          <a:p>
            <a:r>
              <a:rPr lang="it-IT" altLang="it-IT" sz="2800">
                <a:solidFill>
                  <a:srgbClr val="FF0000"/>
                </a:solidFill>
              </a:rPr>
              <a:t>I fabbisogni standard per il 2020</a:t>
            </a:r>
          </a:p>
        </p:txBody>
      </p:sp>
      <p:sp>
        <p:nvSpPr>
          <p:cNvPr id="6" name="Rettangolo con angoli arrotondati 5">
            <a:extLst>
              <a:ext uri="{FF2B5EF4-FFF2-40B4-BE49-F238E27FC236}">
                <a16:creationId xmlns:a16="http://schemas.microsoft.com/office/drawing/2014/main" id="{9D2C444F-B87F-4EA4-B814-5E4B2E345405}"/>
              </a:ext>
            </a:extLst>
          </p:cNvPr>
          <p:cNvSpPr/>
          <p:nvPr/>
        </p:nvSpPr>
        <p:spPr>
          <a:xfrm>
            <a:off x="863600" y="1258888"/>
            <a:ext cx="7488238" cy="646112"/>
          </a:xfrm>
          <a:prstGeom prst="roundRect">
            <a:avLst/>
          </a:prstGeom>
          <a:solidFill>
            <a:srgbClr val="DCE6F2"/>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75781" name="Rettangolo 7">
            <a:extLst>
              <a:ext uri="{FF2B5EF4-FFF2-40B4-BE49-F238E27FC236}">
                <a16:creationId xmlns:a16="http://schemas.microsoft.com/office/drawing/2014/main" id="{2B733E41-14F2-4649-B92B-905E13968E49}"/>
              </a:ext>
            </a:extLst>
          </p:cNvPr>
          <p:cNvSpPr>
            <a:spLocks noChangeArrowheads="1"/>
          </p:cNvSpPr>
          <p:nvPr/>
        </p:nvSpPr>
        <p:spPr bwMode="auto">
          <a:xfrm>
            <a:off x="876300" y="1258888"/>
            <a:ext cx="7418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it-IT" altLang="it-IT"/>
              <a:t>intercetta” della retta di regressione del costo per tonnellata di rifiuti: tale valore è pari a 130,45 euro </a:t>
            </a:r>
            <a:endParaRPr lang="it-IT" altLang="it-IT" sz="1600">
              <a:solidFill>
                <a:srgbClr val="064496"/>
              </a:solidFill>
            </a:endParaRPr>
          </a:p>
        </p:txBody>
      </p:sp>
      <p:sp>
        <p:nvSpPr>
          <p:cNvPr id="2" name="Rettangolo 1">
            <a:extLst>
              <a:ext uri="{FF2B5EF4-FFF2-40B4-BE49-F238E27FC236}">
                <a16:creationId xmlns:a16="http://schemas.microsoft.com/office/drawing/2014/main" id="{094890AE-C791-4297-B211-FFBCC12EC826}"/>
              </a:ext>
            </a:extLst>
          </p:cNvPr>
          <p:cNvSpPr/>
          <p:nvPr/>
        </p:nvSpPr>
        <p:spPr>
          <a:xfrm>
            <a:off x="504825" y="2425700"/>
            <a:ext cx="8531225" cy="4524375"/>
          </a:xfrm>
          <a:prstGeom prst="rect">
            <a:avLst/>
          </a:prstGeom>
        </p:spPr>
        <p:txBody>
          <a:bodyPr>
            <a:spAutoFit/>
          </a:bodyPr>
          <a:lstStyle/>
          <a:p>
            <a:pPr marL="171450" indent="-171450">
              <a:buFont typeface="Wingdings" panose="05000000000000000000" pitchFamily="2" charset="2"/>
              <a:buChar char="ü"/>
              <a:defRPr/>
            </a:pPr>
            <a:r>
              <a:rPr lang="it-IT" sz="1600" dirty="0">
                <a:solidFill>
                  <a:srgbClr val="064496"/>
                </a:solidFill>
              </a:rPr>
              <a:t>la percentuale di raccolta differenziata </a:t>
            </a:r>
          </a:p>
          <a:p>
            <a:pPr marL="171450" indent="-171450">
              <a:buFont typeface="Wingdings" panose="05000000000000000000" pitchFamily="2" charset="2"/>
              <a:buChar char="ü"/>
              <a:defRPr/>
            </a:pPr>
            <a:r>
              <a:rPr lang="it-IT" sz="1600" dirty="0">
                <a:solidFill>
                  <a:srgbClr val="064496"/>
                </a:solidFill>
              </a:rPr>
              <a:t>la </a:t>
            </a:r>
            <a:r>
              <a:rPr lang="it-IT" sz="1600" i="1" dirty="0">
                <a:solidFill>
                  <a:srgbClr val="064496"/>
                </a:solidFill>
              </a:rPr>
              <a:t>distanza in km fra il comune e gli impianti </a:t>
            </a:r>
            <a:r>
              <a:rPr lang="it-IT" sz="1600" dirty="0">
                <a:solidFill>
                  <a:srgbClr val="064496"/>
                </a:solidFill>
              </a:rPr>
              <a:t>(1 km di distanza aumenta il costo </a:t>
            </a:r>
            <a:r>
              <a:rPr lang="it-IT" sz="1600" i="1" dirty="0">
                <a:solidFill>
                  <a:srgbClr val="064496"/>
                </a:solidFill>
              </a:rPr>
              <a:t>standard </a:t>
            </a:r>
            <a:r>
              <a:rPr lang="it-IT" sz="1600" dirty="0">
                <a:solidFill>
                  <a:srgbClr val="064496"/>
                </a:solidFill>
              </a:rPr>
              <a:t>di 0,18 euro per tonnellata </a:t>
            </a:r>
          </a:p>
          <a:p>
            <a:pPr marL="171450" indent="-171450">
              <a:buFont typeface="Wingdings" panose="05000000000000000000" pitchFamily="2" charset="2"/>
              <a:buChar char="ü"/>
              <a:defRPr/>
            </a:pPr>
            <a:r>
              <a:rPr lang="it-IT" sz="1600" dirty="0">
                <a:solidFill>
                  <a:srgbClr val="064496"/>
                </a:solidFill>
              </a:rPr>
              <a:t>il </a:t>
            </a:r>
            <a:r>
              <a:rPr lang="it-IT" sz="1600" i="1" dirty="0">
                <a:solidFill>
                  <a:srgbClr val="064496"/>
                </a:solidFill>
              </a:rPr>
              <a:t>numero e la tipologia degli impianti regionali, ad es.</a:t>
            </a:r>
            <a:r>
              <a:rPr lang="it-IT" sz="1600" dirty="0">
                <a:solidFill>
                  <a:srgbClr val="064496"/>
                </a:solidFill>
              </a:rPr>
              <a:t> per ogni impianto di trattamento meccanico biologico il costo </a:t>
            </a:r>
            <a:r>
              <a:rPr lang="it-IT" sz="1600" i="1" dirty="0">
                <a:solidFill>
                  <a:srgbClr val="064496"/>
                </a:solidFill>
              </a:rPr>
              <a:t>standard </a:t>
            </a:r>
            <a:r>
              <a:rPr lang="it-IT" sz="1600" dirty="0">
                <a:solidFill>
                  <a:srgbClr val="064496"/>
                </a:solidFill>
              </a:rPr>
              <a:t>aumenta di 4,17 euro per tonnellata</a:t>
            </a:r>
          </a:p>
          <a:p>
            <a:pPr marL="171450" indent="-171450">
              <a:buFont typeface="Wingdings" panose="05000000000000000000" pitchFamily="2" charset="2"/>
              <a:buChar char="ü"/>
              <a:defRPr/>
            </a:pPr>
            <a:r>
              <a:rPr lang="it-IT" sz="1600" dirty="0">
                <a:solidFill>
                  <a:srgbClr val="064496"/>
                </a:solidFill>
              </a:rPr>
              <a:t>la percentuale di rifiuti urbani trattati e smaltiti negli impianti regionali, ad es, un punto percentuale riduce il costo standard di 0,22 euro per tonnellata</a:t>
            </a:r>
          </a:p>
          <a:p>
            <a:pPr marL="171450" indent="-171450">
              <a:buFont typeface="Wingdings" panose="05000000000000000000" pitchFamily="2" charset="2"/>
              <a:buChar char="ü"/>
              <a:defRPr/>
            </a:pPr>
            <a:r>
              <a:rPr lang="it-IT" sz="1600" dirty="0">
                <a:solidFill>
                  <a:srgbClr val="064496"/>
                </a:solidFill>
              </a:rPr>
              <a:t>la forma di gestione del servizio rifiuti, in particolare, la gestione associata del servizio mostra mediamente un costo standard più alto di 5,82 euro per tonnellata rispetto alla gestione diretta </a:t>
            </a:r>
          </a:p>
          <a:p>
            <a:pPr marL="171450" indent="-171450">
              <a:buFont typeface="Wingdings" panose="05000000000000000000" pitchFamily="2" charset="2"/>
              <a:buChar char="ü"/>
              <a:defRPr/>
            </a:pPr>
            <a:r>
              <a:rPr lang="it-IT" sz="1600" dirty="0">
                <a:solidFill>
                  <a:srgbClr val="064496"/>
                </a:solidFill>
              </a:rPr>
              <a:t>fattori di contesto del comune ad esempio, 100 abitanti in più per km</a:t>
            </a:r>
            <a:r>
              <a:rPr lang="it-IT" sz="1600" baseline="30000" dirty="0">
                <a:solidFill>
                  <a:srgbClr val="064496"/>
                </a:solidFill>
              </a:rPr>
              <a:t>2</a:t>
            </a:r>
            <a:r>
              <a:rPr lang="it-IT" sz="1600" dirty="0">
                <a:solidFill>
                  <a:srgbClr val="064496"/>
                </a:solidFill>
              </a:rPr>
              <a:t> 0,5219 euro per tn</a:t>
            </a:r>
          </a:p>
          <a:p>
            <a:pPr marL="171450" indent="-171450">
              <a:buFont typeface="Wingdings" panose="05000000000000000000" pitchFamily="2" charset="2"/>
              <a:buChar char="ü"/>
              <a:defRPr/>
            </a:pPr>
            <a:r>
              <a:rPr lang="it-IT" sz="1600" dirty="0">
                <a:solidFill>
                  <a:srgbClr val="064496"/>
                </a:solidFill>
              </a:rPr>
              <a:t>le economie/diseconomie di scala </a:t>
            </a:r>
          </a:p>
          <a:p>
            <a:pPr marL="171450" indent="-171450">
              <a:buFont typeface="Wingdings" panose="05000000000000000000" pitchFamily="2" charset="2"/>
              <a:buChar char="ü"/>
              <a:defRPr/>
            </a:pPr>
            <a:r>
              <a:rPr lang="it-IT" sz="1600" dirty="0">
                <a:solidFill>
                  <a:srgbClr val="064496"/>
                </a:solidFill>
              </a:rPr>
              <a:t>le modalità di raccolta</a:t>
            </a:r>
          </a:p>
          <a:p>
            <a:pPr marL="171450" indent="-171450">
              <a:buFont typeface="Wingdings" panose="05000000000000000000" pitchFamily="2" charset="2"/>
              <a:buChar char="ü"/>
              <a:defRPr/>
            </a:pPr>
            <a:r>
              <a:rPr lang="it-IT" sz="1600" dirty="0">
                <a:solidFill>
                  <a:srgbClr val="064496"/>
                </a:solidFill>
              </a:rPr>
              <a:t>il cluster o gruppo omogeneo di appartenenza del comune</a:t>
            </a:r>
          </a:p>
          <a:p>
            <a:pPr>
              <a:defRPr/>
            </a:pPr>
            <a:endParaRPr lang="it-IT" sz="1200" dirty="0"/>
          </a:p>
          <a:p>
            <a:pPr>
              <a:defRPr/>
            </a:pPr>
            <a:endParaRPr lang="it-IT" sz="1200" dirty="0"/>
          </a:p>
          <a:p>
            <a:pPr>
              <a:defRPr/>
            </a:pPr>
            <a:endParaRPr lang="it-IT" sz="1200" dirty="0"/>
          </a:p>
          <a:p>
            <a:pPr algn="ctr">
              <a:defRPr/>
            </a:pPr>
            <a:endParaRPr lang="it-IT" sz="1200" dirty="0">
              <a:solidFill>
                <a:srgbClr val="064496"/>
              </a:solidFill>
            </a:endParaRPr>
          </a:p>
        </p:txBody>
      </p:sp>
      <p:sp>
        <p:nvSpPr>
          <p:cNvPr id="4" name="Segno di addizione 3">
            <a:extLst>
              <a:ext uri="{FF2B5EF4-FFF2-40B4-BE49-F238E27FC236}">
                <a16:creationId xmlns:a16="http://schemas.microsoft.com/office/drawing/2014/main" id="{A50A6EA3-6994-4102-90F5-6E30D313B20A}"/>
              </a:ext>
            </a:extLst>
          </p:cNvPr>
          <p:cNvSpPr/>
          <p:nvPr/>
        </p:nvSpPr>
        <p:spPr>
          <a:xfrm>
            <a:off x="4333875" y="1951038"/>
            <a:ext cx="503238" cy="474662"/>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numero diapositiva 2">
            <a:extLst>
              <a:ext uri="{FF2B5EF4-FFF2-40B4-BE49-F238E27FC236}">
                <a16:creationId xmlns:a16="http://schemas.microsoft.com/office/drawing/2014/main" id="{562AF9BF-2031-CA42-8913-227129BB634B}"/>
              </a:ext>
            </a:extLst>
          </p:cNvPr>
          <p:cNvSpPr>
            <a:spLocks noGrp="1"/>
          </p:cNvSpPr>
          <p:nvPr>
            <p:ph type="sldNum" sz="quarter" idx="12"/>
          </p:nvPr>
        </p:nvSpPr>
        <p:spPr/>
        <p:txBody>
          <a:bodyPr/>
          <a:lstStyle/>
          <a:p>
            <a:pPr>
              <a:defRPr/>
            </a:pPr>
            <a:fld id="{A6ACF98E-F2FE-7546-A4CF-A4AE329E291F}" type="slidenum">
              <a:rPr lang="it-IT" altLang="it-IT" smtClean="0"/>
              <a:pPr>
                <a:defRPr/>
              </a:pPr>
              <a:t>73</a:t>
            </a:fld>
            <a:endParaRPr lang="it-IT" altLang="it-IT"/>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5506E824-F33C-4421-93EE-73BCCF7CC299}"/>
              </a:ext>
            </a:extLst>
          </p:cNvPr>
          <p:cNvSpPr/>
          <p:nvPr/>
        </p:nvSpPr>
        <p:spPr>
          <a:xfrm>
            <a:off x="504825" y="1341438"/>
            <a:ext cx="8027988" cy="3646487"/>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76803" name="Titolo 2">
            <a:extLst>
              <a:ext uri="{FF2B5EF4-FFF2-40B4-BE49-F238E27FC236}">
                <a16:creationId xmlns:a16="http://schemas.microsoft.com/office/drawing/2014/main" id="{FE2A8F9C-DD1C-4A40-B0CF-C3E71A3AA6E3}"/>
              </a:ext>
            </a:extLst>
          </p:cNvPr>
          <p:cNvSpPr>
            <a:spLocks noGrp="1"/>
          </p:cNvSpPr>
          <p:nvPr>
            <p:ph type="title"/>
          </p:nvPr>
        </p:nvSpPr>
        <p:spPr>
          <a:xfrm>
            <a:off x="457200" y="188913"/>
            <a:ext cx="8256588" cy="954087"/>
          </a:xfrm>
        </p:spPr>
        <p:txBody>
          <a:bodyPr/>
          <a:lstStyle/>
          <a:p>
            <a:r>
              <a:rPr lang="it-IT" altLang="it-IT" sz="2800">
                <a:solidFill>
                  <a:srgbClr val="FF0000"/>
                </a:solidFill>
              </a:rPr>
              <a:t>I fabbisogni standard per il 2020</a:t>
            </a:r>
          </a:p>
        </p:txBody>
      </p:sp>
      <p:sp>
        <p:nvSpPr>
          <p:cNvPr id="2" name="Rettangolo 1">
            <a:extLst>
              <a:ext uri="{FF2B5EF4-FFF2-40B4-BE49-F238E27FC236}">
                <a16:creationId xmlns:a16="http://schemas.microsoft.com/office/drawing/2014/main" id="{094890AE-C791-4297-B211-FFBCC12EC826}"/>
              </a:ext>
            </a:extLst>
          </p:cNvPr>
          <p:cNvSpPr/>
          <p:nvPr/>
        </p:nvSpPr>
        <p:spPr>
          <a:xfrm>
            <a:off x="577850" y="1566863"/>
            <a:ext cx="7954963" cy="3724275"/>
          </a:xfrm>
          <a:prstGeom prst="rect">
            <a:avLst/>
          </a:prstGeom>
        </p:spPr>
        <p:txBody>
          <a:bodyPr>
            <a:spAutoFit/>
          </a:bodyPr>
          <a:lstStyle/>
          <a:p>
            <a:pPr marL="171450" indent="-171450">
              <a:buFont typeface="Wingdings" panose="05000000000000000000" pitchFamily="2" charset="2"/>
              <a:buChar char="ü"/>
              <a:defRPr/>
            </a:pPr>
            <a:r>
              <a:rPr lang="it-IT" sz="2000" dirty="0">
                <a:solidFill>
                  <a:srgbClr val="064496"/>
                </a:solidFill>
              </a:rPr>
              <a:t>Per l’applicazione del comma 653 della legge n. 147 del 2013, i valori individuati nelle linee guida 2020 sono da calcolarsi in relazione alle caratteristiche del servizio attive per l’annualità 2020, primo periodo, cui il PEF si riferisce</a:t>
            </a:r>
          </a:p>
          <a:p>
            <a:pPr marL="171450" indent="-171450">
              <a:buFont typeface="Wingdings" panose="05000000000000000000" pitchFamily="2" charset="2"/>
              <a:buChar char="ü"/>
              <a:defRPr/>
            </a:pPr>
            <a:r>
              <a:rPr lang="it-IT" sz="2000" dirty="0">
                <a:solidFill>
                  <a:srgbClr val="064496"/>
                </a:solidFill>
              </a:rPr>
              <a:t>per utilizzare il fabbisogno standard come benchmark di riferimento per il costo unitario effettivo del servizio di gestione dei rifiuti urbani, per ottemperare a quanto richiesto all’art. 16 della delibera 443/2019 di ARERA, le variabili vanno calcolate con riferimento all’annualità 2018 (ovvero due annualità precedenti quella di riferimento del PEF)</a:t>
            </a:r>
          </a:p>
          <a:p>
            <a:pPr>
              <a:defRPr/>
            </a:pPr>
            <a:endParaRPr lang="it-IT" sz="1200" dirty="0"/>
          </a:p>
          <a:p>
            <a:pPr>
              <a:defRPr/>
            </a:pPr>
            <a:endParaRPr lang="it-IT" sz="1200" dirty="0"/>
          </a:p>
          <a:p>
            <a:pPr algn="ctr">
              <a:defRPr/>
            </a:pPr>
            <a:endParaRPr lang="it-IT" sz="1200" dirty="0">
              <a:solidFill>
                <a:srgbClr val="064496"/>
              </a:solidFill>
            </a:endParaRPr>
          </a:p>
        </p:txBody>
      </p:sp>
      <p:sp>
        <p:nvSpPr>
          <p:cNvPr id="76805" name="Rettangolo 4">
            <a:extLst>
              <a:ext uri="{FF2B5EF4-FFF2-40B4-BE49-F238E27FC236}">
                <a16:creationId xmlns:a16="http://schemas.microsoft.com/office/drawing/2014/main" id="{38210136-6474-8E49-968E-814B3956D187}"/>
              </a:ext>
            </a:extLst>
          </p:cNvPr>
          <p:cNvSpPr>
            <a:spLocks noChangeArrowheads="1"/>
          </p:cNvSpPr>
          <p:nvPr/>
        </p:nvSpPr>
        <p:spPr bwMode="auto">
          <a:xfrm>
            <a:off x="539750" y="5102225"/>
            <a:ext cx="802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it-IT" altLang="it-IT" sz="1600">
                <a:solidFill>
                  <a:srgbClr val="FF0000"/>
                </a:solidFill>
              </a:rPr>
              <a:t>Le risultanze dei fabbisogni standard sono a oggi disponibili solo per le regioni a statuto ordinario. Pertanto, la norma recata dal comma 653 in questione non è applicabile nei confronti dei comuni delle regioni a statuto speciale</a:t>
            </a:r>
          </a:p>
        </p:txBody>
      </p:sp>
      <p:sp>
        <p:nvSpPr>
          <p:cNvPr id="3" name="Segnaposto numero diapositiva 2">
            <a:extLst>
              <a:ext uri="{FF2B5EF4-FFF2-40B4-BE49-F238E27FC236}">
                <a16:creationId xmlns:a16="http://schemas.microsoft.com/office/drawing/2014/main" id="{13F1F5E2-D198-0F47-90DC-31F7A29C7016}"/>
              </a:ext>
            </a:extLst>
          </p:cNvPr>
          <p:cNvSpPr>
            <a:spLocks noGrp="1"/>
          </p:cNvSpPr>
          <p:nvPr>
            <p:ph type="sldNum" sz="quarter" idx="12"/>
          </p:nvPr>
        </p:nvSpPr>
        <p:spPr/>
        <p:txBody>
          <a:bodyPr/>
          <a:lstStyle/>
          <a:p>
            <a:pPr>
              <a:defRPr/>
            </a:pPr>
            <a:fld id="{A6ACF98E-F2FE-7546-A4CF-A4AE329E291F}" type="slidenum">
              <a:rPr lang="it-IT" altLang="it-IT" smtClean="0"/>
              <a:pPr>
                <a:defRPr/>
              </a:pPr>
              <a:t>74</a:t>
            </a:fld>
            <a:endParaRPr lang="it-IT" altLang="it-IT"/>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olo 2">
            <a:extLst>
              <a:ext uri="{FF2B5EF4-FFF2-40B4-BE49-F238E27FC236}">
                <a16:creationId xmlns:a16="http://schemas.microsoft.com/office/drawing/2014/main" id="{CBC9E085-60BA-FC4E-AD22-E47904CC4D31}"/>
              </a:ext>
            </a:extLst>
          </p:cNvPr>
          <p:cNvSpPr>
            <a:spLocks noGrp="1"/>
          </p:cNvSpPr>
          <p:nvPr>
            <p:ph type="title"/>
          </p:nvPr>
        </p:nvSpPr>
        <p:spPr>
          <a:xfrm>
            <a:off x="442913" y="476250"/>
            <a:ext cx="8256587" cy="666750"/>
          </a:xfrm>
        </p:spPr>
        <p:txBody>
          <a:bodyPr/>
          <a:lstStyle/>
          <a:p>
            <a:r>
              <a:rPr lang="it-IT" altLang="it-IT">
                <a:solidFill>
                  <a:srgbClr val="FF0000"/>
                </a:solidFill>
              </a:rPr>
              <a:t>Le modifiche al riversamento della Tefa</a:t>
            </a:r>
          </a:p>
        </p:txBody>
      </p:sp>
      <p:pic>
        <p:nvPicPr>
          <p:cNvPr id="77827" name="Immagine 4">
            <a:extLst>
              <a:ext uri="{FF2B5EF4-FFF2-40B4-BE49-F238E27FC236}">
                <a16:creationId xmlns:a16="http://schemas.microsoft.com/office/drawing/2014/main" id="{4600B326-52CA-EB4D-A11D-B3D17A4D2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84313"/>
            <a:ext cx="50530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4BDDF323-A9F6-0046-ABC6-944BADE95EB9}"/>
              </a:ext>
            </a:extLst>
          </p:cNvPr>
          <p:cNvSpPr>
            <a:spLocks noGrp="1"/>
          </p:cNvSpPr>
          <p:nvPr>
            <p:ph type="sldNum" sz="quarter" idx="12"/>
          </p:nvPr>
        </p:nvSpPr>
        <p:spPr/>
        <p:txBody>
          <a:bodyPr/>
          <a:lstStyle/>
          <a:p>
            <a:pPr>
              <a:defRPr/>
            </a:pPr>
            <a:fld id="{A6ACF98E-F2FE-7546-A4CF-A4AE329E291F}" type="slidenum">
              <a:rPr lang="it-IT" altLang="it-IT" smtClean="0"/>
              <a:pPr>
                <a:defRPr/>
              </a:pPr>
              <a:t>75</a:t>
            </a:fld>
            <a:endParaRPr lang="it-IT" altLang="it-IT"/>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5506E824-F33C-4421-93EE-73BCCF7CC299}"/>
              </a:ext>
            </a:extLst>
          </p:cNvPr>
          <p:cNvSpPr/>
          <p:nvPr/>
        </p:nvSpPr>
        <p:spPr>
          <a:xfrm>
            <a:off x="457200" y="2708275"/>
            <a:ext cx="8027988" cy="2814638"/>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78851" name="Titolo 2">
            <a:extLst>
              <a:ext uri="{FF2B5EF4-FFF2-40B4-BE49-F238E27FC236}">
                <a16:creationId xmlns:a16="http://schemas.microsoft.com/office/drawing/2014/main" id="{A6720D1E-A6ED-6942-B51C-AD1CCEBFFA54}"/>
              </a:ext>
            </a:extLst>
          </p:cNvPr>
          <p:cNvSpPr>
            <a:spLocks noGrp="1"/>
          </p:cNvSpPr>
          <p:nvPr>
            <p:ph type="title"/>
          </p:nvPr>
        </p:nvSpPr>
        <p:spPr>
          <a:xfrm>
            <a:off x="457200" y="188913"/>
            <a:ext cx="8256588" cy="954087"/>
          </a:xfrm>
        </p:spPr>
        <p:txBody>
          <a:bodyPr/>
          <a:lstStyle/>
          <a:p>
            <a:r>
              <a:rPr lang="it-IT" altLang="it-IT" sz="2800">
                <a:solidFill>
                  <a:srgbClr val="FF0000"/>
                </a:solidFill>
              </a:rPr>
              <a:t>Le modifiche al riversamento della Tefa</a:t>
            </a:r>
          </a:p>
        </p:txBody>
      </p:sp>
      <p:sp>
        <p:nvSpPr>
          <p:cNvPr id="2" name="Rettangolo 1">
            <a:extLst>
              <a:ext uri="{FF2B5EF4-FFF2-40B4-BE49-F238E27FC236}">
                <a16:creationId xmlns:a16="http://schemas.microsoft.com/office/drawing/2014/main" id="{094890AE-C791-4297-B211-FFBCC12EC826}"/>
              </a:ext>
            </a:extLst>
          </p:cNvPr>
          <p:cNvSpPr/>
          <p:nvPr/>
        </p:nvSpPr>
        <p:spPr>
          <a:xfrm>
            <a:off x="593725" y="1328738"/>
            <a:ext cx="7956550" cy="1692275"/>
          </a:xfrm>
          <a:prstGeom prst="rect">
            <a:avLst/>
          </a:prstGeom>
        </p:spPr>
        <p:txBody>
          <a:bodyPr>
            <a:spAutoFit/>
          </a:bodyPr>
          <a:lstStyle/>
          <a:p>
            <a:pPr marL="171450" indent="-171450">
              <a:buFont typeface="Wingdings" panose="05000000000000000000" pitchFamily="2" charset="2"/>
              <a:buChar char="ü"/>
              <a:defRPr/>
            </a:pPr>
            <a:r>
              <a:rPr lang="it-IT" sz="2000" dirty="0">
                <a:solidFill>
                  <a:srgbClr val="064496"/>
                </a:solidFill>
              </a:rPr>
              <a:t>L’articolo 38-bis del  D.L. 124/2019 convertito con modificazioni dalla L. n. 157/2019, modifica la disciplina del tributo per l'esercizio delle funzioni di tutela, protezione e igiene dell'ambiente (TEFA), recata dall’art. 19 del </a:t>
            </a:r>
            <a:r>
              <a:rPr lang="it-IT" sz="2000" dirty="0" err="1">
                <a:solidFill>
                  <a:srgbClr val="064496"/>
                </a:solidFill>
              </a:rPr>
              <a:t>D.Lgs.</a:t>
            </a:r>
            <a:r>
              <a:rPr lang="it-IT" sz="2000" dirty="0">
                <a:solidFill>
                  <a:srgbClr val="064496"/>
                </a:solidFill>
              </a:rPr>
              <a:t> 504/1992</a:t>
            </a:r>
            <a:endParaRPr lang="it-IT" sz="1200" dirty="0"/>
          </a:p>
          <a:p>
            <a:pPr>
              <a:defRPr/>
            </a:pPr>
            <a:endParaRPr lang="it-IT" sz="1200" dirty="0"/>
          </a:p>
          <a:p>
            <a:pPr algn="ctr">
              <a:defRPr/>
            </a:pPr>
            <a:endParaRPr lang="it-IT" sz="1200" dirty="0">
              <a:solidFill>
                <a:srgbClr val="064496"/>
              </a:solidFill>
            </a:endParaRPr>
          </a:p>
        </p:txBody>
      </p:sp>
      <p:sp>
        <p:nvSpPr>
          <p:cNvPr id="78853" name="Rettangolo 3">
            <a:extLst>
              <a:ext uri="{FF2B5EF4-FFF2-40B4-BE49-F238E27FC236}">
                <a16:creationId xmlns:a16="http://schemas.microsoft.com/office/drawing/2014/main" id="{595AC853-976B-5244-8295-3C79D4E5C55E}"/>
              </a:ext>
            </a:extLst>
          </p:cNvPr>
          <p:cNvSpPr>
            <a:spLocks noChangeArrowheads="1"/>
          </p:cNvSpPr>
          <p:nvPr/>
        </p:nvSpPr>
        <p:spPr bwMode="auto">
          <a:xfrm>
            <a:off x="658813" y="2959100"/>
            <a:ext cx="77295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Wingdings" pitchFamily="2" charset="2"/>
              <a:buChar char="ü"/>
            </a:pPr>
            <a:r>
              <a:rPr lang="it-IT" altLang="it-IT">
                <a:solidFill>
                  <a:srgbClr val="064496"/>
                </a:solidFill>
              </a:rPr>
              <a:t>La lettera a) del comma 1 dell'articolo in esame modifica il comma 7 al fine di precisare che il tributo può essere versato alla tesoreria della città metropolitana, in luogo della tesoreria della provincia.</a:t>
            </a:r>
          </a:p>
          <a:p>
            <a:pPr>
              <a:buFont typeface="Wingdings" pitchFamily="2" charset="2"/>
              <a:buChar char="ü"/>
            </a:pPr>
            <a:r>
              <a:rPr lang="it-IT" altLang="it-IT">
                <a:solidFill>
                  <a:srgbClr val="064496"/>
                </a:solidFill>
              </a:rPr>
              <a:t>La lettera b) integra il disposto del citato comma 7 prevedendo che, a decorrere dal 1° giugno 2020, nel caso di pagamenti effettuati con F24 si provvede al riversamento del TEFA spettante alla provincia o città metropolitana competente per territorio al netto della commissione spettante al comune</a:t>
            </a:r>
          </a:p>
        </p:txBody>
      </p:sp>
      <p:sp>
        <p:nvSpPr>
          <p:cNvPr id="3" name="Segnaposto numero diapositiva 2">
            <a:extLst>
              <a:ext uri="{FF2B5EF4-FFF2-40B4-BE49-F238E27FC236}">
                <a16:creationId xmlns:a16="http://schemas.microsoft.com/office/drawing/2014/main" id="{C8EAF8C1-5CE1-9246-99AF-474F3A08BE3F}"/>
              </a:ext>
            </a:extLst>
          </p:cNvPr>
          <p:cNvSpPr>
            <a:spLocks noGrp="1"/>
          </p:cNvSpPr>
          <p:nvPr>
            <p:ph type="sldNum" sz="quarter" idx="12"/>
          </p:nvPr>
        </p:nvSpPr>
        <p:spPr/>
        <p:txBody>
          <a:bodyPr/>
          <a:lstStyle/>
          <a:p>
            <a:pPr>
              <a:defRPr/>
            </a:pPr>
            <a:fld id="{A6ACF98E-F2FE-7546-A4CF-A4AE329E291F}" type="slidenum">
              <a:rPr lang="it-IT" altLang="it-IT" smtClean="0"/>
              <a:pPr>
                <a:defRPr/>
              </a:pPr>
              <a:t>76</a:t>
            </a:fld>
            <a:endParaRPr lang="it-IT" altLang="it-IT"/>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5506E824-F33C-4421-93EE-73BCCF7CC299}"/>
              </a:ext>
            </a:extLst>
          </p:cNvPr>
          <p:cNvSpPr/>
          <p:nvPr/>
        </p:nvSpPr>
        <p:spPr>
          <a:xfrm>
            <a:off x="658813" y="2022475"/>
            <a:ext cx="8027987" cy="2813050"/>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80899" name="Titolo 2">
            <a:extLst>
              <a:ext uri="{FF2B5EF4-FFF2-40B4-BE49-F238E27FC236}">
                <a16:creationId xmlns:a16="http://schemas.microsoft.com/office/drawing/2014/main" id="{8DE6803B-0BD8-E549-BB16-4EF9D10D4489}"/>
              </a:ext>
            </a:extLst>
          </p:cNvPr>
          <p:cNvSpPr>
            <a:spLocks noGrp="1"/>
          </p:cNvSpPr>
          <p:nvPr>
            <p:ph type="title"/>
          </p:nvPr>
        </p:nvSpPr>
        <p:spPr>
          <a:xfrm>
            <a:off x="457200" y="188913"/>
            <a:ext cx="8256588" cy="954087"/>
          </a:xfrm>
        </p:spPr>
        <p:txBody>
          <a:bodyPr/>
          <a:lstStyle/>
          <a:p>
            <a:r>
              <a:rPr lang="it-IT" altLang="it-IT" sz="2800">
                <a:solidFill>
                  <a:srgbClr val="FF0000"/>
                </a:solidFill>
              </a:rPr>
              <a:t>Le modifiche al riversamento della Tefa</a:t>
            </a:r>
          </a:p>
        </p:txBody>
      </p:sp>
      <p:sp>
        <p:nvSpPr>
          <p:cNvPr id="80900" name="Rettangolo 3">
            <a:extLst>
              <a:ext uri="{FF2B5EF4-FFF2-40B4-BE49-F238E27FC236}">
                <a16:creationId xmlns:a16="http://schemas.microsoft.com/office/drawing/2014/main" id="{C413A775-6AFB-6549-9088-E7EC155AD29C}"/>
              </a:ext>
            </a:extLst>
          </p:cNvPr>
          <p:cNvSpPr>
            <a:spLocks noChangeArrowheads="1"/>
          </p:cNvSpPr>
          <p:nvPr/>
        </p:nvSpPr>
        <p:spPr bwMode="auto">
          <a:xfrm>
            <a:off x="708025" y="2690813"/>
            <a:ext cx="7727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Wingdings" pitchFamily="2" charset="2"/>
              <a:buChar char="ü"/>
            </a:pPr>
            <a:r>
              <a:rPr lang="it-IT" altLang="it-IT">
                <a:solidFill>
                  <a:srgbClr val="064496"/>
                </a:solidFill>
              </a:rPr>
              <a:t>l’assegnazione all’Agenzia delle Entrate (Struttura di gestione F24) del compito di scorporare, a decorrere dal 1° giugno 2020, l’importo del TEFA dovuto alle Province e Città metropolitane e di riversarlo direttamente all’ente beneficiario al netto dello 0,30% di commissione spettante al Comune</a:t>
            </a:r>
          </a:p>
        </p:txBody>
      </p:sp>
      <p:sp>
        <p:nvSpPr>
          <p:cNvPr id="2" name="Segnaposto numero diapositiva 1">
            <a:extLst>
              <a:ext uri="{FF2B5EF4-FFF2-40B4-BE49-F238E27FC236}">
                <a16:creationId xmlns:a16="http://schemas.microsoft.com/office/drawing/2014/main" id="{8D04A591-5284-BD42-8393-5A4F19A962D4}"/>
              </a:ext>
            </a:extLst>
          </p:cNvPr>
          <p:cNvSpPr>
            <a:spLocks noGrp="1"/>
          </p:cNvSpPr>
          <p:nvPr>
            <p:ph type="sldNum" sz="quarter" idx="12"/>
          </p:nvPr>
        </p:nvSpPr>
        <p:spPr/>
        <p:txBody>
          <a:bodyPr/>
          <a:lstStyle/>
          <a:p>
            <a:pPr>
              <a:defRPr/>
            </a:pPr>
            <a:fld id="{A6ACF98E-F2FE-7546-A4CF-A4AE329E291F}" type="slidenum">
              <a:rPr lang="it-IT" altLang="it-IT" smtClean="0"/>
              <a:pPr>
                <a:defRPr/>
              </a:pPr>
              <a:t>77</a:t>
            </a:fld>
            <a:endParaRPr lang="it-IT" altLang="it-IT"/>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olo 2">
            <a:extLst>
              <a:ext uri="{FF2B5EF4-FFF2-40B4-BE49-F238E27FC236}">
                <a16:creationId xmlns:a16="http://schemas.microsoft.com/office/drawing/2014/main" id="{F77A313D-D9E0-5949-A035-12EB92B434C3}"/>
              </a:ext>
            </a:extLst>
          </p:cNvPr>
          <p:cNvSpPr>
            <a:spLocks noGrp="1"/>
          </p:cNvSpPr>
          <p:nvPr>
            <p:ph type="title"/>
          </p:nvPr>
        </p:nvSpPr>
        <p:spPr/>
        <p:txBody>
          <a:bodyPr/>
          <a:lstStyle/>
          <a:p>
            <a:r>
              <a:rPr lang="it-IT" altLang="it-IT">
                <a:solidFill>
                  <a:srgbClr val="FF0000"/>
                </a:solidFill>
              </a:rPr>
              <a:t>Criteri e modalità di riversamento</a:t>
            </a:r>
          </a:p>
        </p:txBody>
      </p:sp>
      <p:sp>
        <p:nvSpPr>
          <p:cNvPr id="4" name="Rettangolo con angoli arrotondati 3">
            <a:extLst>
              <a:ext uri="{FF2B5EF4-FFF2-40B4-BE49-F238E27FC236}">
                <a16:creationId xmlns:a16="http://schemas.microsoft.com/office/drawing/2014/main" id="{DCF739CF-DE57-430D-A1F4-F4BEC7A3F983}"/>
              </a:ext>
            </a:extLst>
          </p:cNvPr>
          <p:cNvSpPr/>
          <p:nvPr/>
        </p:nvSpPr>
        <p:spPr>
          <a:xfrm>
            <a:off x="571500" y="1412875"/>
            <a:ext cx="8027988" cy="453707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ü"/>
              <a:defRPr/>
            </a:pPr>
            <a:r>
              <a:rPr lang="it-IT" sz="2000" dirty="0">
                <a:solidFill>
                  <a:srgbClr val="064496"/>
                </a:solidFill>
              </a:rPr>
              <a:t>I criteri e le modalità per assicurare il sollecito riversamento del tributo anche con riferimento ai pagamenti effettuati tramite conto corrente, nonché eventuali ulteriori criteri e modalità attuative della disposizione di cui al primo periodo del comma 7 oggetto di modifica, sono demandati ad uno o più decreti del Ministero dell'economia e delle finanze da emanarsi entro il 31 maggio 2020.</a:t>
            </a:r>
          </a:p>
          <a:p>
            <a:pPr>
              <a:defRPr/>
            </a:pPr>
            <a:endParaRPr lang="it-IT" sz="2000" dirty="0">
              <a:solidFill>
                <a:srgbClr val="064496"/>
              </a:solidFill>
            </a:endParaRPr>
          </a:p>
          <a:p>
            <a:pPr marL="285750" indent="-285750">
              <a:buFont typeface="Wingdings" panose="05000000000000000000" pitchFamily="2" charset="2"/>
              <a:buChar char="ü"/>
              <a:defRPr/>
            </a:pPr>
            <a:r>
              <a:rPr lang="it-IT" sz="2000" dirty="0">
                <a:solidFill>
                  <a:srgbClr val="064496"/>
                </a:solidFill>
              </a:rPr>
              <a:t>Relativamente all’emanazione di tali decreti, la norma prevede inoltre che gli stessi siano emanati previa intesa in sede di conferenza Stato-città e autonomie locali. In mancanza di tale intesa, i decreti sono comunque emanati purché i relativi schemi siano stati sottoposti all'esame della conferenza Stato-città e autonomie locali almeno trenta giorni prima dell'emanazione.</a:t>
            </a:r>
          </a:p>
        </p:txBody>
      </p:sp>
      <p:sp>
        <p:nvSpPr>
          <p:cNvPr id="2" name="Segnaposto numero diapositiva 1">
            <a:extLst>
              <a:ext uri="{FF2B5EF4-FFF2-40B4-BE49-F238E27FC236}">
                <a16:creationId xmlns:a16="http://schemas.microsoft.com/office/drawing/2014/main" id="{CE714241-F13F-D044-B5DF-B44A5BF5FE25}"/>
              </a:ext>
            </a:extLst>
          </p:cNvPr>
          <p:cNvSpPr>
            <a:spLocks noGrp="1"/>
          </p:cNvSpPr>
          <p:nvPr>
            <p:ph type="sldNum" sz="quarter" idx="12"/>
          </p:nvPr>
        </p:nvSpPr>
        <p:spPr/>
        <p:txBody>
          <a:bodyPr/>
          <a:lstStyle/>
          <a:p>
            <a:pPr>
              <a:defRPr/>
            </a:pPr>
            <a:fld id="{A6ACF98E-F2FE-7546-A4CF-A4AE329E291F}" type="slidenum">
              <a:rPr lang="it-IT" altLang="it-IT" smtClean="0"/>
              <a:pPr>
                <a:defRPr/>
              </a:pPr>
              <a:t>78</a:t>
            </a:fld>
            <a:endParaRPr lang="it-IT" altLang="it-IT"/>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5506E824-F33C-4421-93EE-73BCCF7CC299}"/>
              </a:ext>
            </a:extLst>
          </p:cNvPr>
          <p:cNvSpPr/>
          <p:nvPr/>
        </p:nvSpPr>
        <p:spPr>
          <a:xfrm>
            <a:off x="558800" y="1339850"/>
            <a:ext cx="8026400" cy="4537075"/>
          </a:xfrm>
          <a:prstGeom prst="roundRect">
            <a:avLst/>
          </a:prstGeom>
          <a:solidFill>
            <a:schemeClr val="bg1">
              <a:lumMod val="95000"/>
            </a:schemeClr>
          </a:solidFill>
          <a:ln>
            <a:solidFill>
              <a:srgbClr val="B9C6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a:p>
        </p:txBody>
      </p:sp>
      <p:sp>
        <p:nvSpPr>
          <p:cNvPr id="83971" name="Titolo 2">
            <a:extLst>
              <a:ext uri="{FF2B5EF4-FFF2-40B4-BE49-F238E27FC236}">
                <a16:creationId xmlns:a16="http://schemas.microsoft.com/office/drawing/2014/main" id="{592E7789-0B66-604F-B9F4-7E7C54D4A66C}"/>
              </a:ext>
            </a:extLst>
          </p:cNvPr>
          <p:cNvSpPr>
            <a:spLocks noGrp="1"/>
          </p:cNvSpPr>
          <p:nvPr>
            <p:ph type="title"/>
          </p:nvPr>
        </p:nvSpPr>
        <p:spPr>
          <a:xfrm>
            <a:off x="457200" y="476250"/>
            <a:ext cx="8256588" cy="666750"/>
          </a:xfrm>
        </p:spPr>
        <p:txBody>
          <a:bodyPr/>
          <a:lstStyle/>
          <a:p>
            <a:r>
              <a:rPr lang="it-IT" altLang="it-IT" sz="2800">
                <a:solidFill>
                  <a:srgbClr val="FF0000"/>
                </a:solidFill>
              </a:rPr>
              <a:t>Misura della Tefa</a:t>
            </a:r>
          </a:p>
        </p:txBody>
      </p:sp>
      <p:sp>
        <p:nvSpPr>
          <p:cNvPr id="83972" name="Rettangolo 3">
            <a:extLst>
              <a:ext uri="{FF2B5EF4-FFF2-40B4-BE49-F238E27FC236}">
                <a16:creationId xmlns:a16="http://schemas.microsoft.com/office/drawing/2014/main" id="{1EC6340B-86FF-AD4A-B8DE-DCE00CA099EF}"/>
              </a:ext>
            </a:extLst>
          </p:cNvPr>
          <p:cNvSpPr>
            <a:spLocks noChangeArrowheads="1"/>
          </p:cNvSpPr>
          <p:nvPr/>
        </p:nvSpPr>
        <p:spPr bwMode="auto">
          <a:xfrm>
            <a:off x="708025" y="2349500"/>
            <a:ext cx="77279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Font typeface="Wingdings" pitchFamily="2" charset="2"/>
              <a:buChar char="ü"/>
            </a:pPr>
            <a:r>
              <a:rPr lang="it-IT" altLang="it-IT" sz="2400">
                <a:solidFill>
                  <a:srgbClr val="064496"/>
                </a:solidFill>
              </a:rPr>
              <a:t>Viene altresì stabilito che, </a:t>
            </a:r>
            <a:r>
              <a:rPr lang="it-IT" altLang="it-IT" sz="2400">
                <a:solidFill>
                  <a:srgbClr val="FF0000"/>
                </a:solidFill>
              </a:rPr>
              <a:t>salvo diversa deliberazione</a:t>
            </a:r>
            <a:r>
              <a:rPr lang="it-IT" altLang="it-IT" sz="2400">
                <a:solidFill>
                  <a:srgbClr val="064496"/>
                </a:solidFill>
              </a:rPr>
              <a:t> da parte della provincia o della città metropolitana, da comunicarsi all'Agenzia delle entrate entro il 28 febbraio 2020, a decorrere dal 1° gennaio 2020, la misura del tributo </a:t>
            </a:r>
            <a:r>
              <a:rPr lang="it-IT" altLang="it-IT" sz="2400">
                <a:solidFill>
                  <a:srgbClr val="FF0000"/>
                </a:solidFill>
              </a:rPr>
              <a:t>è fissata al 5 per cento </a:t>
            </a:r>
            <a:r>
              <a:rPr lang="it-IT" altLang="it-IT" sz="2400">
                <a:solidFill>
                  <a:srgbClr val="064496"/>
                </a:solidFill>
              </a:rPr>
              <a:t>del prelievo collegato al servizio rifiuti solidi urbani stabilito da ciascun comune ai sensi delle leggi vigenti in materia </a:t>
            </a:r>
          </a:p>
        </p:txBody>
      </p:sp>
      <p:sp>
        <p:nvSpPr>
          <p:cNvPr id="2" name="Segnaposto numero diapositiva 1">
            <a:extLst>
              <a:ext uri="{FF2B5EF4-FFF2-40B4-BE49-F238E27FC236}">
                <a16:creationId xmlns:a16="http://schemas.microsoft.com/office/drawing/2014/main" id="{87F8A568-DCF5-4149-9441-C7D29E851D0B}"/>
              </a:ext>
            </a:extLst>
          </p:cNvPr>
          <p:cNvSpPr>
            <a:spLocks noGrp="1"/>
          </p:cNvSpPr>
          <p:nvPr>
            <p:ph type="sldNum" sz="quarter" idx="12"/>
          </p:nvPr>
        </p:nvSpPr>
        <p:spPr/>
        <p:txBody>
          <a:bodyPr/>
          <a:lstStyle/>
          <a:p>
            <a:pPr>
              <a:defRPr/>
            </a:pPr>
            <a:fld id="{A6ACF98E-F2FE-7546-A4CF-A4AE329E291F}" type="slidenum">
              <a:rPr lang="it-IT" altLang="it-IT" smtClean="0"/>
              <a:pPr>
                <a:defRPr/>
              </a:pPr>
              <a:t>79</a:t>
            </a:fld>
            <a:endParaRPr lang="it-IT" alt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4C815613-D853-3F4D-A26C-5856EC582AB3}"/>
              </a:ext>
            </a:extLst>
          </p:cNvPr>
          <p:cNvSpPr>
            <a:spLocks noGrp="1"/>
          </p:cNvSpPr>
          <p:nvPr>
            <p:ph type="title"/>
          </p:nvPr>
        </p:nvSpPr>
        <p:spPr/>
        <p:txBody>
          <a:bodyPr/>
          <a:lstStyle/>
          <a:p>
            <a:endParaRPr lang="it-IT" altLang="it-IT"/>
          </a:p>
        </p:txBody>
      </p:sp>
      <p:sp>
        <p:nvSpPr>
          <p:cNvPr id="11267" name="Segnaposto contenuto 2">
            <a:extLst>
              <a:ext uri="{FF2B5EF4-FFF2-40B4-BE49-F238E27FC236}">
                <a16:creationId xmlns:a16="http://schemas.microsoft.com/office/drawing/2014/main" id="{82858219-9C49-FD4C-A1EB-7FEDB1320B46}"/>
              </a:ext>
            </a:extLst>
          </p:cNvPr>
          <p:cNvSpPr>
            <a:spLocks noGrp="1"/>
          </p:cNvSpPr>
          <p:nvPr>
            <p:ph idx="1"/>
          </p:nvPr>
        </p:nvSpPr>
        <p:spPr/>
        <p:txBody>
          <a:bodyPr/>
          <a:lstStyle/>
          <a:p>
            <a:endParaRPr lang="it-IT" altLang="it-IT"/>
          </a:p>
        </p:txBody>
      </p:sp>
      <p:pic>
        <p:nvPicPr>
          <p:cNvPr id="11268" name="Immagine 8">
            <a:extLst>
              <a:ext uri="{FF2B5EF4-FFF2-40B4-BE49-F238E27FC236}">
                <a16:creationId xmlns:a16="http://schemas.microsoft.com/office/drawing/2014/main" id="{8FD00B18-5A51-9842-B52B-9B22E1B8F1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Segnaposto contenuto 3">
            <a:extLst>
              <a:ext uri="{FF2B5EF4-FFF2-40B4-BE49-F238E27FC236}">
                <a16:creationId xmlns:a16="http://schemas.microsoft.com/office/drawing/2014/main" id="{13AB1883-74D8-432A-999F-2C9938FEA54A}"/>
              </a:ext>
            </a:extLst>
          </p:cNvPr>
          <p:cNvGraphicFramePr>
            <a:graphicFrameLocks/>
          </p:cNvGraphicFramePr>
          <p:nvPr>
            <p:extLst>
              <p:ext uri="{D42A27DB-BD31-4B8C-83A1-F6EECF244321}">
                <p14:modId xmlns:p14="http://schemas.microsoft.com/office/powerpoint/2010/main" val="2196246678"/>
              </p:ext>
            </p:extLst>
          </p:nvPr>
        </p:nvGraphicFramePr>
        <p:xfrm>
          <a:off x="454025" y="731837"/>
          <a:ext cx="8229600" cy="5943600"/>
        </p:xfrm>
        <a:graphic>
          <a:graphicData uri="http://schemas.openxmlformats.org/drawingml/2006/table">
            <a:tbl>
              <a:tblPr firstRow="1" bandRow="1">
                <a:tableStyleId>{85BE263C-DBD7-4A20-BB59-AAB30ACAA65A}</a:tableStyleId>
              </a:tblPr>
              <a:tblGrid>
                <a:gridCol w="2160740">
                  <a:extLst>
                    <a:ext uri="{9D8B030D-6E8A-4147-A177-3AD203B41FA5}">
                      <a16:colId xmlns:a16="http://schemas.microsoft.com/office/drawing/2014/main" val="4053999435"/>
                    </a:ext>
                  </a:extLst>
                </a:gridCol>
                <a:gridCol w="6068860">
                  <a:extLst>
                    <a:ext uri="{9D8B030D-6E8A-4147-A177-3AD203B41FA5}">
                      <a16:colId xmlns:a16="http://schemas.microsoft.com/office/drawing/2014/main" val="1096145936"/>
                    </a:ext>
                  </a:extLst>
                </a:gridCol>
              </a:tblGrid>
              <a:tr h="406400">
                <a:tc>
                  <a:txBody>
                    <a:bodyPr/>
                    <a:lstStyle/>
                    <a:p>
                      <a:r>
                        <a:rPr lang="it-IT" sz="2400" dirty="0"/>
                        <a:t>ATTO</a:t>
                      </a:r>
                    </a:p>
                  </a:txBody>
                  <a:tcPr/>
                </a:tc>
                <a:tc>
                  <a:txBody>
                    <a:bodyPr/>
                    <a:lstStyle/>
                    <a:p>
                      <a:r>
                        <a:rPr lang="it-IT" sz="2400" dirty="0"/>
                        <a:t>DESCRIZIONE</a:t>
                      </a:r>
                    </a:p>
                  </a:txBody>
                  <a:tcPr/>
                </a:tc>
                <a:extLst>
                  <a:ext uri="{0D108BD9-81ED-4DB2-BD59-A6C34878D82A}">
                    <a16:rowId xmlns:a16="http://schemas.microsoft.com/office/drawing/2014/main" val="1921000842"/>
                  </a:ext>
                </a:extLst>
              </a:tr>
              <a:tr h="370840">
                <a:tc>
                  <a:txBody>
                    <a:bodyPr/>
                    <a:lstStyle/>
                    <a:p>
                      <a:r>
                        <a:rPr kumimoji="0" lang="it-IT" sz="2400" u="none" strike="noStrike" kern="1200" baseline="0" dirty="0"/>
                        <a:t>225/2018/R/RIF</a:t>
                      </a:r>
                      <a:endParaRPr lang="it-IT" sz="2400" dirty="0"/>
                    </a:p>
                  </a:txBody>
                  <a:tcPr/>
                </a:tc>
                <a:tc>
                  <a:txBody>
                    <a:bodyPr/>
                    <a:lstStyle/>
                    <a:p>
                      <a:r>
                        <a:rPr kumimoji="0" lang="it-IT" sz="2400" u="none" strike="noStrike" kern="1200" baseline="0" dirty="0"/>
                        <a:t>avvio del procedimento di formazione dei provvedimenti di regolazione tariffaria nel ciclo dei rifiuti per il primo periodo di regolazione tariffaria</a:t>
                      </a:r>
                      <a:endParaRPr lang="it-IT" sz="2400" dirty="0"/>
                    </a:p>
                  </a:txBody>
                  <a:tcPr/>
                </a:tc>
                <a:extLst>
                  <a:ext uri="{0D108BD9-81ED-4DB2-BD59-A6C34878D82A}">
                    <a16:rowId xmlns:a16="http://schemas.microsoft.com/office/drawing/2014/main" val="3534819219"/>
                  </a:ext>
                </a:extLst>
              </a:tr>
              <a:tr h="370840">
                <a:tc>
                  <a:txBody>
                    <a:bodyPr/>
                    <a:lstStyle/>
                    <a:p>
                      <a:r>
                        <a:rPr kumimoji="0" lang="it-IT" sz="2400" u="none" strike="noStrike" kern="1200" baseline="0" dirty="0"/>
                        <a:t>715/2018/R/RIF</a:t>
                      </a:r>
                      <a:endParaRPr lang="it-IT" sz="2400" dirty="0"/>
                    </a:p>
                  </a:txBody>
                  <a:tcPr/>
                </a:tc>
                <a:tc>
                  <a:txBody>
                    <a:bodyPr/>
                    <a:lstStyle/>
                    <a:p>
                      <a:r>
                        <a:rPr kumimoji="0" lang="it-IT" sz="2400" u="none" strike="noStrike" kern="1200" baseline="0" dirty="0"/>
                        <a:t>avvio del procedimento per il sistema di monitoraggio delle tariffe del servizio integrato di gestione RU e dei singoli servizi che costituiscono attività di gestione, anni 2018-2019</a:t>
                      </a:r>
                      <a:endParaRPr lang="it-IT" sz="2400" dirty="0"/>
                    </a:p>
                  </a:txBody>
                  <a:tcPr/>
                </a:tc>
                <a:extLst>
                  <a:ext uri="{0D108BD9-81ED-4DB2-BD59-A6C34878D82A}">
                    <a16:rowId xmlns:a16="http://schemas.microsoft.com/office/drawing/2014/main" val="1299116958"/>
                  </a:ext>
                </a:extLst>
              </a:tr>
              <a:tr h="370840">
                <a:tc>
                  <a:txBody>
                    <a:bodyPr/>
                    <a:lstStyle/>
                    <a:p>
                      <a:r>
                        <a:rPr kumimoji="0" lang="it-IT" sz="2400" u="none" strike="noStrike" kern="1200" baseline="0" dirty="0"/>
                        <a:t>713/2018/R/RIF</a:t>
                      </a:r>
                      <a:endParaRPr lang="it-IT" sz="2400" dirty="0"/>
                    </a:p>
                  </a:txBody>
                  <a:tcPr/>
                </a:tc>
                <a:tc>
                  <a:txBody>
                    <a:bodyPr/>
                    <a:lstStyle/>
                    <a:p>
                      <a:r>
                        <a:rPr kumimoji="0" lang="it-IT" sz="2400" u="none" strike="noStrike" kern="1200" baseline="0" dirty="0"/>
                        <a:t>criteri per la determinazione dei corrispettivi del servizio integrato di gestione e dei singoli servizi</a:t>
                      </a:r>
                      <a:endParaRPr lang="it-IT" sz="2400" dirty="0"/>
                    </a:p>
                  </a:txBody>
                  <a:tcPr/>
                </a:tc>
                <a:extLst>
                  <a:ext uri="{0D108BD9-81ED-4DB2-BD59-A6C34878D82A}">
                    <a16:rowId xmlns:a16="http://schemas.microsoft.com/office/drawing/2014/main" val="4224852801"/>
                  </a:ext>
                </a:extLst>
              </a:tr>
              <a:tr h="370840">
                <a:tc>
                  <a:txBody>
                    <a:bodyPr/>
                    <a:lstStyle/>
                    <a:p>
                      <a:r>
                        <a:rPr kumimoji="0" lang="it-IT" sz="2400" u="none" strike="noStrike" kern="1200" baseline="0" dirty="0"/>
                        <a:t>303/2019/R/RIF</a:t>
                      </a:r>
                      <a:endParaRPr lang="it-IT" sz="2400" dirty="0"/>
                    </a:p>
                  </a:txBody>
                  <a:tcPr/>
                </a:tc>
                <a:tc>
                  <a:txBody>
                    <a:bodyPr/>
                    <a:lstStyle/>
                    <a:p>
                      <a:r>
                        <a:rPr kumimoji="0" lang="it-IT" sz="2400" u="none" strike="noStrike" kern="1200" baseline="0" dirty="0"/>
                        <a:t>unificazione dei procedimenti in materia tariffaria (225/2018 – 715/2018)</a:t>
                      </a:r>
                      <a:endParaRPr lang="it-IT" sz="2400" dirty="0"/>
                    </a:p>
                  </a:txBody>
                  <a:tcPr/>
                </a:tc>
                <a:extLst>
                  <a:ext uri="{0D108BD9-81ED-4DB2-BD59-A6C34878D82A}">
                    <a16:rowId xmlns:a16="http://schemas.microsoft.com/office/drawing/2014/main" val="1723658914"/>
                  </a:ext>
                </a:extLst>
              </a:tr>
            </a:tbl>
          </a:graphicData>
        </a:graphic>
      </p:graphicFrame>
      <p:sp>
        <p:nvSpPr>
          <p:cNvPr id="11289" name="Titolo 2">
            <a:extLst>
              <a:ext uri="{FF2B5EF4-FFF2-40B4-BE49-F238E27FC236}">
                <a16:creationId xmlns:a16="http://schemas.microsoft.com/office/drawing/2014/main" id="{0BCF4805-2CC8-3E4D-8507-0A4EE6030B32}"/>
              </a:ext>
            </a:extLst>
          </p:cNvPr>
          <p:cNvSpPr txBox="1">
            <a:spLocks/>
          </p:cNvSpPr>
          <p:nvPr/>
        </p:nvSpPr>
        <p:spPr bwMode="auto">
          <a:xfrm>
            <a:off x="457200" y="90400"/>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dirty="0">
                <a:solidFill>
                  <a:srgbClr val="FF0000"/>
                </a:solidFill>
              </a:rPr>
              <a:t>atti emanati da ARERA</a:t>
            </a:r>
          </a:p>
        </p:txBody>
      </p:sp>
      <p:sp>
        <p:nvSpPr>
          <p:cNvPr id="2" name="Segnaposto numero diapositiva 1">
            <a:extLst>
              <a:ext uri="{FF2B5EF4-FFF2-40B4-BE49-F238E27FC236}">
                <a16:creationId xmlns:a16="http://schemas.microsoft.com/office/drawing/2014/main" id="{B489C8AC-009E-DD4E-9343-7BC4687B5B31}"/>
              </a:ext>
            </a:extLst>
          </p:cNvPr>
          <p:cNvSpPr>
            <a:spLocks noGrp="1"/>
          </p:cNvSpPr>
          <p:nvPr>
            <p:ph type="sldNum" sz="quarter" idx="12"/>
          </p:nvPr>
        </p:nvSpPr>
        <p:spPr/>
        <p:txBody>
          <a:bodyPr/>
          <a:lstStyle/>
          <a:p>
            <a:pPr>
              <a:defRPr/>
            </a:pPr>
            <a:fld id="{A6ACF98E-F2FE-7546-A4CF-A4AE329E291F}" type="slidenum">
              <a:rPr lang="it-IT" altLang="it-IT" smtClean="0"/>
              <a:pPr>
                <a:defRPr/>
              </a:pPr>
              <a:t>8</a:t>
            </a:fld>
            <a:endParaRPr lang="it-IT" altLang="it-IT"/>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4994" name="Immagine 8">
            <a:extLst>
              <a:ext uri="{FF2B5EF4-FFF2-40B4-BE49-F238E27FC236}">
                <a16:creationId xmlns:a16="http://schemas.microsoft.com/office/drawing/2014/main" id="{7C72DF69-C4C2-5147-AE84-C842E8A5FD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8">
            <a:extLst>
              <a:ext uri="{FF2B5EF4-FFF2-40B4-BE49-F238E27FC236}">
                <a16:creationId xmlns:a16="http://schemas.microsoft.com/office/drawing/2014/main" id="{38B36280-F1BD-8441-9D74-16EFACDFD1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87" y="42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AF9D0AF2-861F-5148-B71B-AD51A09B1DA5}"/>
              </a:ext>
            </a:extLst>
          </p:cNvPr>
          <p:cNvSpPr>
            <a:spLocks noGrp="1"/>
          </p:cNvSpPr>
          <p:nvPr>
            <p:ph type="sldNum" sz="quarter" idx="12"/>
          </p:nvPr>
        </p:nvSpPr>
        <p:spPr/>
        <p:txBody>
          <a:bodyPr/>
          <a:lstStyle/>
          <a:p>
            <a:pPr>
              <a:defRPr/>
            </a:pPr>
            <a:fld id="{A6ACF98E-F2FE-7546-A4CF-A4AE329E291F}" type="slidenum">
              <a:rPr lang="it-IT" altLang="it-IT" smtClean="0"/>
              <a:pPr>
                <a:defRPr/>
              </a:pPr>
              <a:t>80</a:t>
            </a:fld>
            <a:endParaRPr lang="it-IT" altLang="it-IT"/>
          </a:p>
        </p:txBody>
      </p:sp>
      <p:sp>
        <p:nvSpPr>
          <p:cNvPr id="4" name="Rettangolo 3">
            <a:extLst>
              <a:ext uri="{FF2B5EF4-FFF2-40B4-BE49-F238E27FC236}">
                <a16:creationId xmlns:a16="http://schemas.microsoft.com/office/drawing/2014/main" id="{11207285-9125-474D-BE15-548B12C7E4F9}"/>
              </a:ext>
            </a:extLst>
          </p:cNvPr>
          <p:cNvSpPr/>
          <p:nvPr/>
        </p:nvSpPr>
        <p:spPr>
          <a:xfrm>
            <a:off x="262865" y="2412603"/>
            <a:ext cx="8647043" cy="4308872"/>
          </a:xfrm>
          <a:prstGeom prst="rect">
            <a:avLst/>
          </a:prstGeom>
        </p:spPr>
        <p:txBody>
          <a:bodyPr wrap="square">
            <a:spAutoFit/>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sz="2800" dirty="0"/>
              <a:t>per chiarimenti, commenti, approfondimenti potete contattarmi ai seguenti indirizzi mail</a:t>
            </a:r>
          </a:p>
          <a:p>
            <a:r>
              <a:rPr lang="it-IT" sz="2800" b="1" dirty="0" err="1"/>
              <a:t>tommasoventre@gmail.com</a:t>
            </a:r>
            <a:endParaRPr lang="it-IT" sz="2800" b="1" dirty="0"/>
          </a:p>
          <a:p>
            <a:r>
              <a:rPr lang="it-IT" sz="2800" b="1" dirty="0" err="1"/>
              <a:t>tommaso.ventre@unicampania.it</a:t>
            </a:r>
            <a:endParaRPr lang="it-IT" sz="2800" b="1" dirty="0"/>
          </a:p>
          <a:p>
            <a:endParaRPr lang="it-IT" dirty="0"/>
          </a:p>
        </p:txBody>
      </p:sp>
      <p:pic>
        <p:nvPicPr>
          <p:cNvPr id="6" name="Immagine 5">
            <a:extLst>
              <a:ext uri="{FF2B5EF4-FFF2-40B4-BE49-F238E27FC236}">
                <a16:creationId xmlns:a16="http://schemas.microsoft.com/office/drawing/2014/main" id="{4A045C5A-06C3-8A46-B1F1-1B52759E0509}"/>
              </a:ext>
            </a:extLst>
          </p:cNvPr>
          <p:cNvPicPr>
            <a:picLocks noChangeAspect="1"/>
          </p:cNvPicPr>
          <p:nvPr/>
        </p:nvPicPr>
        <p:blipFill>
          <a:blip r:embed="rId4"/>
          <a:stretch>
            <a:fillRect/>
          </a:stretch>
        </p:blipFill>
        <p:spPr>
          <a:xfrm>
            <a:off x="2555776" y="0"/>
            <a:ext cx="3810000" cy="381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AACF80A9-2360-8D43-A0AB-EB144FAC3A40}"/>
              </a:ext>
            </a:extLst>
          </p:cNvPr>
          <p:cNvSpPr>
            <a:spLocks noGrp="1"/>
          </p:cNvSpPr>
          <p:nvPr>
            <p:ph type="title"/>
          </p:nvPr>
        </p:nvSpPr>
        <p:spPr/>
        <p:txBody>
          <a:bodyPr/>
          <a:lstStyle/>
          <a:p>
            <a:endParaRPr lang="it-IT" altLang="it-IT"/>
          </a:p>
        </p:txBody>
      </p:sp>
      <p:sp>
        <p:nvSpPr>
          <p:cNvPr id="12291" name="Segnaposto contenuto 2">
            <a:extLst>
              <a:ext uri="{FF2B5EF4-FFF2-40B4-BE49-F238E27FC236}">
                <a16:creationId xmlns:a16="http://schemas.microsoft.com/office/drawing/2014/main" id="{6BECE28F-BA4D-E145-9E20-D825D3D8505D}"/>
              </a:ext>
            </a:extLst>
          </p:cNvPr>
          <p:cNvSpPr>
            <a:spLocks noGrp="1"/>
          </p:cNvSpPr>
          <p:nvPr>
            <p:ph idx="1"/>
          </p:nvPr>
        </p:nvSpPr>
        <p:spPr/>
        <p:txBody>
          <a:bodyPr/>
          <a:lstStyle/>
          <a:p>
            <a:endParaRPr lang="it-IT" altLang="it-IT"/>
          </a:p>
        </p:txBody>
      </p:sp>
      <p:pic>
        <p:nvPicPr>
          <p:cNvPr id="12292" name="Immagine 8">
            <a:extLst>
              <a:ext uri="{FF2B5EF4-FFF2-40B4-BE49-F238E27FC236}">
                <a16:creationId xmlns:a16="http://schemas.microsoft.com/office/drawing/2014/main" id="{6987CDC8-DCA2-2745-9C4B-C22B5503E5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70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olo 2">
            <a:extLst>
              <a:ext uri="{FF2B5EF4-FFF2-40B4-BE49-F238E27FC236}">
                <a16:creationId xmlns:a16="http://schemas.microsoft.com/office/drawing/2014/main" id="{8D22D3ED-C498-7F4C-9D39-5546725AFAD6}"/>
              </a:ext>
            </a:extLst>
          </p:cNvPr>
          <p:cNvSpPr txBox="1">
            <a:spLocks/>
          </p:cNvSpPr>
          <p:nvPr/>
        </p:nvSpPr>
        <p:spPr bwMode="auto">
          <a:xfrm>
            <a:off x="457200" y="92076"/>
            <a:ext cx="82565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4400" dirty="0">
                <a:solidFill>
                  <a:srgbClr val="FF0000"/>
                </a:solidFill>
              </a:rPr>
              <a:t>atti emanati da ARERA</a:t>
            </a:r>
          </a:p>
        </p:txBody>
      </p:sp>
      <p:graphicFrame>
        <p:nvGraphicFramePr>
          <p:cNvPr id="6" name="Segnaposto contenuto 3">
            <a:extLst>
              <a:ext uri="{FF2B5EF4-FFF2-40B4-BE49-F238E27FC236}">
                <a16:creationId xmlns:a16="http://schemas.microsoft.com/office/drawing/2014/main" id="{8E14550E-7041-4C52-B872-6989C008BAFB}"/>
              </a:ext>
            </a:extLst>
          </p:cNvPr>
          <p:cNvGraphicFramePr>
            <a:graphicFrameLocks/>
          </p:cNvGraphicFramePr>
          <p:nvPr>
            <p:extLst>
              <p:ext uri="{D42A27DB-BD31-4B8C-83A1-F6EECF244321}">
                <p14:modId xmlns:p14="http://schemas.microsoft.com/office/powerpoint/2010/main" val="339043644"/>
              </p:ext>
            </p:extLst>
          </p:nvPr>
        </p:nvGraphicFramePr>
        <p:xfrm>
          <a:off x="292608" y="751579"/>
          <a:ext cx="8570976" cy="2286048"/>
        </p:xfrm>
        <a:graphic>
          <a:graphicData uri="http://schemas.openxmlformats.org/drawingml/2006/table">
            <a:tbl>
              <a:tblPr firstRow="1" bandRow="1">
                <a:tableStyleId>{85BE263C-DBD7-4A20-BB59-AAB30ACAA65A}</a:tableStyleId>
              </a:tblPr>
              <a:tblGrid>
                <a:gridCol w="1821882">
                  <a:extLst>
                    <a:ext uri="{9D8B030D-6E8A-4147-A177-3AD203B41FA5}">
                      <a16:colId xmlns:a16="http://schemas.microsoft.com/office/drawing/2014/main" val="4053999435"/>
                    </a:ext>
                  </a:extLst>
                </a:gridCol>
                <a:gridCol w="6749094">
                  <a:extLst>
                    <a:ext uri="{9D8B030D-6E8A-4147-A177-3AD203B41FA5}">
                      <a16:colId xmlns:a16="http://schemas.microsoft.com/office/drawing/2014/main" val="1096145936"/>
                    </a:ext>
                  </a:extLst>
                </a:gridCol>
              </a:tblGrid>
              <a:tr h="370901">
                <a:tc>
                  <a:txBody>
                    <a:bodyPr/>
                    <a:lstStyle/>
                    <a:p>
                      <a:r>
                        <a:rPr lang="it-IT" sz="2200" dirty="0"/>
                        <a:t>ATTO</a:t>
                      </a:r>
                    </a:p>
                  </a:txBody>
                  <a:tcPr marT="45728" marB="45728"/>
                </a:tc>
                <a:tc>
                  <a:txBody>
                    <a:bodyPr/>
                    <a:lstStyle/>
                    <a:p>
                      <a:pPr marL="0" algn="l" defTabSz="457200" rtl="0" eaLnBrk="1" latinLnBrk="0" hangingPunct="1"/>
                      <a:r>
                        <a:rPr lang="it-IT" altLang="it-IT" sz="2200" b="1" kern="1200" dirty="0">
                          <a:solidFill>
                            <a:schemeClr val="lt1"/>
                          </a:solidFill>
                          <a:latin typeface="+mn-lt"/>
                          <a:ea typeface="+mn-ea"/>
                          <a:cs typeface="+mn-cs"/>
                        </a:rPr>
                        <a:t>DOCUMENTI DI CONSULTAZIONE</a:t>
                      </a:r>
                    </a:p>
                  </a:txBody>
                  <a:tcPr marT="45728" marB="45728"/>
                </a:tc>
                <a:extLst>
                  <a:ext uri="{0D108BD9-81ED-4DB2-BD59-A6C34878D82A}">
                    <a16:rowId xmlns:a16="http://schemas.microsoft.com/office/drawing/2014/main" val="1921000842"/>
                  </a:ext>
                </a:extLst>
              </a:tr>
              <a:tr h="914551">
                <a:tc>
                  <a:txBody>
                    <a:bodyPr/>
                    <a:lstStyle/>
                    <a:p>
                      <a:r>
                        <a:rPr kumimoji="0" lang="it-IT" sz="2200" u="none" strike="noStrike" kern="1200" baseline="0" dirty="0"/>
                        <a:t>351/2019/R/ RIF</a:t>
                      </a:r>
                      <a:endParaRPr lang="it-IT" sz="2200" dirty="0"/>
                    </a:p>
                  </a:txBody>
                  <a:tcPr marT="45728" marB="45728"/>
                </a:tc>
                <a:tc>
                  <a:txBody>
                    <a:bodyPr/>
                    <a:lstStyle/>
                    <a:p>
                      <a:r>
                        <a:rPr kumimoji="0" lang="it-IT" sz="2200" u="none" strike="noStrike" kern="1200" baseline="0" dirty="0"/>
                        <a:t>Orientamenti per la copertura dei costi efficienti di</a:t>
                      </a:r>
                    </a:p>
                    <a:p>
                      <a:r>
                        <a:rPr kumimoji="0" lang="it-IT" sz="2200" u="none" strike="noStrike" kern="1200" baseline="0" dirty="0"/>
                        <a:t>esercizio e di investimento del servizio integrato dei</a:t>
                      </a:r>
                    </a:p>
                    <a:p>
                      <a:r>
                        <a:rPr kumimoji="0" lang="it-IT" sz="2200" u="none" strike="noStrike" kern="1200" baseline="0" dirty="0"/>
                        <a:t>rifiuti per il periodo 2018-2021</a:t>
                      </a:r>
                      <a:endParaRPr lang="it-IT" sz="2200" dirty="0"/>
                    </a:p>
                  </a:txBody>
                  <a:tcPr marT="45728" marB="45728"/>
                </a:tc>
                <a:extLst>
                  <a:ext uri="{0D108BD9-81ED-4DB2-BD59-A6C34878D82A}">
                    <a16:rowId xmlns:a16="http://schemas.microsoft.com/office/drawing/2014/main" val="3534819219"/>
                  </a:ext>
                </a:extLst>
              </a:tr>
              <a:tr h="640185">
                <a:tc>
                  <a:txBody>
                    <a:bodyPr/>
                    <a:lstStyle/>
                    <a:p>
                      <a:r>
                        <a:rPr kumimoji="0" lang="it-IT" sz="2200" u="none" strike="noStrike" kern="1200" baseline="0" dirty="0"/>
                        <a:t>352/2019/R/ RIF</a:t>
                      </a:r>
                      <a:endParaRPr lang="it-IT" sz="2200" i="1" dirty="0"/>
                    </a:p>
                  </a:txBody>
                  <a:tcPr marT="45728" marB="45728"/>
                </a:tc>
                <a:tc>
                  <a:txBody>
                    <a:bodyPr/>
                    <a:lstStyle/>
                    <a:p>
                      <a:r>
                        <a:rPr kumimoji="0" lang="it-IT" sz="2200" u="none" strike="noStrike" kern="1200" baseline="0" dirty="0"/>
                        <a:t>Disposizioni in materia di trasparenza nel servizio</a:t>
                      </a:r>
                    </a:p>
                    <a:p>
                      <a:r>
                        <a:rPr kumimoji="0" lang="it-IT" sz="2200" u="none" strike="noStrike" kern="1200" baseline="0" dirty="0"/>
                        <a:t>di gestione dei rifiuti urbani e assimilati</a:t>
                      </a:r>
                      <a:endParaRPr lang="it-IT" sz="2200" dirty="0"/>
                    </a:p>
                  </a:txBody>
                  <a:tcPr marT="45728" marB="45728"/>
                </a:tc>
                <a:extLst>
                  <a:ext uri="{0D108BD9-81ED-4DB2-BD59-A6C34878D82A}">
                    <a16:rowId xmlns:a16="http://schemas.microsoft.com/office/drawing/2014/main" val="1299116958"/>
                  </a:ext>
                </a:extLst>
              </a:tr>
            </a:tbl>
          </a:graphicData>
        </a:graphic>
      </p:graphicFrame>
      <p:graphicFrame>
        <p:nvGraphicFramePr>
          <p:cNvPr id="7" name="Segnaposto contenuto 3">
            <a:extLst>
              <a:ext uri="{FF2B5EF4-FFF2-40B4-BE49-F238E27FC236}">
                <a16:creationId xmlns:a16="http://schemas.microsoft.com/office/drawing/2014/main" id="{33FD881C-FF5C-4361-96F0-459C5F229C92}"/>
              </a:ext>
            </a:extLst>
          </p:cNvPr>
          <p:cNvGraphicFramePr>
            <a:graphicFrameLocks/>
          </p:cNvGraphicFramePr>
          <p:nvPr>
            <p:extLst>
              <p:ext uri="{D42A27DB-BD31-4B8C-83A1-F6EECF244321}">
                <p14:modId xmlns:p14="http://schemas.microsoft.com/office/powerpoint/2010/main" val="344384861"/>
              </p:ext>
            </p:extLst>
          </p:nvPr>
        </p:nvGraphicFramePr>
        <p:xfrm>
          <a:off x="280416" y="4206082"/>
          <a:ext cx="8570976" cy="2286000"/>
        </p:xfrm>
        <a:graphic>
          <a:graphicData uri="http://schemas.openxmlformats.org/drawingml/2006/table">
            <a:tbl>
              <a:tblPr firstRow="1" bandRow="1">
                <a:tableStyleId>{6E25E649-3F16-4E02-A733-19D2CDBF48F0}</a:tableStyleId>
              </a:tblPr>
              <a:tblGrid>
                <a:gridCol w="1743608">
                  <a:extLst>
                    <a:ext uri="{9D8B030D-6E8A-4147-A177-3AD203B41FA5}">
                      <a16:colId xmlns:a16="http://schemas.microsoft.com/office/drawing/2014/main" val="4053999435"/>
                    </a:ext>
                  </a:extLst>
                </a:gridCol>
                <a:gridCol w="6827368">
                  <a:extLst>
                    <a:ext uri="{9D8B030D-6E8A-4147-A177-3AD203B41FA5}">
                      <a16:colId xmlns:a16="http://schemas.microsoft.com/office/drawing/2014/main" val="1096145936"/>
                    </a:ext>
                  </a:extLst>
                </a:gridCol>
              </a:tblGrid>
              <a:tr h="370840">
                <a:tc>
                  <a:txBody>
                    <a:bodyPr/>
                    <a:lstStyle/>
                    <a:p>
                      <a:r>
                        <a:rPr lang="it-IT" sz="2200" dirty="0"/>
                        <a:t>ATTO</a:t>
                      </a:r>
                    </a:p>
                  </a:txBody>
                  <a:tcPr/>
                </a:tc>
                <a:tc>
                  <a:txBody>
                    <a:bodyPr/>
                    <a:lstStyle/>
                    <a:p>
                      <a:r>
                        <a:rPr lang="it-IT" sz="2200" dirty="0"/>
                        <a:t>DELIBERAZIONI</a:t>
                      </a:r>
                    </a:p>
                  </a:txBody>
                  <a:tcPr/>
                </a:tc>
                <a:extLst>
                  <a:ext uri="{0D108BD9-81ED-4DB2-BD59-A6C34878D82A}">
                    <a16:rowId xmlns:a16="http://schemas.microsoft.com/office/drawing/2014/main" val="1921000842"/>
                  </a:ext>
                </a:extLst>
              </a:tr>
              <a:tr h="370840">
                <a:tc>
                  <a:txBody>
                    <a:bodyPr/>
                    <a:lstStyle/>
                    <a:p>
                      <a:r>
                        <a:rPr kumimoji="0" lang="it-IT" sz="2200" u="none" strike="noStrike" kern="1200" baseline="0" dirty="0"/>
                        <a:t>443/2019/R/RIF</a:t>
                      </a:r>
                      <a:endParaRPr lang="it-IT" sz="2200" dirty="0"/>
                    </a:p>
                  </a:txBody>
                  <a:tcPr/>
                </a:tc>
                <a:tc>
                  <a:txBody>
                    <a:bodyPr/>
                    <a:lstStyle/>
                    <a:p>
                      <a:r>
                        <a:rPr kumimoji="0" lang="it-IT" sz="2200" u="none" strike="noStrike" kern="1200" baseline="0" dirty="0"/>
                        <a:t>Metodo tariffario servizio integrato di gestione dei rifiuti</a:t>
                      </a:r>
                    </a:p>
                    <a:p>
                      <a:r>
                        <a:rPr kumimoji="0" lang="it-IT" sz="2200" u="none" strike="noStrike" kern="1200" baseline="0" dirty="0"/>
                        <a:t>2018-2021 </a:t>
                      </a:r>
                      <a:r>
                        <a:rPr kumimoji="0" lang="it-IT" sz="2200" u="none" strike="noStrike" kern="1200" baseline="0" dirty="0">
                          <a:solidFill>
                            <a:schemeClr val="dk1"/>
                          </a:solidFill>
                          <a:latin typeface="+mn-lt"/>
                          <a:ea typeface="+mn-ea"/>
                          <a:cs typeface="+mn-cs"/>
                        </a:rPr>
                        <a:t>(</a:t>
                      </a:r>
                      <a:r>
                        <a:rPr kumimoji="0" lang="it-IT" sz="2200" u="none" strike="noStrike" kern="1200" baseline="0" dirty="0">
                          <a:solidFill>
                            <a:srgbClr val="FF0000"/>
                          </a:solidFill>
                          <a:latin typeface="+mn-lt"/>
                          <a:ea typeface="+mn-ea"/>
                          <a:cs typeface="+mn-cs"/>
                        </a:rPr>
                        <a:t>primo semiperiodo 2020 2021</a:t>
                      </a:r>
                      <a:r>
                        <a:rPr kumimoji="0" lang="it-IT" sz="2200" u="none" strike="noStrike" kern="1200" baseline="0" dirty="0">
                          <a:solidFill>
                            <a:schemeClr val="dk1"/>
                          </a:solidFill>
                          <a:latin typeface="+mn-lt"/>
                          <a:ea typeface="+mn-ea"/>
                          <a:cs typeface="+mn-cs"/>
                        </a:rPr>
                        <a:t>)</a:t>
                      </a:r>
                    </a:p>
                  </a:txBody>
                  <a:tcPr/>
                </a:tc>
                <a:extLst>
                  <a:ext uri="{0D108BD9-81ED-4DB2-BD59-A6C34878D82A}">
                    <a16:rowId xmlns:a16="http://schemas.microsoft.com/office/drawing/2014/main" val="3534819219"/>
                  </a:ext>
                </a:extLst>
              </a:tr>
              <a:tr h="370840">
                <a:tc>
                  <a:txBody>
                    <a:bodyPr/>
                    <a:lstStyle/>
                    <a:p>
                      <a:r>
                        <a:rPr kumimoji="0" lang="it-IT" sz="2200" u="none" strike="noStrike" kern="1200" baseline="0" dirty="0"/>
                        <a:t>444/2019/R/RIF</a:t>
                      </a:r>
                      <a:endParaRPr lang="it-IT" sz="2200" dirty="0"/>
                    </a:p>
                  </a:txBody>
                  <a:tcPr/>
                </a:tc>
                <a:tc>
                  <a:txBody>
                    <a:bodyPr/>
                    <a:lstStyle/>
                    <a:p>
                      <a:r>
                        <a:rPr kumimoji="0" lang="it-IT" sz="2200" u="none" strike="noStrike" kern="1200" baseline="0" dirty="0"/>
                        <a:t>disposizioni in materia di trasparenza nel servizio di gestione dei rifiuti per il periodo di regolazione 1/04/2020-31/12/2023 (</a:t>
                      </a:r>
                      <a:r>
                        <a:rPr kumimoji="0" lang="it-IT" sz="2200" u="none" strike="noStrike" kern="1200" baseline="0" dirty="0">
                          <a:solidFill>
                            <a:srgbClr val="FF0000"/>
                          </a:solidFill>
                          <a:latin typeface="+mn-lt"/>
                          <a:ea typeface="+mn-ea"/>
                          <a:cs typeface="+mn-cs"/>
                        </a:rPr>
                        <a:t>intero periodo regolatorio</a:t>
                      </a:r>
                      <a:r>
                        <a:rPr kumimoji="0" lang="it-IT" sz="2200" u="none" strike="noStrike" kern="1200" baseline="0" dirty="0">
                          <a:solidFill>
                            <a:schemeClr val="dk1"/>
                          </a:solidFill>
                          <a:latin typeface="+mn-lt"/>
                          <a:ea typeface="+mn-ea"/>
                          <a:cs typeface="+mn-cs"/>
                        </a:rPr>
                        <a:t>)</a:t>
                      </a:r>
                      <a:endParaRPr lang="it-IT" sz="2200" dirty="0"/>
                    </a:p>
                  </a:txBody>
                  <a:tcPr/>
                </a:tc>
                <a:extLst>
                  <a:ext uri="{0D108BD9-81ED-4DB2-BD59-A6C34878D82A}">
                    <a16:rowId xmlns:a16="http://schemas.microsoft.com/office/drawing/2014/main" val="1299116958"/>
                  </a:ext>
                </a:extLst>
              </a:tr>
            </a:tbl>
          </a:graphicData>
        </a:graphic>
      </p:graphicFrame>
      <p:sp>
        <p:nvSpPr>
          <p:cNvPr id="2" name="Segnaposto numero diapositiva 1">
            <a:extLst>
              <a:ext uri="{FF2B5EF4-FFF2-40B4-BE49-F238E27FC236}">
                <a16:creationId xmlns:a16="http://schemas.microsoft.com/office/drawing/2014/main" id="{5A9AAF18-9814-BE4B-9F0A-90EB0496282F}"/>
              </a:ext>
            </a:extLst>
          </p:cNvPr>
          <p:cNvSpPr>
            <a:spLocks noGrp="1"/>
          </p:cNvSpPr>
          <p:nvPr>
            <p:ph type="sldNum" sz="quarter" idx="12"/>
          </p:nvPr>
        </p:nvSpPr>
        <p:spPr/>
        <p:txBody>
          <a:bodyPr/>
          <a:lstStyle/>
          <a:p>
            <a:pPr>
              <a:defRPr/>
            </a:pPr>
            <a:fld id="{A6ACF98E-F2FE-7546-A4CF-A4AE329E291F}" type="slidenum">
              <a:rPr lang="it-IT" altLang="it-IT" smtClean="0"/>
              <a:pPr>
                <a:defRPr/>
              </a:pPr>
              <a:t>9</a:t>
            </a:fld>
            <a:endParaRPr lang="it-IT" altLang="it-IT"/>
          </a:p>
        </p:txBody>
      </p:sp>
      <p:sp>
        <p:nvSpPr>
          <p:cNvPr id="12" name="Rettangolo con angoli arrotondati 11">
            <a:extLst>
              <a:ext uri="{FF2B5EF4-FFF2-40B4-BE49-F238E27FC236}">
                <a16:creationId xmlns:a16="http://schemas.microsoft.com/office/drawing/2014/main" id="{63F335AB-659D-4949-A30F-9DB860508074}"/>
              </a:ext>
            </a:extLst>
          </p:cNvPr>
          <p:cNvSpPr/>
          <p:nvPr/>
        </p:nvSpPr>
        <p:spPr>
          <a:xfrm>
            <a:off x="325893" y="3116545"/>
            <a:ext cx="8360907" cy="940820"/>
          </a:xfrm>
          <a:prstGeom prst="roundRect">
            <a:avLst/>
          </a:prstGeom>
          <a:solidFill>
            <a:srgbClr val="FFFF00"/>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Rettangolo 2">
            <a:extLst>
              <a:ext uri="{FF2B5EF4-FFF2-40B4-BE49-F238E27FC236}">
                <a16:creationId xmlns:a16="http://schemas.microsoft.com/office/drawing/2014/main" id="{32D71939-9AFA-4E32-AEBB-B03C5CEA86C3}"/>
              </a:ext>
            </a:extLst>
          </p:cNvPr>
          <p:cNvSpPr/>
          <p:nvPr/>
        </p:nvSpPr>
        <p:spPr>
          <a:xfrm>
            <a:off x="300006" y="3134035"/>
            <a:ext cx="8570976" cy="923330"/>
          </a:xfrm>
          <a:prstGeom prst="rect">
            <a:avLst/>
          </a:prstGeom>
        </p:spPr>
        <p:txBody>
          <a:bodyPr wrap="square">
            <a:spAutoFit/>
          </a:bodyPr>
          <a:lstStyle/>
          <a:p>
            <a:r>
              <a:rPr lang="it-IT" dirty="0">
                <a:solidFill>
                  <a:srgbClr val="FF0000"/>
                </a:solidFill>
              </a:rPr>
              <a:t>periodo regolatorio di 4 anni a partire dal 2020 (2020/2023) diviso in due semiperiodi</a:t>
            </a:r>
          </a:p>
          <a:p>
            <a:r>
              <a:rPr lang="it-IT" dirty="0"/>
              <a:t>• Primo semiperiodo 2020 2021</a:t>
            </a:r>
          </a:p>
          <a:p>
            <a:r>
              <a:rPr lang="it-IT" dirty="0"/>
              <a:t>• Secondo semiperiodo 2022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TotalTime>
  <Words>10376</Words>
  <Application>Microsoft Macintosh PowerPoint</Application>
  <PresentationFormat>Presentazione su schermo (4:3)</PresentationFormat>
  <Paragraphs>794</Paragraphs>
  <Slides>80</Slides>
  <Notes>17</Notes>
  <HiddenSlides>0</HiddenSlides>
  <MMClips>0</MMClips>
  <ScaleCrop>false</ScaleCrop>
  <HeadingPairs>
    <vt:vector size="6" baseType="variant">
      <vt:variant>
        <vt:lpstr>Caratteri utilizzati</vt:lpstr>
      </vt:variant>
      <vt:variant>
        <vt:i4>20</vt:i4>
      </vt:variant>
      <vt:variant>
        <vt:lpstr>Tema</vt:lpstr>
      </vt:variant>
      <vt:variant>
        <vt:i4>1</vt:i4>
      </vt:variant>
      <vt:variant>
        <vt:lpstr>Titoli diapositive</vt:lpstr>
      </vt:variant>
      <vt:variant>
        <vt:i4>80</vt:i4>
      </vt:variant>
    </vt:vector>
  </HeadingPairs>
  <TitlesOfParts>
    <vt:vector size="101" baseType="lpstr">
      <vt:lpstr>맑은 고딕</vt:lpstr>
      <vt:lpstr>ＭＳ Ｐゴシック</vt:lpstr>
      <vt:lpstr>ＭＳ Ｐゴシック</vt:lpstr>
      <vt:lpstr>Arial</vt:lpstr>
      <vt:lpstr>Arial-BoldMT</vt:lpstr>
      <vt:lpstr>Arial-ItalicMT</vt:lpstr>
      <vt:lpstr>ArialMT</vt:lpstr>
      <vt:lpstr>Baskerville</vt:lpstr>
      <vt:lpstr>Baskerville MT Std</vt:lpstr>
      <vt:lpstr>Baskerville Semibold</vt:lpstr>
      <vt:lpstr>Calibri</vt:lpstr>
      <vt:lpstr>GillSansMT</vt:lpstr>
      <vt:lpstr>Helvetica</vt:lpstr>
      <vt:lpstr>Noto Sans</vt:lpstr>
      <vt:lpstr>Open Sans</vt:lpstr>
      <vt:lpstr>Tahoma</vt:lpstr>
      <vt:lpstr>Times New Roman</vt:lpstr>
      <vt:lpstr>TimesNewRomanPSMT</vt:lpstr>
      <vt:lpstr>Titillium Web</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Validazione dei dati</vt:lpstr>
      <vt:lpstr>Validazione dei dati</vt:lpstr>
      <vt:lpstr>          Procedura per la definizione delle tariffe</vt:lpstr>
      <vt:lpstr>Termine approvazione</vt:lpstr>
      <vt:lpstr>Disposizione di deroga dei coefficienti</vt:lpstr>
      <vt:lpstr>Presentazione standard di PowerPoint</vt:lpstr>
      <vt:lpstr>Presentazione standard di PowerPoint</vt:lpstr>
      <vt:lpstr>Ambito di applicazione</vt:lpstr>
      <vt:lpstr>1° aprile 2020 - 31 dicembre 2023 </vt:lpstr>
      <vt:lpstr>Obblighi di trasparenza tramite siti internet</vt:lpstr>
      <vt:lpstr>Obblighi di trasparenza tramite siti internet</vt:lpstr>
      <vt:lpstr>Obblighi di trasparenza tramite siti internet</vt:lpstr>
      <vt:lpstr>Obblighi di trasparenza tramite siti internet che già dovrebbero essere assolti</vt:lpstr>
      <vt:lpstr>Obblighi di trasparenza tramite siti internet dei provvedimenti dell’Autorità</vt:lpstr>
      <vt:lpstr>Obblighi di trasparenza tramite siti internet e soggetti obbligati</vt:lpstr>
      <vt:lpstr>Ulteriori elementi</vt:lpstr>
      <vt:lpstr>Disposizioni in materia di fatturazione e pagamenti </vt:lpstr>
      <vt:lpstr>Disposizioni generali, art. 4</vt:lpstr>
      <vt:lpstr>Informazioni generali, art. 5</vt:lpstr>
      <vt:lpstr>Informazioni generali, art. 5</vt:lpstr>
      <vt:lpstr>Informazioni sugli importi addebitati, art. 6</vt:lpstr>
      <vt:lpstr>Informazioni sugli importi addebitati, art. 6</vt:lpstr>
      <vt:lpstr>Informazioni sugli importi addebitati, art. 6</vt:lpstr>
      <vt:lpstr> Informazioni su modalità di pagamento nei documenti di riscossione, art. 7</vt:lpstr>
      <vt:lpstr> Informazioni su servizio e risultati ambientali nei documenti di riscossione, art. 8</vt:lpstr>
      <vt:lpstr> Informazioni su servizio e risultati ambientali nei documenti di riscossione, art. 8</vt:lpstr>
      <vt:lpstr> trasmissione di informazioni tra operatori, art. 11</vt:lpstr>
      <vt:lpstr>Ulteriori standard di trasparenza definiti dagli Enti territorialmente competenti, art. 12</vt:lpstr>
      <vt:lpstr>Il bonus sociale</vt:lpstr>
      <vt:lpstr>Il bonus sociale: obiettivi</vt:lpstr>
      <vt:lpstr>Il bonus sociale: beneficiari</vt:lpstr>
      <vt:lpstr>Gli utenti beneficiari sono individuati  da ARERA</vt:lpstr>
      <vt:lpstr>Quali sono i requisiti per gli altri bonus?</vt:lpstr>
      <vt:lpstr>I fabbisogni standard per il 2020</vt:lpstr>
      <vt:lpstr>I fabbisogni standard per il 2020</vt:lpstr>
      <vt:lpstr>I fabbisogni standard per il 2020</vt:lpstr>
      <vt:lpstr>I fabbisogni standard per il 2020</vt:lpstr>
      <vt:lpstr>I fabbisogni standard per il 2020</vt:lpstr>
      <vt:lpstr>Le modifiche al riversamento della Tefa</vt:lpstr>
      <vt:lpstr>Le modifiche al riversamento della Tefa</vt:lpstr>
      <vt:lpstr>Le modifiche al riversamento della Tefa</vt:lpstr>
      <vt:lpstr>Criteri e modalità di riversamento</vt:lpstr>
      <vt:lpstr>Misura della Tefa</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daniela caserta</dc:creator>
  <cp:lastModifiedBy>Tommaso Ventre</cp:lastModifiedBy>
  <cp:revision>94</cp:revision>
  <dcterms:created xsi:type="dcterms:W3CDTF">2017-10-19T06:32:05Z</dcterms:created>
  <dcterms:modified xsi:type="dcterms:W3CDTF">2020-01-28T23:00:40Z</dcterms:modified>
</cp:coreProperties>
</file>